
<file path=[Content_Types].xml><?xml version="1.0" encoding="utf-8"?>
<Types xmlns="http://schemas.openxmlformats.org/package/2006/content-types">
  <Default Extension="xml" ContentType="application/xml"/>
  <Default Extension="wmf" ContentType="image/x-wmf"/>
  <Default Extension="jpeg" ContentType="image/jpeg"/>
  <Default Extension="tiff" ContentType="image/tiff"/>
  <Default Extension="emf" ContentType="image/x-emf"/>
  <Default Extension="jpg" ContentType="image/jpeg"/>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embeddings/oleObject1.bin" ContentType="application/vnd.openxmlformats-officedocument.oleObject"/>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embeddings/oleObject2.bin" ContentType="application/vnd.openxmlformats-officedocument.oleObject"/>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embeddings/oleObject3.bin" ContentType="application/vnd.openxmlformats-officedocument.oleObject"/>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01" r:id="rId1"/>
  </p:sldMasterIdLst>
  <p:notesMasterIdLst>
    <p:notesMasterId r:id="rId220"/>
  </p:notesMasterIdLst>
  <p:sldIdLst>
    <p:sldId id="323" r:id="rId2"/>
    <p:sldId id="324" r:id="rId3"/>
    <p:sldId id="325" r:id="rId4"/>
    <p:sldId id="326" r:id="rId5"/>
    <p:sldId id="327" r:id="rId6"/>
    <p:sldId id="328" r:id="rId7"/>
    <p:sldId id="329" r:id="rId8"/>
    <p:sldId id="330" r:id="rId9"/>
    <p:sldId id="331" r:id="rId10"/>
    <p:sldId id="332" r:id="rId11"/>
    <p:sldId id="333" r:id="rId12"/>
    <p:sldId id="334" r:id="rId13"/>
    <p:sldId id="335" r:id="rId14"/>
    <p:sldId id="336" r:id="rId15"/>
    <p:sldId id="337" r:id="rId16"/>
    <p:sldId id="338" r:id="rId17"/>
    <p:sldId id="339" r:id="rId18"/>
    <p:sldId id="340" r:id="rId19"/>
    <p:sldId id="341" r:id="rId20"/>
    <p:sldId id="342" r:id="rId21"/>
    <p:sldId id="343" r:id="rId22"/>
    <p:sldId id="387" r:id="rId23"/>
    <p:sldId id="388" r:id="rId24"/>
    <p:sldId id="344" r:id="rId25"/>
    <p:sldId id="345" r:id="rId26"/>
    <p:sldId id="346" r:id="rId27"/>
    <p:sldId id="347" r:id="rId28"/>
    <p:sldId id="389" r:id="rId29"/>
    <p:sldId id="386" r:id="rId30"/>
    <p:sldId id="348" r:id="rId31"/>
    <p:sldId id="349" r:id="rId32"/>
    <p:sldId id="350" r:id="rId33"/>
    <p:sldId id="351" r:id="rId34"/>
    <p:sldId id="352" r:id="rId35"/>
    <p:sldId id="353" r:id="rId36"/>
    <p:sldId id="354" r:id="rId37"/>
    <p:sldId id="355" r:id="rId38"/>
    <p:sldId id="356" r:id="rId39"/>
    <p:sldId id="357" r:id="rId40"/>
    <p:sldId id="358" r:id="rId41"/>
    <p:sldId id="359" r:id="rId42"/>
    <p:sldId id="360" r:id="rId43"/>
    <p:sldId id="361" r:id="rId44"/>
    <p:sldId id="362" r:id="rId45"/>
    <p:sldId id="363" r:id="rId46"/>
    <p:sldId id="364" r:id="rId47"/>
    <p:sldId id="365" r:id="rId48"/>
    <p:sldId id="366" r:id="rId49"/>
    <p:sldId id="367" r:id="rId50"/>
    <p:sldId id="368" r:id="rId51"/>
    <p:sldId id="369" r:id="rId52"/>
    <p:sldId id="370" r:id="rId53"/>
    <p:sldId id="371" r:id="rId54"/>
    <p:sldId id="372" r:id="rId55"/>
    <p:sldId id="373" r:id="rId56"/>
    <p:sldId id="374" r:id="rId57"/>
    <p:sldId id="375" r:id="rId58"/>
    <p:sldId id="376" r:id="rId59"/>
    <p:sldId id="377" r:id="rId60"/>
    <p:sldId id="378" r:id="rId61"/>
    <p:sldId id="379" r:id="rId62"/>
    <p:sldId id="400" r:id="rId63"/>
    <p:sldId id="401" r:id="rId64"/>
    <p:sldId id="402" r:id="rId65"/>
    <p:sldId id="403" r:id="rId66"/>
    <p:sldId id="404" r:id="rId67"/>
    <p:sldId id="405" r:id="rId68"/>
    <p:sldId id="605" r:id="rId69"/>
    <p:sldId id="391" r:id="rId70"/>
    <p:sldId id="438" r:id="rId71"/>
    <p:sldId id="604" r:id="rId72"/>
    <p:sldId id="439" r:id="rId73"/>
    <p:sldId id="440" r:id="rId74"/>
    <p:sldId id="441" r:id="rId75"/>
    <p:sldId id="442" r:id="rId76"/>
    <p:sldId id="443" r:id="rId77"/>
    <p:sldId id="444" r:id="rId78"/>
    <p:sldId id="445" r:id="rId79"/>
    <p:sldId id="446" r:id="rId80"/>
    <p:sldId id="447" r:id="rId81"/>
    <p:sldId id="448" r:id="rId82"/>
    <p:sldId id="449" r:id="rId83"/>
    <p:sldId id="450" r:id="rId84"/>
    <p:sldId id="451" r:id="rId85"/>
    <p:sldId id="452" r:id="rId86"/>
    <p:sldId id="453" r:id="rId87"/>
    <p:sldId id="454" r:id="rId88"/>
    <p:sldId id="455" r:id="rId89"/>
    <p:sldId id="456" r:id="rId90"/>
    <p:sldId id="457" r:id="rId91"/>
    <p:sldId id="458" r:id="rId92"/>
    <p:sldId id="459" r:id="rId93"/>
    <p:sldId id="561" r:id="rId94"/>
    <p:sldId id="600" r:id="rId95"/>
    <p:sldId id="562" r:id="rId96"/>
    <p:sldId id="563" r:id="rId97"/>
    <p:sldId id="460" r:id="rId98"/>
    <p:sldId id="461" r:id="rId99"/>
    <p:sldId id="462" r:id="rId100"/>
    <p:sldId id="564" r:id="rId101"/>
    <p:sldId id="463" r:id="rId102"/>
    <p:sldId id="464" r:id="rId103"/>
    <p:sldId id="465" r:id="rId104"/>
    <p:sldId id="466" r:id="rId105"/>
    <p:sldId id="467" r:id="rId106"/>
    <p:sldId id="468" r:id="rId107"/>
    <p:sldId id="469" r:id="rId108"/>
    <p:sldId id="470" r:id="rId109"/>
    <p:sldId id="471" r:id="rId110"/>
    <p:sldId id="472" r:id="rId111"/>
    <p:sldId id="473" r:id="rId112"/>
    <p:sldId id="474" r:id="rId113"/>
    <p:sldId id="475" r:id="rId114"/>
    <p:sldId id="478" r:id="rId115"/>
    <p:sldId id="479" r:id="rId116"/>
    <p:sldId id="484" r:id="rId117"/>
    <p:sldId id="485" r:id="rId118"/>
    <p:sldId id="557" r:id="rId119"/>
    <p:sldId id="524" r:id="rId120"/>
    <p:sldId id="525" r:id="rId121"/>
    <p:sldId id="526" r:id="rId122"/>
    <p:sldId id="527" r:id="rId123"/>
    <p:sldId id="528" r:id="rId124"/>
    <p:sldId id="529" r:id="rId125"/>
    <p:sldId id="530" r:id="rId126"/>
    <p:sldId id="531" r:id="rId127"/>
    <p:sldId id="532" r:id="rId128"/>
    <p:sldId id="533" r:id="rId129"/>
    <p:sldId id="534" r:id="rId130"/>
    <p:sldId id="535" r:id="rId131"/>
    <p:sldId id="536" r:id="rId132"/>
    <p:sldId id="537" r:id="rId133"/>
    <p:sldId id="538" r:id="rId134"/>
    <p:sldId id="539" r:id="rId135"/>
    <p:sldId id="540" r:id="rId136"/>
    <p:sldId id="541" r:id="rId137"/>
    <p:sldId id="542" r:id="rId138"/>
    <p:sldId id="543" r:id="rId139"/>
    <p:sldId id="544" r:id="rId140"/>
    <p:sldId id="545" r:id="rId141"/>
    <p:sldId id="546" r:id="rId142"/>
    <p:sldId id="547" r:id="rId143"/>
    <p:sldId id="548" r:id="rId144"/>
    <p:sldId id="549" r:id="rId145"/>
    <p:sldId id="550" r:id="rId146"/>
    <p:sldId id="551" r:id="rId147"/>
    <p:sldId id="552" r:id="rId148"/>
    <p:sldId id="553" r:id="rId149"/>
    <p:sldId id="554" r:id="rId150"/>
    <p:sldId id="555" r:id="rId151"/>
    <p:sldId id="559" r:id="rId152"/>
    <p:sldId id="560" r:id="rId153"/>
    <p:sldId id="558" r:id="rId154"/>
    <p:sldId id="556" r:id="rId155"/>
    <p:sldId id="434" r:id="rId156"/>
    <p:sldId id="392" r:id="rId157"/>
    <p:sldId id="393" r:id="rId158"/>
    <p:sldId id="394" r:id="rId159"/>
    <p:sldId id="395" r:id="rId160"/>
    <p:sldId id="396" r:id="rId161"/>
    <p:sldId id="397" r:id="rId162"/>
    <p:sldId id="398" r:id="rId163"/>
    <p:sldId id="437" r:id="rId164"/>
    <p:sldId id="399" r:id="rId165"/>
    <p:sldId id="436" r:id="rId166"/>
    <p:sldId id="566" r:id="rId167"/>
    <p:sldId id="406" r:id="rId168"/>
    <p:sldId id="407" r:id="rId169"/>
    <p:sldId id="408" r:id="rId170"/>
    <p:sldId id="409" r:id="rId171"/>
    <p:sldId id="420" r:id="rId172"/>
    <p:sldId id="421" r:id="rId173"/>
    <p:sldId id="422" r:id="rId174"/>
    <p:sldId id="423" r:id="rId175"/>
    <p:sldId id="425" r:id="rId176"/>
    <p:sldId id="426" r:id="rId177"/>
    <p:sldId id="419" r:id="rId178"/>
    <p:sldId id="410" r:id="rId179"/>
    <p:sldId id="414" r:id="rId180"/>
    <p:sldId id="416" r:id="rId181"/>
    <p:sldId id="565" r:id="rId182"/>
    <p:sldId id="599" r:id="rId183"/>
    <p:sldId id="567" r:id="rId184"/>
    <p:sldId id="568" r:id="rId185"/>
    <p:sldId id="569" r:id="rId186"/>
    <p:sldId id="570" r:id="rId187"/>
    <p:sldId id="571" r:id="rId188"/>
    <p:sldId id="572" r:id="rId189"/>
    <p:sldId id="573" r:id="rId190"/>
    <p:sldId id="574" r:id="rId191"/>
    <p:sldId id="575" r:id="rId192"/>
    <p:sldId id="576" r:id="rId193"/>
    <p:sldId id="577" r:id="rId194"/>
    <p:sldId id="578" r:id="rId195"/>
    <p:sldId id="579" r:id="rId196"/>
    <p:sldId id="580" r:id="rId197"/>
    <p:sldId id="581" r:id="rId198"/>
    <p:sldId id="582" r:id="rId199"/>
    <p:sldId id="583" r:id="rId200"/>
    <p:sldId id="584" r:id="rId201"/>
    <p:sldId id="585" r:id="rId202"/>
    <p:sldId id="586" r:id="rId203"/>
    <p:sldId id="587" r:id="rId204"/>
    <p:sldId id="588" r:id="rId205"/>
    <p:sldId id="589" r:id="rId206"/>
    <p:sldId id="590" r:id="rId207"/>
    <p:sldId id="591" r:id="rId208"/>
    <p:sldId id="592" r:id="rId209"/>
    <p:sldId id="593" r:id="rId210"/>
    <p:sldId id="594" r:id="rId211"/>
    <p:sldId id="595" r:id="rId212"/>
    <p:sldId id="596" r:id="rId213"/>
    <p:sldId id="597" r:id="rId214"/>
    <p:sldId id="598" r:id="rId215"/>
    <p:sldId id="602" r:id="rId216"/>
    <p:sldId id="601" r:id="rId217"/>
    <p:sldId id="417" r:id="rId218"/>
    <p:sldId id="418" r:id="rId219"/>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clrMru>
    <a:srgbClr val="FF09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529"/>
    <p:restoredTop sz="86416" autoAdjust="0"/>
  </p:normalViewPr>
  <p:slideViewPr>
    <p:cSldViewPr snapToGrid="0">
      <p:cViewPr>
        <p:scale>
          <a:sx n="98" d="100"/>
          <a:sy n="98" d="100"/>
        </p:scale>
        <p:origin x="-744" y="-80"/>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100" d="100"/>
        <a:sy n="100" d="100"/>
      </p:scale>
      <p:origin x="0" y="17512"/>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20" Type="http://schemas.openxmlformats.org/officeDocument/2006/relationships/notesMaster" Target="notesMasters/notesMaster1.xml"/><Relationship Id="rId221" Type="http://schemas.openxmlformats.org/officeDocument/2006/relationships/printerSettings" Target="printerSettings/printerSettings1.bin"/><Relationship Id="rId222" Type="http://schemas.openxmlformats.org/officeDocument/2006/relationships/presProps" Target="presProps.xml"/><Relationship Id="rId223" Type="http://schemas.openxmlformats.org/officeDocument/2006/relationships/viewProps" Target="viewProp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224" Type="http://schemas.openxmlformats.org/officeDocument/2006/relationships/theme" Target="theme/theme1.xml"/><Relationship Id="rId225" Type="http://schemas.openxmlformats.org/officeDocument/2006/relationships/tableStyles" Target="tableStyles.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_rels/viewProps.xml.rels><?xml version="1.0" encoding="UTF-8" standalone="yes"?>
<Relationships xmlns="http://schemas.openxmlformats.org/package/2006/relationships"><Relationship Id="rId1" Type="http://schemas.openxmlformats.org/officeDocument/2006/relationships/slide" Target="slides/slide2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D16106-90E5-4617-B352-003DEEED665F}" type="doc">
      <dgm:prSet loTypeId="urn:microsoft.com/office/officeart/2005/8/layout/cycle8" loCatId="cycle" qsTypeId="urn:microsoft.com/office/officeart/2005/8/quickstyle/simple1" qsCatId="simple" csTypeId="urn:microsoft.com/office/officeart/2005/8/colors/accent1_2" csCatId="accent1" phldr="1"/>
      <dgm:spPr/>
    </dgm:pt>
    <dgm:pt modelId="{3DA83281-DC0C-4231-8C90-D9A932936B04}">
      <dgm:prSet phldrT="[Testo]" custT="1"/>
      <dgm:spPr/>
      <dgm:t>
        <a:bodyPr/>
        <a:lstStyle/>
        <a:p>
          <a:r>
            <a:rPr lang="it-IT" sz="1200" spc="-100" baseline="0" dirty="0" err="1" smtClean="0"/>
            <a:t>Infrastructure</a:t>
          </a:r>
          <a:r>
            <a:rPr lang="it-IT" sz="1200" dirty="0" smtClean="0"/>
            <a:t> Automation</a:t>
          </a:r>
          <a:endParaRPr lang="it-IT" sz="1200" dirty="0"/>
        </a:p>
      </dgm:t>
    </dgm:pt>
    <dgm:pt modelId="{D152AD66-CAEF-4063-962C-460B86CCFC43}" type="parTrans" cxnId="{B7C7067F-93B0-4E00-9178-6942143488CB}">
      <dgm:prSet/>
      <dgm:spPr/>
      <dgm:t>
        <a:bodyPr/>
        <a:lstStyle/>
        <a:p>
          <a:endParaRPr lang="it-IT"/>
        </a:p>
      </dgm:t>
    </dgm:pt>
    <dgm:pt modelId="{9B257848-9810-46EF-9901-CACF1BEED463}" type="sibTrans" cxnId="{B7C7067F-93B0-4E00-9178-6942143488CB}">
      <dgm:prSet/>
      <dgm:spPr/>
      <dgm:t>
        <a:bodyPr/>
        <a:lstStyle/>
        <a:p>
          <a:endParaRPr lang="it-IT"/>
        </a:p>
      </dgm:t>
    </dgm:pt>
    <dgm:pt modelId="{ED04D45E-BA25-430A-95FF-AFBDB038D768}">
      <dgm:prSet phldrT="[Testo]" custT="1"/>
      <dgm:spPr/>
      <dgm:t>
        <a:bodyPr/>
        <a:lstStyle/>
        <a:p>
          <a:r>
            <a:rPr lang="it-IT" sz="1200" dirty="0" smtClean="0"/>
            <a:t>Application Management</a:t>
          </a:r>
          <a:endParaRPr lang="it-IT" sz="1200" dirty="0"/>
        </a:p>
      </dgm:t>
    </dgm:pt>
    <dgm:pt modelId="{FAC40B3F-8A0A-4BFB-BCCC-4037A715FE3B}" type="parTrans" cxnId="{16DD5E78-851C-4CCD-AC30-F4121953DCE9}">
      <dgm:prSet/>
      <dgm:spPr/>
      <dgm:t>
        <a:bodyPr/>
        <a:lstStyle/>
        <a:p>
          <a:endParaRPr lang="it-IT"/>
        </a:p>
      </dgm:t>
    </dgm:pt>
    <dgm:pt modelId="{8024C8E5-DF5A-47DA-9628-0560B4118AFB}" type="sibTrans" cxnId="{16DD5E78-851C-4CCD-AC30-F4121953DCE9}">
      <dgm:prSet/>
      <dgm:spPr/>
      <dgm:t>
        <a:bodyPr/>
        <a:lstStyle/>
        <a:p>
          <a:endParaRPr lang="it-IT"/>
        </a:p>
      </dgm:t>
    </dgm:pt>
    <dgm:pt modelId="{7DE20E3C-3D06-4CAF-ADFF-58882EB3FE30}">
      <dgm:prSet phldrT="[Testo]" custT="1"/>
      <dgm:spPr/>
      <dgm:t>
        <a:bodyPr/>
        <a:lstStyle/>
        <a:p>
          <a:r>
            <a:rPr lang="it-IT" sz="1200" dirty="0" smtClean="0"/>
            <a:t>Version Control</a:t>
          </a:r>
          <a:endParaRPr lang="it-IT" sz="1200" dirty="0"/>
        </a:p>
      </dgm:t>
    </dgm:pt>
    <dgm:pt modelId="{80F801D3-13A6-4533-B3E4-C4E5C3D40CB1}" type="parTrans" cxnId="{DCE5FF77-202A-4118-85DF-67A5F9A8CAF9}">
      <dgm:prSet/>
      <dgm:spPr/>
      <dgm:t>
        <a:bodyPr/>
        <a:lstStyle/>
        <a:p>
          <a:endParaRPr lang="it-IT"/>
        </a:p>
      </dgm:t>
    </dgm:pt>
    <dgm:pt modelId="{08A9DA65-05BA-4B6A-9EE5-9DBEAACEA086}" type="sibTrans" cxnId="{DCE5FF77-202A-4118-85DF-67A5F9A8CAF9}">
      <dgm:prSet/>
      <dgm:spPr/>
      <dgm:t>
        <a:bodyPr/>
        <a:lstStyle/>
        <a:p>
          <a:endParaRPr lang="it-IT"/>
        </a:p>
      </dgm:t>
    </dgm:pt>
    <dgm:pt modelId="{4D3102E0-485C-4EF4-8D24-10B5A285CD1E}">
      <dgm:prSet phldrT="[Testo]" custT="1"/>
      <dgm:spPr/>
      <dgm:t>
        <a:bodyPr/>
        <a:lstStyle/>
        <a:p>
          <a:r>
            <a:rPr lang="it-IT" sz="1200" dirty="0" err="1" smtClean="0"/>
            <a:t>Continuous</a:t>
          </a:r>
          <a:r>
            <a:rPr lang="it-IT" sz="1200" dirty="0" smtClean="0"/>
            <a:t> Integration</a:t>
          </a:r>
          <a:endParaRPr lang="it-IT" sz="1200" dirty="0"/>
        </a:p>
      </dgm:t>
    </dgm:pt>
    <dgm:pt modelId="{E8C5CDD1-BA45-4694-BE73-4713D95D7320}" type="parTrans" cxnId="{BCBB896E-1DAC-45CB-B6D3-59439EC4DC2D}">
      <dgm:prSet/>
      <dgm:spPr/>
      <dgm:t>
        <a:bodyPr/>
        <a:lstStyle/>
        <a:p>
          <a:endParaRPr lang="it-IT"/>
        </a:p>
      </dgm:t>
    </dgm:pt>
    <dgm:pt modelId="{F24C5D65-743D-4B82-8BD6-F513D72C1A16}" type="sibTrans" cxnId="{BCBB896E-1DAC-45CB-B6D3-59439EC4DC2D}">
      <dgm:prSet/>
      <dgm:spPr/>
      <dgm:t>
        <a:bodyPr/>
        <a:lstStyle/>
        <a:p>
          <a:endParaRPr lang="it-IT"/>
        </a:p>
      </dgm:t>
    </dgm:pt>
    <dgm:pt modelId="{FCC44E1A-8C97-4D66-B512-EEE5583AE6DE}" type="pres">
      <dgm:prSet presAssocID="{ABD16106-90E5-4617-B352-003DEEED665F}" presName="compositeShape" presStyleCnt="0">
        <dgm:presLayoutVars>
          <dgm:chMax val="7"/>
          <dgm:dir/>
          <dgm:resizeHandles val="exact"/>
        </dgm:presLayoutVars>
      </dgm:prSet>
      <dgm:spPr/>
    </dgm:pt>
    <dgm:pt modelId="{66A34E42-19C6-4797-BA18-7B985592A6AD}" type="pres">
      <dgm:prSet presAssocID="{ABD16106-90E5-4617-B352-003DEEED665F}" presName="wedge1" presStyleLbl="node1" presStyleIdx="0" presStyleCnt="4" custScaleX="125180"/>
      <dgm:spPr/>
      <dgm:t>
        <a:bodyPr/>
        <a:lstStyle/>
        <a:p>
          <a:endParaRPr lang="it-IT"/>
        </a:p>
      </dgm:t>
    </dgm:pt>
    <dgm:pt modelId="{3DBF4EBF-DDB8-46D2-A913-DEEF4D1D743D}" type="pres">
      <dgm:prSet presAssocID="{ABD16106-90E5-4617-B352-003DEEED665F}" presName="dummy1a" presStyleCnt="0"/>
      <dgm:spPr/>
    </dgm:pt>
    <dgm:pt modelId="{29B2436A-77EF-4D37-B074-AD55B048CEAF}" type="pres">
      <dgm:prSet presAssocID="{ABD16106-90E5-4617-B352-003DEEED665F}" presName="dummy1b" presStyleCnt="0"/>
      <dgm:spPr/>
    </dgm:pt>
    <dgm:pt modelId="{4F316ABD-6077-49D6-BA69-C5E057A5CC00}" type="pres">
      <dgm:prSet presAssocID="{ABD16106-90E5-4617-B352-003DEEED665F}" presName="wedge1Tx" presStyleLbl="node1" presStyleIdx="0" presStyleCnt="4">
        <dgm:presLayoutVars>
          <dgm:chMax val="0"/>
          <dgm:chPref val="0"/>
          <dgm:bulletEnabled val="1"/>
        </dgm:presLayoutVars>
      </dgm:prSet>
      <dgm:spPr/>
      <dgm:t>
        <a:bodyPr/>
        <a:lstStyle/>
        <a:p>
          <a:endParaRPr lang="it-IT"/>
        </a:p>
      </dgm:t>
    </dgm:pt>
    <dgm:pt modelId="{1EF1BF00-7430-490B-BFC8-7BBA268195FE}" type="pres">
      <dgm:prSet presAssocID="{ABD16106-90E5-4617-B352-003DEEED665F}" presName="wedge2" presStyleLbl="node1" presStyleIdx="1" presStyleCnt="4" custScaleX="124573"/>
      <dgm:spPr/>
      <dgm:t>
        <a:bodyPr/>
        <a:lstStyle/>
        <a:p>
          <a:endParaRPr lang="it-IT"/>
        </a:p>
      </dgm:t>
    </dgm:pt>
    <dgm:pt modelId="{E3B02FC3-9CCE-4B42-81CF-EB1B860EC770}" type="pres">
      <dgm:prSet presAssocID="{ABD16106-90E5-4617-B352-003DEEED665F}" presName="dummy2a" presStyleCnt="0"/>
      <dgm:spPr/>
    </dgm:pt>
    <dgm:pt modelId="{DAF203F7-618C-4984-8E83-84931532B52A}" type="pres">
      <dgm:prSet presAssocID="{ABD16106-90E5-4617-B352-003DEEED665F}" presName="dummy2b" presStyleCnt="0"/>
      <dgm:spPr/>
    </dgm:pt>
    <dgm:pt modelId="{931C85E4-EF4C-411C-80F4-B3C28E5E13A7}" type="pres">
      <dgm:prSet presAssocID="{ABD16106-90E5-4617-B352-003DEEED665F}" presName="wedge2Tx" presStyleLbl="node1" presStyleIdx="1" presStyleCnt="4">
        <dgm:presLayoutVars>
          <dgm:chMax val="0"/>
          <dgm:chPref val="0"/>
          <dgm:bulletEnabled val="1"/>
        </dgm:presLayoutVars>
      </dgm:prSet>
      <dgm:spPr/>
      <dgm:t>
        <a:bodyPr/>
        <a:lstStyle/>
        <a:p>
          <a:endParaRPr lang="it-IT"/>
        </a:p>
      </dgm:t>
    </dgm:pt>
    <dgm:pt modelId="{442F5183-3973-40F2-802A-129E6AF7DDBC}" type="pres">
      <dgm:prSet presAssocID="{ABD16106-90E5-4617-B352-003DEEED665F}" presName="wedge3" presStyleLbl="node1" presStyleIdx="2" presStyleCnt="4" custScaleX="143592"/>
      <dgm:spPr/>
      <dgm:t>
        <a:bodyPr/>
        <a:lstStyle/>
        <a:p>
          <a:endParaRPr lang="it-IT"/>
        </a:p>
      </dgm:t>
    </dgm:pt>
    <dgm:pt modelId="{079C6DD5-4D9D-4CED-8335-E09B1C1E98D9}" type="pres">
      <dgm:prSet presAssocID="{ABD16106-90E5-4617-B352-003DEEED665F}" presName="dummy3a" presStyleCnt="0"/>
      <dgm:spPr/>
    </dgm:pt>
    <dgm:pt modelId="{A40BE1F4-267E-445C-81BA-87C7D9FDEDD2}" type="pres">
      <dgm:prSet presAssocID="{ABD16106-90E5-4617-B352-003DEEED665F}" presName="dummy3b" presStyleCnt="0"/>
      <dgm:spPr/>
    </dgm:pt>
    <dgm:pt modelId="{E990FDE5-8769-43FA-9061-4B5426E7DCA6}" type="pres">
      <dgm:prSet presAssocID="{ABD16106-90E5-4617-B352-003DEEED665F}" presName="wedge3Tx" presStyleLbl="node1" presStyleIdx="2" presStyleCnt="4">
        <dgm:presLayoutVars>
          <dgm:chMax val="0"/>
          <dgm:chPref val="0"/>
          <dgm:bulletEnabled val="1"/>
        </dgm:presLayoutVars>
      </dgm:prSet>
      <dgm:spPr/>
      <dgm:t>
        <a:bodyPr/>
        <a:lstStyle/>
        <a:p>
          <a:endParaRPr lang="it-IT"/>
        </a:p>
      </dgm:t>
    </dgm:pt>
    <dgm:pt modelId="{310F37FE-DE7F-4792-8D27-4294C3417698}" type="pres">
      <dgm:prSet presAssocID="{ABD16106-90E5-4617-B352-003DEEED665F}" presName="wedge4" presStyleLbl="node1" presStyleIdx="3" presStyleCnt="4" custScaleX="141184"/>
      <dgm:spPr/>
      <dgm:t>
        <a:bodyPr/>
        <a:lstStyle/>
        <a:p>
          <a:endParaRPr lang="it-IT"/>
        </a:p>
      </dgm:t>
    </dgm:pt>
    <dgm:pt modelId="{A91DA779-78DE-40BF-A362-86BC781F9247}" type="pres">
      <dgm:prSet presAssocID="{ABD16106-90E5-4617-B352-003DEEED665F}" presName="dummy4a" presStyleCnt="0"/>
      <dgm:spPr/>
    </dgm:pt>
    <dgm:pt modelId="{BB33C2DB-FC4B-4B2D-8E5C-187621375700}" type="pres">
      <dgm:prSet presAssocID="{ABD16106-90E5-4617-B352-003DEEED665F}" presName="dummy4b" presStyleCnt="0"/>
      <dgm:spPr/>
    </dgm:pt>
    <dgm:pt modelId="{E319DF64-E0F3-4165-B69C-5B6F19CA812D}" type="pres">
      <dgm:prSet presAssocID="{ABD16106-90E5-4617-B352-003DEEED665F}" presName="wedge4Tx" presStyleLbl="node1" presStyleIdx="3" presStyleCnt="4">
        <dgm:presLayoutVars>
          <dgm:chMax val="0"/>
          <dgm:chPref val="0"/>
          <dgm:bulletEnabled val="1"/>
        </dgm:presLayoutVars>
      </dgm:prSet>
      <dgm:spPr/>
      <dgm:t>
        <a:bodyPr/>
        <a:lstStyle/>
        <a:p>
          <a:endParaRPr lang="it-IT"/>
        </a:p>
      </dgm:t>
    </dgm:pt>
    <dgm:pt modelId="{07B1B3D5-80CE-4520-883E-DFBF4D8F471D}" type="pres">
      <dgm:prSet presAssocID="{9B257848-9810-46EF-9901-CACF1BEED463}" presName="arrowWedge1" presStyleLbl="fgSibTrans2D1" presStyleIdx="0" presStyleCnt="4" custScaleX="123861"/>
      <dgm:spPr/>
    </dgm:pt>
    <dgm:pt modelId="{7C21CAE6-2D09-4179-A15B-207134BC2ABD}" type="pres">
      <dgm:prSet presAssocID="{8024C8E5-DF5A-47DA-9628-0560B4118AFB}" presName="arrowWedge2" presStyleLbl="fgSibTrans2D1" presStyleIdx="1" presStyleCnt="4" custScaleX="123851"/>
      <dgm:spPr/>
    </dgm:pt>
    <dgm:pt modelId="{45FBD125-67FD-4FB1-8B85-F0A5B02B7116}" type="pres">
      <dgm:prSet presAssocID="{08A9DA65-05BA-4B6A-9EE5-9DBEAACEA086}" presName="arrowWedge3" presStyleLbl="fgSibTrans2D1" presStyleIdx="2" presStyleCnt="4" custScaleX="134410"/>
      <dgm:spPr/>
    </dgm:pt>
    <dgm:pt modelId="{B12C66F7-CA7C-4A7E-90D9-ADFDFDD7290B}" type="pres">
      <dgm:prSet presAssocID="{F24C5D65-743D-4B82-8BD6-F513D72C1A16}" presName="arrowWedge4" presStyleLbl="fgSibTrans2D1" presStyleIdx="3" presStyleCnt="4" custScaleX="133115"/>
      <dgm:spPr/>
    </dgm:pt>
  </dgm:ptLst>
  <dgm:cxnLst>
    <dgm:cxn modelId="{B7C7067F-93B0-4E00-9178-6942143488CB}" srcId="{ABD16106-90E5-4617-B352-003DEEED665F}" destId="{3DA83281-DC0C-4231-8C90-D9A932936B04}" srcOrd="0" destOrd="0" parTransId="{D152AD66-CAEF-4063-962C-460B86CCFC43}" sibTransId="{9B257848-9810-46EF-9901-CACF1BEED463}"/>
    <dgm:cxn modelId="{A28C2F6A-B654-2D40-ADFF-D6C8BE650FD8}" type="presOf" srcId="{ED04D45E-BA25-430A-95FF-AFBDB038D768}" destId="{1EF1BF00-7430-490B-BFC8-7BBA268195FE}" srcOrd="0" destOrd="0" presId="urn:microsoft.com/office/officeart/2005/8/layout/cycle8"/>
    <dgm:cxn modelId="{364DC690-93D1-364E-8973-47980E3919E2}" type="presOf" srcId="{3DA83281-DC0C-4231-8C90-D9A932936B04}" destId="{66A34E42-19C6-4797-BA18-7B985592A6AD}" srcOrd="0" destOrd="0" presId="urn:microsoft.com/office/officeart/2005/8/layout/cycle8"/>
    <dgm:cxn modelId="{DCE5FF77-202A-4118-85DF-67A5F9A8CAF9}" srcId="{ABD16106-90E5-4617-B352-003DEEED665F}" destId="{7DE20E3C-3D06-4CAF-ADFF-58882EB3FE30}" srcOrd="2" destOrd="0" parTransId="{80F801D3-13A6-4533-B3E4-C4E5C3D40CB1}" sibTransId="{08A9DA65-05BA-4B6A-9EE5-9DBEAACEA086}"/>
    <dgm:cxn modelId="{9EE70BF5-D901-8741-AFC1-28C60960AEF9}" type="presOf" srcId="{ED04D45E-BA25-430A-95FF-AFBDB038D768}" destId="{931C85E4-EF4C-411C-80F4-B3C28E5E13A7}" srcOrd="1" destOrd="0" presId="urn:microsoft.com/office/officeart/2005/8/layout/cycle8"/>
    <dgm:cxn modelId="{51298B57-1F49-4242-900A-884B269A2C3A}" type="presOf" srcId="{7DE20E3C-3D06-4CAF-ADFF-58882EB3FE30}" destId="{442F5183-3973-40F2-802A-129E6AF7DDBC}" srcOrd="0" destOrd="0" presId="urn:microsoft.com/office/officeart/2005/8/layout/cycle8"/>
    <dgm:cxn modelId="{3C0E3170-49A6-1543-AA8A-71F6874D58FA}" type="presOf" srcId="{7DE20E3C-3D06-4CAF-ADFF-58882EB3FE30}" destId="{E990FDE5-8769-43FA-9061-4B5426E7DCA6}" srcOrd="1" destOrd="0" presId="urn:microsoft.com/office/officeart/2005/8/layout/cycle8"/>
    <dgm:cxn modelId="{AB8F16D9-D950-A644-9A5C-97A17A1E5C51}" type="presOf" srcId="{4D3102E0-485C-4EF4-8D24-10B5A285CD1E}" destId="{E319DF64-E0F3-4165-B69C-5B6F19CA812D}" srcOrd="1" destOrd="0" presId="urn:microsoft.com/office/officeart/2005/8/layout/cycle8"/>
    <dgm:cxn modelId="{BCBB896E-1DAC-45CB-B6D3-59439EC4DC2D}" srcId="{ABD16106-90E5-4617-B352-003DEEED665F}" destId="{4D3102E0-485C-4EF4-8D24-10B5A285CD1E}" srcOrd="3" destOrd="0" parTransId="{E8C5CDD1-BA45-4694-BE73-4713D95D7320}" sibTransId="{F24C5D65-743D-4B82-8BD6-F513D72C1A16}"/>
    <dgm:cxn modelId="{16DD5E78-851C-4CCD-AC30-F4121953DCE9}" srcId="{ABD16106-90E5-4617-B352-003DEEED665F}" destId="{ED04D45E-BA25-430A-95FF-AFBDB038D768}" srcOrd="1" destOrd="0" parTransId="{FAC40B3F-8A0A-4BFB-BCCC-4037A715FE3B}" sibTransId="{8024C8E5-DF5A-47DA-9628-0560B4118AFB}"/>
    <dgm:cxn modelId="{4F2B2131-1E6D-C849-B61C-0160B51A2123}" type="presOf" srcId="{ABD16106-90E5-4617-B352-003DEEED665F}" destId="{FCC44E1A-8C97-4D66-B512-EEE5583AE6DE}" srcOrd="0" destOrd="0" presId="urn:microsoft.com/office/officeart/2005/8/layout/cycle8"/>
    <dgm:cxn modelId="{DE516CF6-80CA-EE4C-B5FF-594BA3574C52}" type="presOf" srcId="{4D3102E0-485C-4EF4-8D24-10B5A285CD1E}" destId="{310F37FE-DE7F-4792-8D27-4294C3417698}" srcOrd="0" destOrd="0" presId="urn:microsoft.com/office/officeart/2005/8/layout/cycle8"/>
    <dgm:cxn modelId="{C738EE7A-7E5D-6442-A4A4-641B24E09225}" type="presOf" srcId="{3DA83281-DC0C-4231-8C90-D9A932936B04}" destId="{4F316ABD-6077-49D6-BA69-C5E057A5CC00}" srcOrd="1" destOrd="0" presId="urn:microsoft.com/office/officeart/2005/8/layout/cycle8"/>
    <dgm:cxn modelId="{35094BD4-AF1C-364A-8AC9-DD30232341F6}" type="presParOf" srcId="{FCC44E1A-8C97-4D66-B512-EEE5583AE6DE}" destId="{66A34E42-19C6-4797-BA18-7B985592A6AD}" srcOrd="0" destOrd="0" presId="urn:microsoft.com/office/officeart/2005/8/layout/cycle8"/>
    <dgm:cxn modelId="{2951A194-B160-E441-91DE-F961B4D0510E}" type="presParOf" srcId="{FCC44E1A-8C97-4D66-B512-EEE5583AE6DE}" destId="{3DBF4EBF-DDB8-46D2-A913-DEEF4D1D743D}" srcOrd="1" destOrd="0" presId="urn:microsoft.com/office/officeart/2005/8/layout/cycle8"/>
    <dgm:cxn modelId="{BA20362C-76A8-3544-B163-2A61645778EA}" type="presParOf" srcId="{FCC44E1A-8C97-4D66-B512-EEE5583AE6DE}" destId="{29B2436A-77EF-4D37-B074-AD55B048CEAF}" srcOrd="2" destOrd="0" presId="urn:microsoft.com/office/officeart/2005/8/layout/cycle8"/>
    <dgm:cxn modelId="{53B84F94-281F-F148-937C-5350EDCB2E8C}" type="presParOf" srcId="{FCC44E1A-8C97-4D66-B512-EEE5583AE6DE}" destId="{4F316ABD-6077-49D6-BA69-C5E057A5CC00}" srcOrd="3" destOrd="0" presId="urn:microsoft.com/office/officeart/2005/8/layout/cycle8"/>
    <dgm:cxn modelId="{04DE92B2-D86F-9E43-B71F-218AFAF19F25}" type="presParOf" srcId="{FCC44E1A-8C97-4D66-B512-EEE5583AE6DE}" destId="{1EF1BF00-7430-490B-BFC8-7BBA268195FE}" srcOrd="4" destOrd="0" presId="urn:microsoft.com/office/officeart/2005/8/layout/cycle8"/>
    <dgm:cxn modelId="{D3FAB6FA-C87F-8D47-88B5-FC153C72E76A}" type="presParOf" srcId="{FCC44E1A-8C97-4D66-B512-EEE5583AE6DE}" destId="{E3B02FC3-9CCE-4B42-81CF-EB1B860EC770}" srcOrd="5" destOrd="0" presId="urn:microsoft.com/office/officeart/2005/8/layout/cycle8"/>
    <dgm:cxn modelId="{AEAAC91F-FBFF-5B4F-BB20-07756F5A497C}" type="presParOf" srcId="{FCC44E1A-8C97-4D66-B512-EEE5583AE6DE}" destId="{DAF203F7-618C-4984-8E83-84931532B52A}" srcOrd="6" destOrd="0" presId="urn:microsoft.com/office/officeart/2005/8/layout/cycle8"/>
    <dgm:cxn modelId="{E99041EF-B4F7-8944-8AA3-62D44A234266}" type="presParOf" srcId="{FCC44E1A-8C97-4D66-B512-EEE5583AE6DE}" destId="{931C85E4-EF4C-411C-80F4-B3C28E5E13A7}" srcOrd="7" destOrd="0" presId="urn:microsoft.com/office/officeart/2005/8/layout/cycle8"/>
    <dgm:cxn modelId="{14254E1B-BA63-4C46-90D2-7A57CE757A1D}" type="presParOf" srcId="{FCC44E1A-8C97-4D66-B512-EEE5583AE6DE}" destId="{442F5183-3973-40F2-802A-129E6AF7DDBC}" srcOrd="8" destOrd="0" presId="urn:microsoft.com/office/officeart/2005/8/layout/cycle8"/>
    <dgm:cxn modelId="{7C118E25-FD7B-7C46-A068-7B6725E6103F}" type="presParOf" srcId="{FCC44E1A-8C97-4D66-B512-EEE5583AE6DE}" destId="{079C6DD5-4D9D-4CED-8335-E09B1C1E98D9}" srcOrd="9" destOrd="0" presId="urn:microsoft.com/office/officeart/2005/8/layout/cycle8"/>
    <dgm:cxn modelId="{EFA30102-00D2-0049-8005-44FA1B2FCCFD}" type="presParOf" srcId="{FCC44E1A-8C97-4D66-B512-EEE5583AE6DE}" destId="{A40BE1F4-267E-445C-81BA-87C7D9FDEDD2}" srcOrd="10" destOrd="0" presId="urn:microsoft.com/office/officeart/2005/8/layout/cycle8"/>
    <dgm:cxn modelId="{03060F34-71F2-4A4C-B4D3-77BCA7C69263}" type="presParOf" srcId="{FCC44E1A-8C97-4D66-B512-EEE5583AE6DE}" destId="{E990FDE5-8769-43FA-9061-4B5426E7DCA6}" srcOrd="11" destOrd="0" presId="urn:microsoft.com/office/officeart/2005/8/layout/cycle8"/>
    <dgm:cxn modelId="{0D67CC0F-DBCB-1844-A211-AC688F454C79}" type="presParOf" srcId="{FCC44E1A-8C97-4D66-B512-EEE5583AE6DE}" destId="{310F37FE-DE7F-4792-8D27-4294C3417698}" srcOrd="12" destOrd="0" presId="urn:microsoft.com/office/officeart/2005/8/layout/cycle8"/>
    <dgm:cxn modelId="{DF66210A-847B-374F-87BC-410410282325}" type="presParOf" srcId="{FCC44E1A-8C97-4D66-B512-EEE5583AE6DE}" destId="{A91DA779-78DE-40BF-A362-86BC781F9247}" srcOrd="13" destOrd="0" presId="urn:microsoft.com/office/officeart/2005/8/layout/cycle8"/>
    <dgm:cxn modelId="{322226E5-6D2D-6641-8B19-187B4FCCF61B}" type="presParOf" srcId="{FCC44E1A-8C97-4D66-B512-EEE5583AE6DE}" destId="{BB33C2DB-FC4B-4B2D-8E5C-187621375700}" srcOrd="14" destOrd="0" presId="urn:microsoft.com/office/officeart/2005/8/layout/cycle8"/>
    <dgm:cxn modelId="{CAA33039-205A-0745-A901-1EA6112CB0C6}" type="presParOf" srcId="{FCC44E1A-8C97-4D66-B512-EEE5583AE6DE}" destId="{E319DF64-E0F3-4165-B69C-5B6F19CA812D}" srcOrd="15" destOrd="0" presId="urn:microsoft.com/office/officeart/2005/8/layout/cycle8"/>
    <dgm:cxn modelId="{EA34AD30-2394-D847-AEE6-4C91A72A5515}" type="presParOf" srcId="{FCC44E1A-8C97-4D66-B512-EEE5583AE6DE}" destId="{07B1B3D5-80CE-4520-883E-DFBF4D8F471D}" srcOrd="16" destOrd="0" presId="urn:microsoft.com/office/officeart/2005/8/layout/cycle8"/>
    <dgm:cxn modelId="{59FD181F-5F6D-B74A-9BA4-AF659848741B}" type="presParOf" srcId="{FCC44E1A-8C97-4D66-B512-EEE5583AE6DE}" destId="{7C21CAE6-2D09-4179-A15B-207134BC2ABD}" srcOrd="17" destOrd="0" presId="urn:microsoft.com/office/officeart/2005/8/layout/cycle8"/>
    <dgm:cxn modelId="{DDFB7D2D-38EA-4A4E-9EB2-C4DC7BFA002A}" type="presParOf" srcId="{FCC44E1A-8C97-4D66-B512-EEE5583AE6DE}" destId="{45FBD125-67FD-4FB1-8B85-F0A5B02B7116}" srcOrd="18" destOrd="0" presId="urn:microsoft.com/office/officeart/2005/8/layout/cycle8"/>
    <dgm:cxn modelId="{179D0337-4F0B-6C42-9A49-CA2520B4D83C}" type="presParOf" srcId="{FCC44E1A-8C97-4D66-B512-EEE5583AE6DE}" destId="{B12C66F7-CA7C-4A7E-90D9-ADFDFDD7290B}" srcOrd="19"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BD16106-90E5-4617-B352-003DEEED665F}" type="doc">
      <dgm:prSet loTypeId="urn:microsoft.com/office/officeart/2005/8/layout/cycle8" loCatId="cycle" qsTypeId="urn:microsoft.com/office/officeart/2005/8/quickstyle/simple1" qsCatId="simple" csTypeId="urn:microsoft.com/office/officeart/2005/8/colors/accent1_2" csCatId="accent1" phldr="1"/>
      <dgm:spPr/>
    </dgm:pt>
    <dgm:pt modelId="{3DA83281-DC0C-4231-8C90-D9A932936B04}">
      <dgm:prSet phldrT="[Testo]" custT="1"/>
      <dgm:spPr/>
      <dgm:t>
        <a:bodyPr/>
        <a:lstStyle/>
        <a:p>
          <a:r>
            <a:rPr lang="it-IT" sz="1200" spc="-100" baseline="0" dirty="0" err="1" smtClean="0"/>
            <a:t>Infrastructure</a:t>
          </a:r>
          <a:r>
            <a:rPr lang="it-IT" sz="1200" dirty="0" smtClean="0"/>
            <a:t> Automation</a:t>
          </a:r>
          <a:endParaRPr lang="it-IT" sz="1200" dirty="0"/>
        </a:p>
      </dgm:t>
    </dgm:pt>
    <dgm:pt modelId="{D152AD66-CAEF-4063-962C-460B86CCFC43}" type="parTrans" cxnId="{B7C7067F-93B0-4E00-9178-6942143488CB}">
      <dgm:prSet/>
      <dgm:spPr/>
      <dgm:t>
        <a:bodyPr/>
        <a:lstStyle/>
        <a:p>
          <a:endParaRPr lang="it-IT"/>
        </a:p>
      </dgm:t>
    </dgm:pt>
    <dgm:pt modelId="{9B257848-9810-46EF-9901-CACF1BEED463}" type="sibTrans" cxnId="{B7C7067F-93B0-4E00-9178-6942143488CB}">
      <dgm:prSet/>
      <dgm:spPr/>
      <dgm:t>
        <a:bodyPr/>
        <a:lstStyle/>
        <a:p>
          <a:endParaRPr lang="it-IT"/>
        </a:p>
      </dgm:t>
    </dgm:pt>
    <dgm:pt modelId="{ED04D45E-BA25-430A-95FF-AFBDB038D768}">
      <dgm:prSet phldrT="[Testo]" custT="1"/>
      <dgm:spPr/>
      <dgm:t>
        <a:bodyPr/>
        <a:lstStyle/>
        <a:p>
          <a:r>
            <a:rPr lang="it-IT" sz="1200" dirty="0" smtClean="0"/>
            <a:t>Application Management</a:t>
          </a:r>
          <a:endParaRPr lang="it-IT" sz="1200" dirty="0"/>
        </a:p>
      </dgm:t>
    </dgm:pt>
    <dgm:pt modelId="{FAC40B3F-8A0A-4BFB-BCCC-4037A715FE3B}" type="parTrans" cxnId="{16DD5E78-851C-4CCD-AC30-F4121953DCE9}">
      <dgm:prSet/>
      <dgm:spPr/>
      <dgm:t>
        <a:bodyPr/>
        <a:lstStyle/>
        <a:p>
          <a:endParaRPr lang="it-IT"/>
        </a:p>
      </dgm:t>
    </dgm:pt>
    <dgm:pt modelId="{8024C8E5-DF5A-47DA-9628-0560B4118AFB}" type="sibTrans" cxnId="{16DD5E78-851C-4CCD-AC30-F4121953DCE9}">
      <dgm:prSet/>
      <dgm:spPr/>
      <dgm:t>
        <a:bodyPr/>
        <a:lstStyle/>
        <a:p>
          <a:endParaRPr lang="it-IT"/>
        </a:p>
      </dgm:t>
    </dgm:pt>
    <dgm:pt modelId="{7DE20E3C-3D06-4CAF-ADFF-58882EB3FE30}">
      <dgm:prSet phldrT="[Testo]" custT="1"/>
      <dgm:spPr/>
      <dgm:t>
        <a:bodyPr/>
        <a:lstStyle/>
        <a:p>
          <a:r>
            <a:rPr lang="it-IT" sz="1200" dirty="0" smtClean="0"/>
            <a:t>Version Control</a:t>
          </a:r>
          <a:endParaRPr lang="it-IT" sz="1200" dirty="0"/>
        </a:p>
      </dgm:t>
    </dgm:pt>
    <dgm:pt modelId="{80F801D3-13A6-4533-B3E4-C4E5C3D40CB1}" type="parTrans" cxnId="{DCE5FF77-202A-4118-85DF-67A5F9A8CAF9}">
      <dgm:prSet/>
      <dgm:spPr/>
      <dgm:t>
        <a:bodyPr/>
        <a:lstStyle/>
        <a:p>
          <a:endParaRPr lang="it-IT"/>
        </a:p>
      </dgm:t>
    </dgm:pt>
    <dgm:pt modelId="{08A9DA65-05BA-4B6A-9EE5-9DBEAACEA086}" type="sibTrans" cxnId="{DCE5FF77-202A-4118-85DF-67A5F9A8CAF9}">
      <dgm:prSet/>
      <dgm:spPr/>
      <dgm:t>
        <a:bodyPr/>
        <a:lstStyle/>
        <a:p>
          <a:endParaRPr lang="it-IT"/>
        </a:p>
      </dgm:t>
    </dgm:pt>
    <dgm:pt modelId="{4D3102E0-485C-4EF4-8D24-10B5A285CD1E}">
      <dgm:prSet phldrT="[Testo]" custT="1"/>
      <dgm:spPr/>
      <dgm:t>
        <a:bodyPr/>
        <a:lstStyle/>
        <a:p>
          <a:r>
            <a:rPr lang="it-IT" sz="1200" dirty="0" err="1" smtClean="0"/>
            <a:t>Continuous</a:t>
          </a:r>
          <a:r>
            <a:rPr lang="it-IT" sz="1200" dirty="0" smtClean="0"/>
            <a:t> Integration</a:t>
          </a:r>
          <a:endParaRPr lang="it-IT" sz="1200" dirty="0"/>
        </a:p>
      </dgm:t>
    </dgm:pt>
    <dgm:pt modelId="{E8C5CDD1-BA45-4694-BE73-4713D95D7320}" type="parTrans" cxnId="{BCBB896E-1DAC-45CB-B6D3-59439EC4DC2D}">
      <dgm:prSet/>
      <dgm:spPr/>
      <dgm:t>
        <a:bodyPr/>
        <a:lstStyle/>
        <a:p>
          <a:endParaRPr lang="it-IT"/>
        </a:p>
      </dgm:t>
    </dgm:pt>
    <dgm:pt modelId="{F24C5D65-743D-4B82-8BD6-F513D72C1A16}" type="sibTrans" cxnId="{BCBB896E-1DAC-45CB-B6D3-59439EC4DC2D}">
      <dgm:prSet/>
      <dgm:spPr/>
      <dgm:t>
        <a:bodyPr/>
        <a:lstStyle/>
        <a:p>
          <a:endParaRPr lang="it-IT"/>
        </a:p>
      </dgm:t>
    </dgm:pt>
    <dgm:pt modelId="{FCC44E1A-8C97-4D66-B512-EEE5583AE6DE}" type="pres">
      <dgm:prSet presAssocID="{ABD16106-90E5-4617-B352-003DEEED665F}" presName="compositeShape" presStyleCnt="0">
        <dgm:presLayoutVars>
          <dgm:chMax val="7"/>
          <dgm:dir/>
          <dgm:resizeHandles val="exact"/>
        </dgm:presLayoutVars>
      </dgm:prSet>
      <dgm:spPr/>
    </dgm:pt>
    <dgm:pt modelId="{66A34E42-19C6-4797-BA18-7B985592A6AD}" type="pres">
      <dgm:prSet presAssocID="{ABD16106-90E5-4617-B352-003DEEED665F}" presName="wedge1" presStyleLbl="node1" presStyleIdx="0" presStyleCnt="4" custScaleX="125180"/>
      <dgm:spPr/>
      <dgm:t>
        <a:bodyPr/>
        <a:lstStyle/>
        <a:p>
          <a:endParaRPr lang="it-IT"/>
        </a:p>
      </dgm:t>
    </dgm:pt>
    <dgm:pt modelId="{3DBF4EBF-DDB8-46D2-A913-DEEF4D1D743D}" type="pres">
      <dgm:prSet presAssocID="{ABD16106-90E5-4617-B352-003DEEED665F}" presName="dummy1a" presStyleCnt="0"/>
      <dgm:spPr/>
    </dgm:pt>
    <dgm:pt modelId="{29B2436A-77EF-4D37-B074-AD55B048CEAF}" type="pres">
      <dgm:prSet presAssocID="{ABD16106-90E5-4617-B352-003DEEED665F}" presName="dummy1b" presStyleCnt="0"/>
      <dgm:spPr/>
    </dgm:pt>
    <dgm:pt modelId="{4F316ABD-6077-49D6-BA69-C5E057A5CC00}" type="pres">
      <dgm:prSet presAssocID="{ABD16106-90E5-4617-B352-003DEEED665F}" presName="wedge1Tx" presStyleLbl="node1" presStyleIdx="0" presStyleCnt="4">
        <dgm:presLayoutVars>
          <dgm:chMax val="0"/>
          <dgm:chPref val="0"/>
          <dgm:bulletEnabled val="1"/>
        </dgm:presLayoutVars>
      </dgm:prSet>
      <dgm:spPr/>
      <dgm:t>
        <a:bodyPr/>
        <a:lstStyle/>
        <a:p>
          <a:endParaRPr lang="it-IT"/>
        </a:p>
      </dgm:t>
    </dgm:pt>
    <dgm:pt modelId="{1EF1BF00-7430-490B-BFC8-7BBA268195FE}" type="pres">
      <dgm:prSet presAssocID="{ABD16106-90E5-4617-B352-003DEEED665F}" presName="wedge2" presStyleLbl="node1" presStyleIdx="1" presStyleCnt="4" custScaleX="124573"/>
      <dgm:spPr/>
      <dgm:t>
        <a:bodyPr/>
        <a:lstStyle/>
        <a:p>
          <a:endParaRPr lang="it-IT"/>
        </a:p>
      </dgm:t>
    </dgm:pt>
    <dgm:pt modelId="{E3B02FC3-9CCE-4B42-81CF-EB1B860EC770}" type="pres">
      <dgm:prSet presAssocID="{ABD16106-90E5-4617-B352-003DEEED665F}" presName="dummy2a" presStyleCnt="0"/>
      <dgm:spPr/>
    </dgm:pt>
    <dgm:pt modelId="{DAF203F7-618C-4984-8E83-84931532B52A}" type="pres">
      <dgm:prSet presAssocID="{ABD16106-90E5-4617-B352-003DEEED665F}" presName="dummy2b" presStyleCnt="0"/>
      <dgm:spPr/>
    </dgm:pt>
    <dgm:pt modelId="{931C85E4-EF4C-411C-80F4-B3C28E5E13A7}" type="pres">
      <dgm:prSet presAssocID="{ABD16106-90E5-4617-B352-003DEEED665F}" presName="wedge2Tx" presStyleLbl="node1" presStyleIdx="1" presStyleCnt="4">
        <dgm:presLayoutVars>
          <dgm:chMax val="0"/>
          <dgm:chPref val="0"/>
          <dgm:bulletEnabled val="1"/>
        </dgm:presLayoutVars>
      </dgm:prSet>
      <dgm:spPr/>
      <dgm:t>
        <a:bodyPr/>
        <a:lstStyle/>
        <a:p>
          <a:endParaRPr lang="it-IT"/>
        </a:p>
      </dgm:t>
    </dgm:pt>
    <dgm:pt modelId="{442F5183-3973-40F2-802A-129E6AF7DDBC}" type="pres">
      <dgm:prSet presAssocID="{ABD16106-90E5-4617-B352-003DEEED665F}" presName="wedge3" presStyleLbl="node1" presStyleIdx="2" presStyleCnt="4" custScaleX="143592"/>
      <dgm:spPr/>
      <dgm:t>
        <a:bodyPr/>
        <a:lstStyle/>
        <a:p>
          <a:endParaRPr lang="it-IT"/>
        </a:p>
      </dgm:t>
    </dgm:pt>
    <dgm:pt modelId="{079C6DD5-4D9D-4CED-8335-E09B1C1E98D9}" type="pres">
      <dgm:prSet presAssocID="{ABD16106-90E5-4617-B352-003DEEED665F}" presName="dummy3a" presStyleCnt="0"/>
      <dgm:spPr/>
    </dgm:pt>
    <dgm:pt modelId="{A40BE1F4-267E-445C-81BA-87C7D9FDEDD2}" type="pres">
      <dgm:prSet presAssocID="{ABD16106-90E5-4617-B352-003DEEED665F}" presName="dummy3b" presStyleCnt="0"/>
      <dgm:spPr/>
    </dgm:pt>
    <dgm:pt modelId="{E990FDE5-8769-43FA-9061-4B5426E7DCA6}" type="pres">
      <dgm:prSet presAssocID="{ABD16106-90E5-4617-B352-003DEEED665F}" presName="wedge3Tx" presStyleLbl="node1" presStyleIdx="2" presStyleCnt="4">
        <dgm:presLayoutVars>
          <dgm:chMax val="0"/>
          <dgm:chPref val="0"/>
          <dgm:bulletEnabled val="1"/>
        </dgm:presLayoutVars>
      </dgm:prSet>
      <dgm:spPr/>
      <dgm:t>
        <a:bodyPr/>
        <a:lstStyle/>
        <a:p>
          <a:endParaRPr lang="it-IT"/>
        </a:p>
      </dgm:t>
    </dgm:pt>
    <dgm:pt modelId="{310F37FE-DE7F-4792-8D27-4294C3417698}" type="pres">
      <dgm:prSet presAssocID="{ABD16106-90E5-4617-B352-003DEEED665F}" presName="wedge4" presStyleLbl="node1" presStyleIdx="3" presStyleCnt="4" custScaleX="141184"/>
      <dgm:spPr/>
      <dgm:t>
        <a:bodyPr/>
        <a:lstStyle/>
        <a:p>
          <a:endParaRPr lang="it-IT"/>
        </a:p>
      </dgm:t>
    </dgm:pt>
    <dgm:pt modelId="{A91DA779-78DE-40BF-A362-86BC781F9247}" type="pres">
      <dgm:prSet presAssocID="{ABD16106-90E5-4617-B352-003DEEED665F}" presName="dummy4a" presStyleCnt="0"/>
      <dgm:spPr/>
    </dgm:pt>
    <dgm:pt modelId="{BB33C2DB-FC4B-4B2D-8E5C-187621375700}" type="pres">
      <dgm:prSet presAssocID="{ABD16106-90E5-4617-B352-003DEEED665F}" presName="dummy4b" presStyleCnt="0"/>
      <dgm:spPr/>
    </dgm:pt>
    <dgm:pt modelId="{E319DF64-E0F3-4165-B69C-5B6F19CA812D}" type="pres">
      <dgm:prSet presAssocID="{ABD16106-90E5-4617-B352-003DEEED665F}" presName="wedge4Tx" presStyleLbl="node1" presStyleIdx="3" presStyleCnt="4">
        <dgm:presLayoutVars>
          <dgm:chMax val="0"/>
          <dgm:chPref val="0"/>
          <dgm:bulletEnabled val="1"/>
        </dgm:presLayoutVars>
      </dgm:prSet>
      <dgm:spPr/>
      <dgm:t>
        <a:bodyPr/>
        <a:lstStyle/>
        <a:p>
          <a:endParaRPr lang="it-IT"/>
        </a:p>
      </dgm:t>
    </dgm:pt>
    <dgm:pt modelId="{07B1B3D5-80CE-4520-883E-DFBF4D8F471D}" type="pres">
      <dgm:prSet presAssocID="{9B257848-9810-46EF-9901-CACF1BEED463}" presName="arrowWedge1" presStyleLbl="fgSibTrans2D1" presStyleIdx="0" presStyleCnt="4" custScaleX="123861"/>
      <dgm:spPr/>
    </dgm:pt>
    <dgm:pt modelId="{7C21CAE6-2D09-4179-A15B-207134BC2ABD}" type="pres">
      <dgm:prSet presAssocID="{8024C8E5-DF5A-47DA-9628-0560B4118AFB}" presName="arrowWedge2" presStyleLbl="fgSibTrans2D1" presStyleIdx="1" presStyleCnt="4" custScaleX="123851"/>
      <dgm:spPr/>
    </dgm:pt>
    <dgm:pt modelId="{45FBD125-67FD-4FB1-8B85-F0A5B02B7116}" type="pres">
      <dgm:prSet presAssocID="{08A9DA65-05BA-4B6A-9EE5-9DBEAACEA086}" presName="arrowWedge3" presStyleLbl="fgSibTrans2D1" presStyleIdx="2" presStyleCnt="4" custScaleX="134410"/>
      <dgm:spPr/>
    </dgm:pt>
    <dgm:pt modelId="{B12C66F7-CA7C-4A7E-90D9-ADFDFDD7290B}" type="pres">
      <dgm:prSet presAssocID="{F24C5D65-743D-4B82-8BD6-F513D72C1A16}" presName="arrowWedge4" presStyleLbl="fgSibTrans2D1" presStyleIdx="3" presStyleCnt="4" custScaleX="133115"/>
      <dgm:spPr/>
    </dgm:pt>
  </dgm:ptLst>
  <dgm:cxnLst>
    <dgm:cxn modelId="{F2F6CDA1-CC4B-0641-B49A-516B4BBF797A}" type="presOf" srcId="{4D3102E0-485C-4EF4-8D24-10B5A285CD1E}" destId="{E319DF64-E0F3-4165-B69C-5B6F19CA812D}" srcOrd="1" destOrd="0" presId="urn:microsoft.com/office/officeart/2005/8/layout/cycle8"/>
    <dgm:cxn modelId="{993A4108-5515-884F-956D-2A80E240C630}" type="presOf" srcId="{ED04D45E-BA25-430A-95FF-AFBDB038D768}" destId="{931C85E4-EF4C-411C-80F4-B3C28E5E13A7}" srcOrd="1" destOrd="0" presId="urn:microsoft.com/office/officeart/2005/8/layout/cycle8"/>
    <dgm:cxn modelId="{B7C7067F-93B0-4E00-9178-6942143488CB}" srcId="{ABD16106-90E5-4617-B352-003DEEED665F}" destId="{3DA83281-DC0C-4231-8C90-D9A932936B04}" srcOrd="0" destOrd="0" parTransId="{D152AD66-CAEF-4063-962C-460B86CCFC43}" sibTransId="{9B257848-9810-46EF-9901-CACF1BEED463}"/>
    <dgm:cxn modelId="{DCE5FF77-202A-4118-85DF-67A5F9A8CAF9}" srcId="{ABD16106-90E5-4617-B352-003DEEED665F}" destId="{7DE20E3C-3D06-4CAF-ADFF-58882EB3FE30}" srcOrd="2" destOrd="0" parTransId="{80F801D3-13A6-4533-B3E4-C4E5C3D40CB1}" sibTransId="{08A9DA65-05BA-4B6A-9EE5-9DBEAACEA086}"/>
    <dgm:cxn modelId="{00A48E74-036D-CD43-AD69-3E34C5D5A1CA}" type="presOf" srcId="{3DA83281-DC0C-4231-8C90-D9A932936B04}" destId="{66A34E42-19C6-4797-BA18-7B985592A6AD}" srcOrd="0" destOrd="0" presId="urn:microsoft.com/office/officeart/2005/8/layout/cycle8"/>
    <dgm:cxn modelId="{84AEA062-3220-6747-AAC7-9DC28ED39CAD}" type="presOf" srcId="{3DA83281-DC0C-4231-8C90-D9A932936B04}" destId="{4F316ABD-6077-49D6-BA69-C5E057A5CC00}" srcOrd="1" destOrd="0" presId="urn:microsoft.com/office/officeart/2005/8/layout/cycle8"/>
    <dgm:cxn modelId="{BCBB896E-1DAC-45CB-B6D3-59439EC4DC2D}" srcId="{ABD16106-90E5-4617-B352-003DEEED665F}" destId="{4D3102E0-485C-4EF4-8D24-10B5A285CD1E}" srcOrd="3" destOrd="0" parTransId="{E8C5CDD1-BA45-4694-BE73-4713D95D7320}" sibTransId="{F24C5D65-743D-4B82-8BD6-F513D72C1A16}"/>
    <dgm:cxn modelId="{23429FE8-4E89-AE4C-BDC5-5CF586298C9C}" type="presOf" srcId="{ABD16106-90E5-4617-B352-003DEEED665F}" destId="{FCC44E1A-8C97-4D66-B512-EEE5583AE6DE}" srcOrd="0" destOrd="0" presId="urn:microsoft.com/office/officeart/2005/8/layout/cycle8"/>
    <dgm:cxn modelId="{B4415688-B210-4E43-AA8D-A6E0CB40602F}" type="presOf" srcId="{7DE20E3C-3D06-4CAF-ADFF-58882EB3FE30}" destId="{E990FDE5-8769-43FA-9061-4B5426E7DCA6}" srcOrd="1" destOrd="0" presId="urn:microsoft.com/office/officeart/2005/8/layout/cycle8"/>
    <dgm:cxn modelId="{41F4F9CB-1D8D-1147-BBC8-2F7CFF882050}" type="presOf" srcId="{ED04D45E-BA25-430A-95FF-AFBDB038D768}" destId="{1EF1BF00-7430-490B-BFC8-7BBA268195FE}" srcOrd="0" destOrd="0" presId="urn:microsoft.com/office/officeart/2005/8/layout/cycle8"/>
    <dgm:cxn modelId="{EDBBC51A-6FE9-BD4A-8208-D7ECD7FE59EF}" type="presOf" srcId="{4D3102E0-485C-4EF4-8D24-10B5A285CD1E}" destId="{310F37FE-DE7F-4792-8D27-4294C3417698}" srcOrd="0" destOrd="0" presId="urn:microsoft.com/office/officeart/2005/8/layout/cycle8"/>
    <dgm:cxn modelId="{E681B7AF-B660-CA41-AA24-FF1C82028CC7}" type="presOf" srcId="{7DE20E3C-3D06-4CAF-ADFF-58882EB3FE30}" destId="{442F5183-3973-40F2-802A-129E6AF7DDBC}" srcOrd="0" destOrd="0" presId="urn:microsoft.com/office/officeart/2005/8/layout/cycle8"/>
    <dgm:cxn modelId="{16DD5E78-851C-4CCD-AC30-F4121953DCE9}" srcId="{ABD16106-90E5-4617-B352-003DEEED665F}" destId="{ED04D45E-BA25-430A-95FF-AFBDB038D768}" srcOrd="1" destOrd="0" parTransId="{FAC40B3F-8A0A-4BFB-BCCC-4037A715FE3B}" sibTransId="{8024C8E5-DF5A-47DA-9628-0560B4118AFB}"/>
    <dgm:cxn modelId="{8B6C32E5-4A36-F44D-8248-5EB28D790022}" type="presParOf" srcId="{FCC44E1A-8C97-4D66-B512-EEE5583AE6DE}" destId="{66A34E42-19C6-4797-BA18-7B985592A6AD}" srcOrd="0" destOrd="0" presId="urn:microsoft.com/office/officeart/2005/8/layout/cycle8"/>
    <dgm:cxn modelId="{464FCFD9-5E7C-FD4E-886B-69074CA2D1F0}" type="presParOf" srcId="{FCC44E1A-8C97-4D66-B512-EEE5583AE6DE}" destId="{3DBF4EBF-DDB8-46D2-A913-DEEF4D1D743D}" srcOrd="1" destOrd="0" presId="urn:microsoft.com/office/officeart/2005/8/layout/cycle8"/>
    <dgm:cxn modelId="{4952E836-259C-C44C-9F52-6B0BBAEF036D}" type="presParOf" srcId="{FCC44E1A-8C97-4D66-B512-EEE5583AE6DE}" destId="{29B2436A-77EF-4D37-B074-AD55B048CEAF}" srcOrd="2" destOrd="0" presId="urn:microsoft.com/office/officeart/2005/8/layout/cycle8"/>
    <dgm:cxn modelId="{A494C6AF-300F-5640-A84E-336C3745C6E4}" type="presParOf" srcId="{FCC44E1A-8C97-4D66-B512-EEE5583AE6DE}" destId="{4F316ABD-6077-49D6-BA69-C5E057A5CC00}" srcOrd="3" destOrd="0" presId="urn:microsoft.com/office/officeart/2005/8/layout/cycle8"/>
    <dgm:cxn modelId="{4600BFC9-647A-E44C-B492-074AD52DD592}" type="presParOf" srcId="{FCC44E1A-8C97-4D66-B512-EEE5583AE6DE}" destId="{1EF1BF00-7430-490B-BFC8-7BBA268195FE}" srcOrd="4" destOrd="0" presId="urn:microsoft.com/office/officeart/2005/8/layout/cycle8"/>
    <dgm:cxn modelId="{231E99FC-4EBC-0F4F-A56A-9269783EDF81}" type="presParOf" srcId="{FCC44E1A-8C97-4D66-B512-EEE5583AE6DE}" destId="{E3B02FC3-9CCE-4B42-81CF-EB1B860EC770}" srcOrd="5" destOrd="0" presId="urn:microsoft.com/office/officeart/2005/8/layout/cycle8"/>
    <dgm:cxn modelId="{7C53868F-E2C2-2D4B-8339-8E5199233A2C}" type="presParOf" srcId="{FCC44E1A-8C97-4D66-B512-EEE5583AE6DE}" destId="{DAF203F7-618C-4984-8E83-84931532B52A}" srcOrd="6" destOrd="0" presId="urn:microsoft.com/office/officeart/2005/8/layout/cycle8"/>
    <dgm:cxn modelId="{7E29C730-4090-794F-B321-045E41DE8FE0}" type="presParOf" srcId="{FCC44E1A-8C97-4D66-B512-EEE5583AE6DE}" destId="{931C85E4-EF4C-411C-80F4-B3C28E5E13A7}" srcOrd="7" destOrd="0" presId="urn:microsoft.com/office/officeart/2005/8/layout/cycle8"/>
    <dgm:cxn modelId="{B6A584CD-9A0E-124F-A88C-47AF81E43E7B}" type="presParOf" srcId="{FCC44E1A-8C97-4D66-B512-EEE5583AE6DE}" destId="{442F5183-3973-40F2-802A-129E6AF7DDBC}" srcOrd="8" destOrd="0" presId="urn:microsoft.com/office/officeart/2005/8/layout/cycle8"/>
    <dgm:cxn modelId="{28BE0B1B-903F-BB40-A239-BDBDD9707FAE}" type="presParOf" srcId="{FCC44E1A-8C97-4D66-B512-EEE5583AE6DE}" destId="{079C6DD5-4D9D-4CED-8335-E09B1C1E98D9}" srcOrd="9" destOrd="0" presId="urn:microsoft.com/office/officeart/2005/8/layout/cycle8"/>
    <dgm:cxn modelId="{E837135D-3D54-454A-A29E-988B561A6192}" type="presParOf" srcId="{FCC44E1A-8C97-4D66-B512-EEE5583AE6DE}" destId="{A40BE1F4-267E-445C-81BA-87C7D9FDEDD2}" srcOrd="10" destOrd="0" presId="urn:microsoft.com/office/officeart/2005/8/layout/cycle8"/>
    <dgm:cxn modelId="{6A0B5D68-A8F4-9E4A-A7B7-05E5D6926B3F}" type="presParOf" srcId="{FCC44E1A-8C97-4D66-B512-EEE5583AE6DE}" destId="{E990FDE5-8769-43FA-9061-4B5426E7DCA6}" srcOrd="11" destOrd="0" presId="urn:microsoft.com/office/officeart/2005/8/layout/cycle8"/>
    <dgm:cxn modelId="{AB9C3AF4-96E6-374F-9610-BE9B3E1AC4D2}" type="presParOf" srcId="{FCC44E1A-8C97-4D66-B512-EEE5583AE6DE}" destId="{310F37FE-DE7F-4792-8D27-4294C3417698}" srcOrd="12" destOrd="0" presId="urn:microsoft.com/office/officeart/2005/8/layout/cycle8"/>
    <dgm:cxn modelId="{1ACFFEAE-53E1-5449-BD2F-1E3719909F39}" type="presParOf" srcId="{FCC44E1A-8C97-4D66-B512-EEE5583AE6DE}" destId="{A91DA779-78DE-40BF-A362-86BC781F9247}" srcOrd="13" destOrd="0" presId="urn:microsoft.com/office/officeart/2005/8/layout/cycle8"/>
    <dgm:cxn modelId="{3D0CAB5B-27BF-7D49-948A-40A3D7B01BC3}" type="presParOf" srcId="{FCC44E1A-8C97-4D66-B512-EEE5583AE6DE}" destId="{BB33C2DB-FC4B-4B2D-8E5C-187621375700}" srcOrd="14" destOrd="0" presId="urn:microsoft.com/office/officeart/2005/8/layout/cycle8"/>
    <dgm:cxn modelId="{056D5868-D8B8-A645-BE89-F24A24F57B10}" type="presParOf" srcId="{FCC44E1A-8C97-4D66-B512-EEE5583AE6DE}" destId="{E319DF64-E0F3-4165-B69C-5B6F19CA812D}" srcOrd="15" destOrd="0" presId="urn:microsoft.com/office/officeart/2005/8/layout/cycle8"/>
    <dgm:cxn modelId="{91E2729B-A9AA-3E44-85B9-8A50C1172E59}" type="presParOf" srcId="{FCC44E1A-8C97-4D66-B512-EEE5583AE6DE}" destId="{07B1B3D5-80CE-4520-883E-DFBF4D8F471D}" srcOrd="16" destOrd="0" presId="urn:microsoft.com/office/officeart/2005/8/layout/cycle8"/>
    <dgm:cxn modelId="{44F44E37-5067-9D49-AF66-1F107AA8192E}" type="presParOf" srcId="{FCC44E1A-8C97-4D66-B512-EEE5583AE6DE}" destId="{7C21CAE6-2D09-4179-A15B-207134BC2ABD}" srcOrd="17" destOrd="0" presId="urn:microsoft.com/office/officeart/2005/8/layout/cycle8"/>
    <dgm:cxn modelId="{EF6DC2A2-DC91-BB45-A2D7-83DD6D2483FF}" type="presParOf" srcId="{FCC44E1A-8C97-4D66-B512-EEE5583AE6DE}" destId="{45FBD125-67FD-4FB1-8B85-F0A5B02B7116}" srcOrd="18" destOrd="0" presId="urn:microsoft.com/office/officeart/2005/8/layout/cycle8"/>
    <dgm:cxn modelId="{AC951382-9324-C34A-B5D2-5A08F83F6684}" type="presParOf" srcId="{FCC44E1A-8C97-4D66-B512-EEE5583AE6DE}" destId="{B12C66F7-CA7C-4A7E-90D9-ADFDFDD7290B}" srcOrd="19"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E9E04F7-F6BA-5B4B-9F90-7D634B9FEF08}" type="doc">
      <dgm:prSet loTypeId="urn:microsoft.com/office/officeart/2005/8/layout/cycle2" loCatId="" qsTypeId="urn:microsoft.com/office/officeart/2005/8/quickstyle/simple4" qsCatId="simple" csTypeId="urn:microsoft.com/office/officeart/2005/8/colors/accent1_2" csCatId="accent1" phldr="1"/>
      <dgm:spPr/>
      <dgm:t>
        <a:bodyPr/>
        <a:lstStyle/>
        <a:p>
          <a:endParaRPr lang="en-CA"/>
        </a:p>
      </dgm:t>
    </dgm:pt>
    <dgm:pt modelId="{435F411B-2777-A148-BFE8-7FCF72A01912}">
      <dgm:prSet phldrT="[Text]"/>
      <dgm:spPr/>
      <dgm:t>
        <a:bodyPr/>
        <a:lstStyle/>
        <a:p>
          <a:r>
            <a:rPr lang="en-CA" dirty="0" smtClean="0"/>
            <a:t>1.Configuration Management</a:t>
          </a:r>
          <a:endParaRPr lang="en-CA" dirty="0"/>
        </a:p>
      </dgm:t>
    </dgm:pt>
    <dgm:pt modelId="{812A9148-FD5B-454A-B7D9-C92706EBFCDD}" type="parTrans" cxnId="{E6F4AA43-07D7-AA43-9612-77E3FAD27FE3}">
      <dgm:prSet/>
      <dgm:spPr/>
      <dgm:t>
        <a:bodyPr/>
        <a:lstStyle/>
        <a:p>
          <a:endParaRPr lang="en-CA"/>
        </a:p>
      </dgm:t>
    </dgm:pt>
    <dgm:pt modelId="{B9403083-08CC-0D48-B667-77E44267F1BE}" type="sibTrans" cxnId="{E6F4AA43-07D7-AA43-9612-77E3FAD27FE3}">
      <dgm:prSet/>
      <dgm:spPr/>
      <dgm:t>
        <a:bodyPr/>
        <a:lstStyle/>
        <a:p>
          <a:endParaRPr lang="en-CA"/>
        </a:p>
      </dgm:t>
    </dgm:pt>
    <dgm:pt modelId="{F531024A-BA6B-B14C-8EDE-BBF5EDB45846}">
      <dgm:prSet phldrT="[Text]"/>
      <dgm:spPr/>
      <dgm:t>
        <a:bodyPr/>
        <a:lstStyle/>
        <a:p>
          <a:r>
            <a:rPr lang="en-CA" dirty="0" smtClean="0"/>
            <a:t>2. Server Provisioning</a:t>
          </a:r>
          <a:endParaRPr lang="en-CA" dirty="0"/>
        </a:p>
      </dgm:t>
    </dgm:pt>
    <dgm:pt modelId="{C59C3CF9-8D30-EF42-915A-7F95F5E4A5BA}" type="parTrans" cxnId="{C7ED520E-05B4-6940-90C2-A9DFBAF9F848}">
      <dgm:prSet/>
      <dgm:spPr/>
      <dgm:t>
        <a:bodyPr/>
        <a:lstStyle/>
        <a:p>
          <a:endParaRPr lang="en-CA"/>
        </a:p>
      </dgm:t>
    </dgm:pt>
    <dgm:pt modelId="{C2962A74-0C67-1640-AA94-BCE007FB0320}" type="sibTrans" cxnId="{C7ED520E-05B4-6940-90C2-A9DFBAF9F848}">
      <dgm:prSet/>
      <dgm:spPr/>
      <dgm:t>
        <a:bodyPr/>
        <a:lstStyle/>
        <a:p>
          <a:endParaRPr lang="en-CA"/>
        </a:p>
      </dgm:t>
    </dgm:pt>
    <dgm:pt modelId="{ABD683BD-72CE-5F4E-8381-15FE112A58A0}">
      <dgm:prSet phldrT="[Text]"/>
      <dgm:spPr/>
      <dgm:t>
        <a:bodyPr/>
        <a:lstStyle/>
        <a:p>
          <a:r>
            <a:rPr lang="en-CA" dirty="0" smtClean="0"/>
            <a:t>3. Application Deployment</a:t>
          </a:r>
          <a:endParaRPr lang="en-CA" dirty="0"/>
        </a:p>
      </dgm:t>
    </dgm:pt>
    <dgm:pt modelId="{77D4F7A7-5389-E24F-9288-65CC379E8119}" type="parTrans" cxnId="{825B3E1F-8585-2841-9EDF-CD4981A56811}">
      <dgm:prSet/>
      <dgm:spPr/>
      <dgm:t>
        <a:bodyPr/>
        <a:lstStyle/>
        <a:p>
          <a:endParaRPr lang="en-CA"/>
        </a:p>
      </dgm:t>
    </dgm:pt>
    <dgm:pt modelId="{384FFD48-99E3-F747-B9F2-C0E5FE41FC45}" type="sibTrans" cxnId="{825B3E1F-8585-2841-9EDF-CD4981A56811}">
      <dgm:prSet/>
      <dgm:spPr/>
      <dgm:t>
        <a:bodyPr/>
        <a:lstStyle/>
        <a:p>
          <a:endParaRPr lang="en-CA"/>
        </a:p>
      </dgm:t>
    </dgm:pt>
    <dgm:pt modelId="{BC4A5BA6-F034-7A4E-B033-BE5BEC9FF62F}">
      <dgm:prSet phldrT="[Text]"/>
      <dgm:spPr/>
      <dgm:t>
        <a:bodyPr/>
        <a:lstStyle/>
        <a:p>
          <a:r>
            <a:rPr lang="en-CA" dirty="0" smtClean="0"/>
            <a:t>4. Monitoring</a:t>
          </a:r>
          <a:endParaRPr lang="en-CA" dirty="0"/>
        </a:p>
      </dgm:t>
    </dgm:pt>
    <dgm:pt modelId="{CC4429A5-7FF8-224F-B675-DA5FED3774B0}" type="parTrans" cxnId="{70954B4F-7115-6B45-B41B-9E307D6A21DF}">
      <dgm:prSet/>
      <dgm:spPr/>
      <dgm:t>
        <a:bodyPr/>
        <a:lstStyle/>
        <a:p>
          <a:endParaRPr lang="en-CA"/>
        </a:p>
      </dgm:t>
    </dgm:pt>
    <dgm:pt modelId="{93FA2FB0-356F-544A-A8A6-313B1282267F}" type="sibTrans" cxnId="{70954B4F-7115-6B45-B41B-9E307D6A21DF}">
      <dgm:prSet/>
      <dgm:spPr/>
      <dgm:t>
        <a:bodyPr/>
        <a:lstStyle/>
        <a:p>
          <a:endParaRPr lang="en-CA"/>
        </a:p>
      </dgm:t>
    </dgm:pt>
    <dgm:pt modelId="{0A0B83BB-5157-3E4A-B697-035B49F8F843}">
      <dgm:prSet phldrT="[Text]"/>
      <dgm:spPr/>
      <dgm:t>
        <a:bodyPr/>
        <a:lstStyle/>
        <a:p>
          <a:r>
            <a:rPr lang="en-CA" dirty="0" smtClean="0"/>
            <a:t>5. Self-Adaptation</a:t>
          </a:r>
          <a:endParaRPr lang="en-CA" dirty="0"/>
        </a:p>
      </dgm:t>
    </dgm:pt>
    <dgm:pt modelId="{17F0DBF1-DE71-E04B-B75E-943FB28CAEFB}" type="parTrans" cxnId="{A3E92958-D8A4-9541-9EF9-168D87BC9A48}">
      <dgm:prSet/>
      <dgm:spPr/>
      <dgm:t>
        <a:bodyPr/>
        <a:lstStyle/>
        <a:p>
          <a:endParaRPr lang="en-CA"/>
        </a:p>
      </dgm:t>
    </dgm:pt>
    <dgm:pt modelId="{A39A0D6A-228A-BF4A-B37B-F0AB6214A57E}" type="sibTrans" cxnId="{A3E92958-D8A4-9541-9EF9-168D87BC9A48}">
      <dgm:prSet/>
      <dgm:spPr/>
      <dgm:t>
        <a:bodyPr/>
        <a:lstStyle/>
        <a:p>
          <a:endParaRPr lang="en-CA"/>
        </a:p>
      </dgm:t>
    </dgm:pt>
    <dgm:pt modelId="{374B3083-B5BA-874B-AF24-7492F75EC51E}" type="pres">
      <dgm:prSet presAssocID="{8E9E04F7-F6BA-5B4B-9F90-7D634B9FEF08}" presName="cycle" presStyleCnt="0">
        <dgm:presLayoutVars>
          <dgm:dir/>
          <dgm:resizeHandles val="exact"/>
        </dgm:presLayoutVars>
      </dgm:prSet>
      <dgm:spPr/>
      <dgm:t>
        <a:bodyPr/>
        <a:lstStyle/>
        <a:p>
          <a:endParaRPr lang="en-CA"/>
        </a:p>
      </dgm:t>
    </dgm:pt>
    <dgm:pt modelId="{F5FB07C1-4726-8D41-BC00-4C5F095A46E8}" type="pres">
      <dgm:prSet presAssocID="{435F411B-2777-A148-BFE8-7FCF72A01912}" presName="node" presStyleLbl="node1" presStyleIdx="0" presStyleCnt="5">
        <dgm:presLayoutVars>
          <dgm:bulletEnabled val="1"/>
        </dgm:presLayoutVars>
      </dgm:prSet>
      <dgm:spPr/>
      <dgm:t>
        <a:bodyPr/>
        <a:lstStyle/>
        <a:p>
          <a:endParaRPr lang="en-CA"/>
        </a:p>
      </dgm:t>
    </dgm:pt>
    <dgm:pt modelId="{CCABDB72-B010-B044-9BAA-8EE2B91DE723}" type="pres">
      <dgm:prSet presAssocID="{B9403083-08CC-0D48-B667-77E44267F1BE}" presName="sibTrans" presStyleLbl="sibTrans2D1" presStyleIdx="0" presStyleCnt="5"/>
      <dgm:spPr/>
      <dgm:t>
        <a:bodyPr/>
        <a:lstStyle/>
        <a:p>
          <a:endParaRPr lang="en-CA"/>
        </a:p>
      </dgm:t>
    </dgm:pt>
    <dgm:pt modelId="{DD1120B1-3A0D-1B40-8880-3BB039CA497E}" type="pres">
      <dgm:prSet presAssocID="{B9403083-08CC-0D48-B667-77E44267F1BE}" presName="connectorText" presStyleLbl="sibTrans2D1" presStyleIdx="0" presStyleCnt="5"/>
      <dgm:spPr/>
      <dgm:t>
        <a:bodyPr/>
        <a:lstStyle/>
        <a:p>
          <a:endParaRPr lang="en-CA"/>
        </a:p>
      </dgm:t>
    </dgm:pt>
    <dgm:pt modelId="{F71DC1AD-8E4B-7543-A90C-92E866FBB2E1}" type="pres">
      <dgm:prSet presAssocID="{F531024A-BA6B-B14C-8EDE-BBF5EDB45846}" presName="node" presStyleLbl="node1" presStyleIdx="1" presStyleCnt="5">
        <dgm:presLayoutVars>
          <dgm:bulletEnabled val="1"/>
        </dgm:presLayoutVars>
      </dgm:prSet>
      <dgm:spPr/>
      <dgm:t>
        <a:bodyPr/>
        <a:lstStyle/>
        <a:p>
          <a:endParaRPr lang="en-CA"/>
        </a:p>
      </dgm:t>
    </dgm:pt>
    <dgm:pt modelId="{D89F0B7F-41D1-0549-880E-E92D1E15918E}" type="pres">
      <dgm:prSet presAssocID="{C2962A74-0C67-1640-AA94-BCE007FB0320}" presName="sibTrans" presStyleLbl="sibTrans2D1" presStyleIdx="1" presStyleCnt="5"/>
      <dgm:spPr/>
      <dgm:t>
        <a:bodyPr/>
        <a:lstStyle/>
        <a:p>
          <a:endParaRPr lang="en-CA"/>
        </a:p>
      </dgm:t>
    </dgm:pt>
    <dgm:pt modelId="{9DC64873-421D-444D-AA2A-0F1921A7AEAB}" type="pres">
      <dgm:prSet presAssocID="{C2962A74-0C67-1640-AA94-BCE007FB0320}" presName="connectorText" presStyleLbl="sibTrans2D1" presStyleIdx="1" presStyleCnt="5"/>
      <dgm:spPr/>
      <dgm:t>
        <a:bodyPr/>
        <a:lstStyle/>
        <a:p>
          <a:endParaRPr lang="en-CA"/>
        </a:p>
      </dgm:t>
    </dgm:pt>
    <dgm:pt modelId="{35AC1A42-89CA-E747-B7AC-F444555D24C0}" type="pres">
      <dgm:prSet presAssocID="{ABD683BD-72CE-5F4E-8381-15FE112A58A0}" presName="node" presStyleLbl="node1" presStyleIdx="2" presStyleCnt="5">
        <dgm:presLayoutVars>
          <dgm:bulletEnabled val="1"/>
        </dgm:presLayoutVars>
      </dgm:prSet>
      <dgm:spPr/>
      <dgm:t>
        <a:bodyPr/>
        <a:lstStyle/>
        <a:p>
          <a:endParaRPr lang="en-CA"/>
        </a:p>
      </dgm:t>
    </dgm:pt>
    <dgm:pt modelId="{4B3FEA5B-30FD-2542-8662-9B6159B7F915}" type="pres">
      <dgm:prSet presAssocID="{384FFD48-99E3-F747-B9F2-C0E5FE41FC45}" presName="sibTrans" presStyleLbl="sibTrans2D1" presStyleIdx="2" presStyleCnt="5"/>
      <dgm:spPr/>
      <dgm:t>
        <a:bodyPr/>
        <a:lstStyle/>
        <a:p>
          <a:endParaRPr lang="en-CA"/>
        </a:p>
      </dgm:t>
    </dgm:pt>
    <dgm:pt modelId="{78E7C061-F0E6-0F42-8EE9-A4BE25568C12}" type="pres">
      <dgm:prSet presAssocID="{384FFD48-99E3-F747-B9F2-C0E5FE41FC45}" presName="connectorText" presStyleLbl="sibTrans2D1" presStyleIdx="2" presStyleCnt="5"/>
      <dgm:spPr/>
      <dgm:t>
        <a:bodyPr/>
        <a:lstStyle/>
        <a:p>
          <a:endParaRPr lang="en-CA"/>
        </a:p>
      </dgm:t>
    </dgm:pt>
    <dgm:pt modelId="{8D4B18F9-91CF-DF4B-9D8B-4E48A72F9534}" type="pres">
      <dgm:prSet presAssocID="{BC4A5BA6-F034-7A4E-B033-BE5BEC9FF62F}" presName="node" presStyleLbl="node1" presStyleIdx="3" presStyleCnt="5">
        <dgm:presLayoutVars>
          <dgm:bulletEnabled val="1"/>
        </dgm:presLayoutVars>
      </dgm:prSet>
      <dgm:spPr/>
      <dgm:t>
        <a:bodyPr/>
        <a:lstStyle/>
        <a:p>
          <a:endParaRPr lang="en-CA"/>
        </a:p>
      </dgm:t>
    </dgm:pt>
    <dgm:pt modelId="{F39B420E-1A7A-704F-B3B6-E58DAB8C2BAF}" type="pres">
      <dgm:prSet presAssocID="{93FA2FB0-356F-544A-A8A6-313B1282267F}" presName="sibTrans" presStyleLbl="sibTrans2D1" presStyleIdx="3" presStyleCnt="5"/>
      <dgm:spPr/>
      <dgm:t>
        <a:bodyPr/>
        <a:lstStyle/>
        <a:p>
          <a:endParaRPr lang="en-CA"/>
        </a:p>
      </dgm:t>
    </dgm:pt>
    <dgm:pt modelId="{FFEC9E19-526E-464D-9E18-D0316EF3B816}" type="pres">
      <dgm:prSet presAssocID="{93FA2FB0-356F-544A-A8A6-313B1282267F}" presName="connectorText" presStyleLbl="sibTrans2D1" presStyleIdx="3" presStyleCnt="5"/>
      <dgm:spPr/>
      <dgm:t>
        <a:bodyPr/>
        <a:lstStyle/>
        <a:p>
          <a:endParaRPr lang="en-CA"/>
        </a:p>
      </dgm:t>
    </dgm:pt>
    <dgm:pt modelId="{1224AA48-25BE-184C-8AE5-89B4FCFF3B20}" type="pres">
      <dgm:prSet presAssocID="{0A0B83BB-5157-3E4A-B697-035B49F8F843}" presName="node" presStyleLbl="node1" presStyleIdx="4" presStyleCnt="5">
        <dgm:presLayoutVars>
          <dgm:bulletEnabled val="1"/>
        </dgm:presLayoutVars>
      </dgm:prSet>
      <dgm:spPr/>
      <dgm:t>
        <a:bodyPr/>
        <a:lstStyle/>
        <a:p>
          <a:endParaRPr lang="en-CA"/>
        </a:p>
      </dgm:t>
    </dgm:pt>
    <dgm:pt modelId="{F7D04BC8-445E-DF44-A88F-2B660AD2FD01}" type="pres">
      <dgm:prSet presAssocID="{A39A0D6A-228A-BF4A-B37B-F0AB6214A57E}" presName="sibTrans" presStyleLbl="sibTrans2D1" presStyleIdx="4" presStyleCnt="5"/>
      <dgm:spPr/>
      <dgm:t>
        <a:bodyPr/>
        <a:lstStyle/>
        <a:p>
          <a:endParaRPr lang="en-CA"/>
        </a:p>
      </dgm:t>
    </dgm:pt>
    <dgm:pt modelId="{4855E35C-13A3-0842-8338-117500261601}" type="pres">
      <dgm:prSet presAssocID="{A39A0D6A-228A-BF4A-B37B-F0AB6214A57E}" presName="connectorText" presStyleLbl="sibTrans2D1" presStyleIdx="4" presStyleCnt="5"/>
      <dgm:spPr/>
      <dgm:t>
        <a:bodyPr/>
        <a:lstStyle/>
        <a:p>
          <a:endParaRPr lang="en-CA"/>
        </a:p>
      </dgm:t>
    </dgm:pt>
  </dgm:ptLst>
  <dgm:cxnLst>
    <dgm:cxn modelId="{825B3E1F-8585-2841-9EDF-CD4981A56811}" srcId="{8E9E04F7-F6BA-5B4B-9F90-7D634B9FEF08}" destId="{ABD683BD-72CE-5F4E-8381-15FE112A58A0}" srcOrd="2" destOrd="0" parTransId="{77D4F7A7-5389-E24F-9288-65CC379E8119}" sibTransId="{384FFD48-99E3-F747-B9F2-C0E5FE41FC45}"/>
    <dgm:cxn modelId="{78A45E32-43D4-CF40-BB14-87714B65F7D3}" type="presOf" srcId="{0A0B83BB-5157-3E4A-B697-035B49F8F843}" destId="{1224AA48-25BE-184C-8AE5-89B4FCFF3B20}" srcOrd="0" destOrd="0" presId="urn:microsoft.com/office/officeart/2005/8/layout/cycle2"/>
    <dgm:cxn modelId="{69A5371E-456F-3640-A897-269660F80A1A}" type="presOf" srcId="{C2962A74-0C67-1640-AA94-BCE007FB0320}" destId="{D89F0B7F-41D1-0549-880E-E92D1E15918E}" srcOrd="0" destOrd="0" presId="urn:microsoft.com/office/officeart/2005/8/layout/cycle2"/>
    <dgm:cxn modelId="{06B8CFF7-9748-5444-B633-E61DB3190D14}" type="presOf" srcId="{C2962A74-0C67-1640-AA94-BCE007FB0320}" destId="{9DC64873-421D-444D-AA2A-0F1921A7AEAB}" srcOrd="1" destOrd="0" presId="urn:microsoft.com/office/officeart/2005/8/layout/cycle2"/>
    <dgm:cxn modelId="{0EA6EF23-65FC-1841-B8E0-49D6FBF585A4}" type="presOf" srcId="{93FA2FB0-356F-544A-A8A6-313B1282267F}" destId="{FFEC9E19-526E-464D-9E18-D0316EF3B816}" srcOrd="1" destOrd="0" presId="urn:microsoft.com/office/officeart/2005/8/layout/cycle2"/>
    <dgm:cxn modelId="{7C211500-9217-A148-B274-E05D4D116A66}" type="presOf" srcId="{B9403083-08CC-0D48-B667-77E44267F1BE}" destId="{DD1120B1-3A0D-1B40-8880-3BB039CA497E}" srcOrd="1" destOrd="0" presId="urn:microsoft.com/office/officeart/2005/8/layout/cycle2"/>
    <dgm:cxn modelId="{C7ED520E-05B4-6940-90C2-A9DFBAF9F848}" srcId="{8E9E04F7-F6BA-5B4B-9F90-7D634B9FEF08}" destId="{F531024A-BA6B-B14C-8EDE-BBF5EDB45846}" srcOrd="1" destOrd="0" parTransId="{C59C3CF9-8D30-EF42-915A-7F95F5E4A5BA}" sibTransId="{C2962A74-0C67-1640-AA94-BCE007FB0320}"/>
    <dgm:cxn modelId="{F2EF57F1-54F9-BD4D-9D93-CBB19BD6451D}" type="presOf" srcId="{8E9E04F7-F6BA-5B4B-9F90-7D634B9FEF08}" destId="{374B3083-B5BA-874B-AF24-7492F75EC51E}" srcOrd="0" destOrd="0" presId="urn:microsoft.com/office/officeart/2005/8/layout/cycle2"/>
    <dgm:cxn modelId="{03748460-422F-9641-9948-CCCE41975BA0}" type="presOf" srcId="{A39A0D6A-228A-BF4A-B37B-F0AB6214A57E}" destId="{4855E35C-13A3-0842-8338-117500261601}" srcOrd="1" destOrd="0" presId="urn:microsoft.com/office/officeart/2005/8/layout/cycle2"/>
    <dgm:cxn modelId="{B522FCCD-6BE6-A349-AD9B-89522BD2BC6F}" type="presOf" srcId="{435F411B-2777-A148-BFE8-7FCF72A01912}" destId="{F5FB07C1-4726-8D41-BC00-4C5F095A46E8}" srcOrd="0" destOrd="0" presId="urn:microsoft.com/office/officeart/2005/8/layout/cycle2"/>
    <dgm:cxn modelId="{B0B90E9F-FEE9-B34C-8F7C-DC73CFF05175}" type="presOf" srcId="{F531024A-BA6B-B14C-8EDE-BBF5EDB45846}" destId="{F71DC1AD-8E4B-7543-A90C-92E866FBB2E1}" srcOrd="0" destOrd="0" presId="urn:microsoft.com/office/officeart/2005/8/layout/cycle2"/>
    <dgm:cxn modelId="{67519A58-2517-8F43-854F-4E3CA493BE2A}" type="presOf" srcId="{384FFD48-99E3-F747-B9F2-C0E5FE41FC45}" destId="{4B3FEA5B-30FD-2542-8662-9B6159B7F915}" srcOrd="0" destOrd="0" presId="urn:microsoft.com/office/officeart/2005/8/layout/cycle2"/>
    <dgm:cxn modelId="{4D52BAD1-5ECE-774F-BA57-DE867A09FB5B}" type="presOf" srcId="{A39A0D6A-228A-BF4A-B37B-F0AB6214A57E}" destId="{F7D04BC8-445E-DF44-A88F-2B660AD2FD01}" srcOrd="0" destOrd="0" presId="urn:microsoft.com/office/officeart/2005/8/layout/cycle2"/>
    <dgm:cxn modelId="{15F86343-AFD0-F74D-A7CF-918E5CA2F838}" type="presOf" srcId="{ABD683BD-72CE-5F4E-8381-15FE112A58A0}" destId="{35AC1A42-89CA-E747-B7AC-F444555D24C0}" srcOrd="0" destOrd="0" presId="urn:microsoft.com/office/officeart/2005/8/layout/cycle2"/>
    <dgm:cxn modelId="{C84FCE2D-839C-4649-A0A3-0EEDC15BF8AB}" type="presOf" srcId="{93FA2FB0-356F-544A-A8A6-313B1282267F}" destId="{F39B420E-1A7A-704F-B3B6-E58DAB8C2BAF}" srcOrd="0" destOrd="0" presId="urn:microsoft.com/office/officeart/2005/8/layout/cycle2"/>
    <dgm:cxn modelId="{E6F4AA43-07D7-AA43-9612-77E3FAD27FE3}" srcId="{8E9E04F7-F6BA-5B4B-9F90-7D634B9FEF08}" destId="{435F411B-2777-A148-BFE8-7FCF72A01912}" srcOrd="0" destOrd="0" parTransId="{812A9148-FD5B-454A-B7D9-C92706EBFCDD}" sibTransId="{B9403083-08CC-0D48-B667-77E44267F1BE}"/>
    <dgm:cxn modelId="{A3E92958-D8A4-9541-9EF9-168D87BC9A48}" srcId="{8E9E04F7-F6BA-5B4B-9F90-7D634B9FEF08}" destId="{0A0B83BB-5157-3E4A-B697-035B49F8F843}" srcOrd="4" destOrd="0" parTransId="{17F0DBF1-DE71-E04B-B75E-943FB28CAEFB}" sibTransId="{A39A0D6A-228A-BF4A-B37B-F0AB6214A57E}"/>
    <dgm:cxn modelId="{FD40819B-DFBA-CF45-8D76-858E10241E25}" type="presOf" srcId="{B9403083-08CC-0D48-B667-77E44267F1BE}" destId="{CCABDB72-B010-B044-9BAA-8EE2B91DE723}" srcOrd="0" destOrd="0" presId="urn:microsoft.com/office/officeart/2005/8/layout/cycle2"/>
    <dgm:cxn modelId="{5B324490-CD99-0A4A-A6C7-EAA6D1E5AF63}" type="presOf" srcId="{BC4A5BA6-F034-7A4E-B033-BE5BEC9FF62F}" destId="{8D4B18F9-91CF-DF4B-9D8B-4E48A72F9534}" srcOrd="0" destOrd="0" presId="urn:microsoft.com/office/officeart/2005/8/layout/cycle2"/>
    <dgm:cxn modelId="{70954B4F-7115-6B45-B41B-9E307D6A21DF}" srcId="{8E9E04F7-F6BA-5B4B-9F90-7D634B9FEF08}" destId="{BC4A5BA6-F034-7A4E-B033-BE5BEC9FF62F}" srcOrd="3" destOrd="0" parTransId="{CC4429A5-7FF8-224F-B675-DA5FED3774B0}" sibTransId="{93FA2FB0-356F-544A-A8A6-313B1282267F}"/>
    <dgm:cxn modelId="{A4D5194D-5C08-3A4E-A6D3-37CB80C3F500}" type="presOf" srcId="{384FFD48-99E3-F747-B9F2-C0E5FE41FC45}" destId="{78E7C061-F0E6-0F42-8EE9-A4BE25568C12}" srcOrd="1" destOrd="0" presId="urn:microsoft.com/office/officeart/2005/8/layout/cycle2"/>
    <dgm:cxn modelId="{C406EB7A-7E2D-FD4C-86A4-8D8C5E64AF3E}" type="presParOf" srcId="{374B3083-B5BA-874B-AF24-7492F75EC51E}" destId="{F5FB07C1-4726-8D41-BC00-4C5F095A46E8}" srcOrd="0" destOrd="0" presId="urn:microsoft.com/office/officeart/2005/8/layout/cycle2"/>
    <dgm:cxn modelId="{791B9C7E-26FB-114B-A64F-D2209F95F312}" type="presParOf" srcId="{374B3083-B5BA-874B-AF24-7492F75EC51E}" destId="{CCABDB72-B010-B044-9BAA-8EE2B91DE723}" srcOrd="1" destOrd="0" presId="urn:microsoft.com/office/officeart/2005/8/layout/cycle2"/>
    <dgm:cxn modelId="{662B1B2E-C4DF-0448-8CCE-EF6E7B509FD3}" type="presParOf" srcId="{CCABDB72-B010-B044-9BAA-8EE2B91DE723}" destId="{DD1120B1-3A0D-1B40-8880-3BB039CA497E}" srcOrd="0" destOrd="0" presId="urn:microsoft.com/office/officeart/2005/8/layout/cycle2"/>
    <dgm:cxn modelId="{BD4E5F92-06D0-1542-B062-0B65CD9208BE}" type="presParOf" srcId="{374B3083-B5BA-874B-AF24-7492F75EC51E}" destId="{F71DC1AD-8E4B-7543-A90C-92E866FBB2E1}" srcOrd="2" destOrd="0" presId="urn:microsoft.com/office/officeart/2005/8/layout/cycle2"/>
    <dgm:cxn modelId="{8A5A21FF-F374-0C4C-85D4-419B1DFDEADC}" type="presParOf" srcId="{374B3083-B5BA-874B-AF24-7492F75EC51E}" destId="{D89F0B7F-41D1-0549-880E-E92D1E15918E}" srcOrd="3" destOrd="0" presId="urn:microsoft.com/office/officeart/2005/8/layout/cycle2"/>
    <dgm:cxn modelId="{9187EDD1-FF80-E34F-BB54-8E52E30C675D}" type="presParOf" srcId="{D89F0B7F-41D1-0549-880E-E92D1E15918E}" destId="{9DC64873-421D-444D-AA2A-0F1921A7AEAB}" srcOrd="0" destOrd="0" presId="urn:microsoft.com/office/officeart/2005/8/layout/cycle2"/>
    <dgm:cxn modelId="{F53CF860-6997-7D43-9B9A-B29AB5BE7A1C}" type="presParOf" srcId="{374B3083-B5BA-874B-AF24-7492F75EC51E}" destId="{35AC1A42-89CA-E747-B7AC-F444555D24C0}" srcOrd="4" destOrd="0" presId="urn:microsoft.com/office/officeart/2005/8/layout/cycle2"/>
    <dgm:cxn modelId="{91EBA776-6D49-9D4A-AFA6-59765E82FF7B}" type="presParOf" srcId="{374B3083-B5BA-874B-AF24-7492F75EC51E}" destId="{4B3FEA5B-30FD-2542-8662-9B6159B7F915}" srcOrd="5" destOrd="0" presId="urn:microsoft.com/office/officeart/2005/8/layout/cycle2"/>
    <dgm:cxn modelId="{BC8EE3AC-24F9-694B-BCBA-F4771709F839}" type="presParOf" srcId="{4B3FEA5B-30FD-2542-8662-9B6159B7F915}" destId="{78E7C061-F0E6-0F42-8EE9-A4BE25568C12}" srcOrd="0" destOrd="0" presId="urn:microsoft.com/office/officeart/2005/8/layout/cycle2"/>
    <dgm:cxn modelId="{FB00B92A-57B9-ED46-85B1-F8394EBADD6C}" type="presParOf" srcId="{374B3083-B5BA-874B-AF24-7492F75EC51E}" destId="{8D4B18F9-91CF-DF4B-9D8B-4E48A72F9534}" srcOrd="6" destOrd="0" presId="urn:microsoft.com/office/officeart/2005/8/layout/cycle2"/>
    <dgm:cxn modelId="{6BB7E4D9-3B4E-EE4A-80CD-39E2722BD273}" type="presParOf" srcId="{374B3083-B5BA-874B-AF24-7492F75EC51E}" destId="{F39B420E-1A7A-704F-B3B6-E58DAB8C2BAF}" srcOrd="7" destOrd="0" presId="urn:microsoft.com/office/officeart/2005/8/layout/cycle2"/>
    <dgm:cxn modelId="{55F4601B-D792-934D-BCE5-9164002DB2D6}" type="presParOf" srcId="{F39B420E-1A7A-704F-B3B6-E58DAB8C2BAF}" destId="{FFEC9E19-526E-464D-9E18-D0316EF3B816}" srcOrd="0" destOrd="0" presId="urn:microsoft.com/office/officeart/2005/8/layout/cycle2"/>
    <dgm:cxn modelId="{814F765C-9025-6147-9917-039B8BE6F33C}" type="presParOf" srcId="{374B3083-B5BA-874B-AF24-7492F75EC51E}" destId="{1224AA48-25BE-184C-8AE5-89B4FCFF3B20}" srcOrd="8" destOrd="0" presId="urn:microsoft.com/office/officeart/2005/8/layout/cycle2"/>
    <dgm:cxn modelId="{8600216D-1F64-EF43-AAEC-7973F46F731E}" type="presParOf" srcId="{374B3083-B5BA-874B-AF24-7492F75EC51E}" destId="{F7D04BC8-445E-DF44-A88F-2B660AD2FD01}" srcOrd="9" destOrd="0" presId="urn:microsoft.com/office/officeart/2005/8/layout/cycle2"/>
    <dgm:cxn modelId="{098262DF-5D09-624E-A8E2-A2A5514E8A44}" type="presParOf" srcId="{F7D04BC8-445E-DF44-A88F-2B660AD2FD01}" destId="{4855E35C-13A3-0842-8338-117500261601}" srcOrd="0" destOrd="0" presId="urn:microsoft.com/office/officeart/2005/8/layout/cycle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D16106-90E5-4617-B352-003DEEED665F}" type="doc">
      <dgm:prSet loTypeId="urn:microsoft.com/office/officeart/2005/8/layout/cycle8" loCatId="cycle" qsTypeId="urn:microsoft.com/office/officeart/2005/8/quickstyle/simple1" qsCatId="simple" csTypeId="urn:microsoft.com/office/officeart/2005/8/colors/accent1_2" csCatId="accent1" phldr="1"/>
      <dgm:spPr/>
    </dgm:pt>
    <dgm:pt modelId="{3DA83281-DC0C-4231-8C90-D9A932936B04}">
      <dgm:prSet phldrT="[Testo]" custT="1"/>
      <dgm:spPr/>
      <dgm:t>
        <a:bodyPr/>
        <a:lstStyle/>
        <a:p>
          <a:r>
            <a:rPr lang="it-IT" sz="1200" spc="-100" baseline="0" dirty="0" err="1" smtClean="0"/>
            <a:t>Infrastructure</a:t>
          </a:r>
          <a:r>
            <a:rPr lang="it-IT" sz="1200" dirty="0" smtClean="0"/>
            <a:t> Automation</a:t>
          </a:r>
          <a:endParaRPr lang="it-IT" sz="1200" dirty="0"/>
        </a:p>
      </dgm:t>
    </dgm:pt>
    <dgm:pt modelId="{D152AD66-CAEF-4063-962C-460B86CCFC43}" type="parTrans" cxnId="{B7C7067F-93B0-4E00-9178-6942143488CB}">
      <dgm:prSet/>
      <dgm:spPr/>
      <dgm:t>
        <a:bodyPr/>
        <a:lstStyle/>
        <a:p>
          <a:endParaRPr lang="it-IT"/>
        </a:p>
      </dgm:t>
    </dgm:pt>
    <dgm:pt modelId="{9B257848-9810-46EF-9901-CACF1BEED463}" type="sibTrans" cxnId="{B7C7067F-93B0-4E00-9178-6942143488CB}">
      <dgm:prSet/>
      <dgm:spPr/>
      <dgm:t>
        <a:bodyPr/>
        <a:lstStyle/>
        <a:p>
          <a:endParaRPr lang="it-IT"/>
        </a:p>
      </dgm:t>
    </dgm:pt>
    <dgm:pt modelId="{ED04D45E-BA25-430A-95FF-AFBDB038D768}">
      <dgm:prSet phldrT="[Testo]" custT="1"/>
      <dgm:spPr/>
      <dgm:t>
        <a:bodyPr/>
        <a:lstStyle/>
        <a:p>
          <a:r>
            <a:rPr lang="it-IT" sz="1200" dirty="0" smtClean="0"/>
            <a:t>Application Management</a:t>
          </a:r>
          <a:endParaRPr lang="it-IT" sz="1200" dirty="0"/>
        </a:p>
      </dgm:t>
    </dgm:pt>
    <dgm:pt modelId="{FAC40B3F-8A0A-4BFB-BCCC-4037A715FE3B}" type="parTrans" cxnId="{16DD5E78-851C-4CCD-AC30-F4121953DCE9}">
      <dgm:prSet/>
      <dgm:spPr/>
      <dgm:t>
        <a:bodyPr/>
        <a:lstStyle/>
        <a:p>
          <a:endParaRPr lang="it-IT"/>
        </a:p>
      </dgm:t>
    </dgm:pt>
    <dgm:pt modelId="{8024C8E5-DF5A-47DA-9628-0560B4118AFB}" type="sibTrans" cxnId="{16DD5E78-851C-4CCD-AC30-F4121953DCE9}">
      <dgm:prSet/>
      <dgm:spPr/>
      <dgm:t>
        <a:bodyPr/>
        <a:lstStyle/>
        <a:p>
          <a:endParaRPr lang="it-IT"/>
        </a:p>
      </dgm:t>
    </dgm:pt>
    <dgm:pt modelId="{7DE20E3C-3D06-4CAF-ADFF-58882EB3FE30}">
      <dgm:prSet phldrT="[Testo]" custT="1"/>
      <dgm:spPr/>
      <dgm:t>
        <a:bodyPr/>
        <a:lstStyle/>
        <a:p>
          <a:r>
            <a:rPr lang="it-IT" sz="1200" dirty="0" smtClean="0"/>
            <a:t>Version Control</a:t>
          </a:r>
          <a:endParaRPr lang="it-IT" sz="1200" dirty="0"/>
        </a:p>
      </dgm:t>
    </dgm:pt>
    <dgm:pt modelId="{80F801D3-13A6-4533-B3E4-C4E5C3D40CB1}" type="parTrans" cxnId="{DCE5FF77-202A-4118-85DF-67A5F9A8CAF9}">
      <dgm:prSet/>
      <dgm:spPr/>
      <dgm:t>
        <a:bodyPr/>
        <a:lstStyle/>
        <a:p>
          <a:endParaRPr lang="it-IT"/>
        </a:p>
      </dgm:t>
    </dgm:pt>
    <dgm:pt modelId="{08A9DA65-05BA-4B6A-9EE5-9DBEAACEA086}" type="sibTrans" cxnId="{DCE5FF77-202A-4118-85DF-67A5F9A8CAF9}">
      <dgm:prSet/>
      <dgm:spPr/>
      <dgm:t>
        <a:bodyPr/>
        <a:lstStyle/>
        <a:p>
          <a:endParaRPr lang="it-IT"/>
        </a:p>
      </dgm:t>
    </dgm:pt>
    <dgm:pt modelId="{4D3102E0-485C-4EF4-8D24-10B5A285CD1E}">
      <dgm:prSet phldrT="[Testo]" custT="1"/>
      <dgm:spPr/>
      <dgm:t>
        <a:bodyPr/>
        <a:lstStyle/>
        <a:p>
          <a:r>
            <a:rPr lang="it-IT" sz="1200" dirty="0" err="1" smtClean="0"/>
            <a:t>Continuous</a:t>
          </a:r>
          <a:r>
            <a:rPr lang="it-IT" sz="1200" dirty="0" smtClean="0"/>
            <a:t> Integration</a:t>
          </a:r>
          <a:endParaRPr lang="it-IT" sz="1200" dirty="0"/>
        </a:p>
      </dgm:t>
    </dgm:pt>
    <dgm:pt modelId="{E8C5CDD1-BA45-4694-BE73-4713D95D7320}" type="parTrans" cxnId="{BCBB896E-1DAC-45CB-B6D3-59439EC4DC2D}">
      <dgm:prSet/>
      <dgm:spPr/>
      <dgm:t>
        <a:bodyPr/>
        <a:lstStyle/>
        <a:p>
          <a:endParaRPr lang="it-IT"/>
        </a:p>
      </dgm:t>
    </dgm:pt>
    <dgm:pt modelId="{F24C5D65-743D-4B82-8BD6-F513D72C1A16}" type="sibTrans" cxnId="{BCBB896E-1DAC-45CB-B6D3-59439EC4DC2D}">
      <dgm:prSet/>
      <dgm:spPr/>
      <dgm:t>
        <a:bodyPr/>
        <a:lstStyle/>
        <a:p>
          <a:endParaRPr lang="it-IT"/>
        </a:p>
      </dgm:t>
    </dgm:pt>
    <dgm:pt modelId="{FCC44E1A-8C97-4D66-B512-EEE5583AE6DE}" type="pres">
      <dgm:prSet presAssocID="{ABD16106-90E5-4617-B352-003DEEED665F}" presName="compositeShape" presStyleCnt="0">
        <dgm:presLayoutVars>
          <dgm:chMax val="7"/>
          <dgm:dir/>
          <dgm:resizeHandles val="exact"/>
        </dgm:presLayoutVars>
      </dgm:prSet>
      <dgm:spPr/>
    </dgm:pt>
    <dgm:pt modelId="{66A34E42-19C6-4797-BA18-7B985592A6AD}" type="pres">
      <dgm:prSet presAssocID="{ABD16106-90E5-4617-B352-003DEEED665F}" presName="wedge1" presStyleLbl="node1" presStyleIdx="0" presStyleCnt="4" custScaleX="125180"/>
      <dgm:spPr/>
      <dgm:t>
        <a:bodyPr/>
        <a:lstStyle/>
        <a:p>
          <a:endParaRPr lang="it-IT"/>
        </a:p>
      </dgm:t>
    </dgm:pt>
    <dgm:pt modelId="{3DBF4EBF-DDB8-46D2-A913-DEEF4D1D743D}" type="pres">
      <dgm:prSet presAssocID="{ABD16106-90E5-4617-B352-003DEEED665F}" presName="dummy1a" presStyleCnt="0"/>
      <dgm:spPr/>
    </dgm:pt>
    <dgm:pt modelId="{29B2436A-77EF-4D37-B074-AD55B048CEAF}" type="pres">
      <dgm:prSet presAssocID="{ABD16106-90E5-4617-B352-003DEEED665F}" presName="dummy1b" presStyleCnt="0"/>
      <dgm:spPr/>
    </dgm:pt>
    <dgm:pt modelId="{4F316ABD-6077-49D6-BA69-C5E057A5CC00}" type="pres">
      <dgm:prSet presAssocID="{ABD16106-90E5-4617-B352-003DEEED665F}" presName="wedge1Tx" presStyleLbl="node1" presStyleIdx="0" presStyleCnt="4">
        <dgm:presLayoutVars>
          <dgm:chMax val="0"/>
          <dgm:chPref val="0"/>
          <dgm:bulletEnabled val="1"/>
        </dgm:presLayoutVars>
      </dgm:prSet>
      <dgm:spPr/>
      <dgm:t>
        <a:bodyPr/>
        <a:lstStyle/>
        <a:p>
          <a:endParaRPr lang="it-IT"/>
        </a:p>
      </dgm:t>
    </dgm:pt>
    <dgm:pt modelId="{1EF1BF00-7430-490B-BFC8-7BBA268195FE}" type="pres">
      <dgm:prSet presAssocID="{ABD16106-90E5-4617-B352-003DEEED665F}" presName="wedge2" presStyleLbl="node1" presStyleIdx="1" presStyleCnt="4" custScaleX="124573"/>
      <dgm:spPr/>
      <dgm:t>
        <a:bodyPr/>
        <a:lstStyle/>
        <a:p>
          <a:endParaRPr lang="it-IT"/>
        </a:p>
      </dgm:t>
    </dgm:pt>
    <dgm:pt modelId="{E3B02FC3-9CCE-4B42-81CF-EB1B860EC770}" type="pres">
      <dgm:prSet presAssocID="{ABD16106-90E5-4617-B352-003DEEED665F}" presName="dummy2a" presStyleCnt="0"/>
      <dgm:spPr/>
    </dgm:pt>
    <dgm:pt modelId="{DAF203F7-618C-4984-8E83-84931532B52A}" type="pres">
      <dgm:prSet presAssocID="{ABD16106-90E5-4617-B352-003DEEED665F}" presName="dummy2b" presStyleCnt="0"/>
      <dgm:spPr/>
    </dgm:pt>
    <dgm:pt modelId="{931C85E4-EF4C-411C-80F4-B3C28E5E13A7}" type="pres">
      <dgm:prSet presAssocID="{ABD16106-90E5-4617-B352-003DEEED665F}" presName="wedge2Tx" presStyleLbl="node1" presStyleIdx="1" presStyleCnt="4">
        <dgm:presLayoutVars>
          <dgm:chMax val="0"/>
          <dgm:chPref val="0"/>
          <dgm:bulletEnabled val="1"/>
        </dgm:presLayoutVars>
      </dgm:prSet>
      <dgm:spPr/>
      <dgm:t>
        <a:bodyPr/>
        <a:lstStyle/>
        <a:p>
          <a:endParaRPr lang="it-IT"/>
        </a:p>
      </dgm:t>
    </dgm:pt>
    <dgm:pt modelId="{442F5183-3973-40F2-802A-129E6AF7DDBC}" type="pres">
      <dgm:prSet presAssocID="{ABD16106-90E5-4617-B352-003DEEED665F}" presName="wedge3" presStyleLbl="node1" presStyleIdx="2" presStyleCnt="4" custScaleX="143592"/>
      <dgm:spPr/>
      <dgm:t>
        <a:bodyPr/>
        <a:lstStyle/>
        <a:p>
          <a:endParaRPr lang="it-IT"/>
        </a:p>
      </dgm:t>
    </dgm:pt>
    <dgm:pt modelId="{079C6DD5-4D9D-4CED-8335-E09B1C1E98D9}" type="pres">
      <dgm:prSet presAssocID="{ABD16106-90E5-4617-B352-003DEEED665F}" presName="dummy3a" presStyleCnt="0"/>
      <dgm:spPr/>
    </dgm:pt>
    <dgm:pt modelId="{A40BE1F4-267E-445C-81BA-87C7D9FDEDD2}" type="pres">
      <dgm:prSet presAssocID="{ABD16106-90E5-4617-B352-003DEEED665F}" presName="dummy3b" presStyleCnt="0"/>
      <dgm:spPr/>
    </dgm:pt>
    <dgm:pt modelId="{E990FDE5-8769-43FA-9061-4B5426E7DCA6}" type="pres">
      <dgm:prSet presAssocID="{ABD16106-90E5-4617-B352-003DEEED665F}" presName="wedge3Tx" presStyleLbl="node1" presStyleIdx="2" presStyleCnt="4">
        <dgm:presLayoutVars>
          <dgm:chMax val="0"/>
          <dgm:chPref val="0"/>
          <dgm:bulletEnabled val="1"/>
        </dgm:presLayoutVars>
      </dgm:prSet>
      <dgm:spPr/>
      <dgm:t>
        <a:bodyPr/>
        <a:lstStyle/>
        <a:p>
          <a:endParaRPr lang="it-IT"/>
        </a:p>
      </dgm:t>
    </dgm:pt>
    <dgm:pt modelId="{310F37FE-DE7F-4792-8D27-4294C3417698}" type="pres">
      <dgm:prSet presAssocID="{ABD16106-90E5-4617-B352-003DEEED665F}" presName="wedge4" presStyleLbl="node1" presStyleIdx="3" presStyleCnt="4" custScaleX="141184"/>
      <dgm:spPr/>
      <dgm:t>
        <a:bodyPr/>
        <a:lstStyle/>
        <a:p>
          <a:endParaRPr lang="it-IT"/>
        </a:p>
      </dgm:t>
    </dgm:pt>
    <dgm:pt modelId="{A91DA779-78DE-40BF-A362-86BC781F9247}" type="pres">
      <dgm:prSet presAssocID="{ABD16106-90E5-4617-B352-003DEEED665F}" presName="dummy4a" presStyleCnt="0"/>
      <dgm:spPr/>
    </dgm:pt>
    <dgm:pt modelId="{BB33C2DB-FC4B-4B2D-8E5C-187621375700}" type="pres">
      <dgm:prSet presAssocID="{ABD16106-90E5-4617-B352-003DEEED665F}" presName="dummy4b" presStyleCnt="0"/>
      <dgm:spPr/>
    </dgm:pt>
    <dgm:pt modelId="{E319DF64-E0F3-4165-B69C-5B6F19CA812D}" type="pres">
      <dgm:prSet presAssocID="{ABD16106-90E5-4617-B352-003DEEED665F}" presName="wedge4Tx" presStyleLbl="node1" presStyleIdx="3" presStyleCnt="4">
        <dgm:presLayoutVars>
          <dgm:chMax val="0"/>
          <dgm:chPref val="0"/>
          <dgm:bulletEnabled val="1"/>
        </dgm:presLayoutVars>
      </dgm:prSet>
      <dgm:spPr/>
      <dgm:t>
        <a:bodyPr/>
        <a:lstStyle/>
        <a:p>
          <a:endParaRPr lang="it-IT"/>
        </a:p>
      </dgm:t>
    </dgm:pt>
    <dgm:pt modelId="{07B1B3D5-80CE-4520-883E-DFBF4D8F471D}" type="pres">
      <dgm:prSet presAssocID="{9B257848-9810-46EF-9901-CACF1BEED463}" presName="arrowWedge1" presStyleLbl="fgSibTrans2D1" presStyleIdx="0" presStyleCnt="4" custScaleX="123861"/>
      <dgm:spPr/>
    </dgm:pt>
    <dgm:pt modelId="{7C21CAE6-2D09-4179-A15B-207134BC2ABD}" type="pres">
      <dgm:prSet presAssocID="{8024C8E5-DF5A-47DA-9628-0560B4118AFB}" presName="arrowWedge2" presStyleLbl="fgSibTrans2D1" presStyleIdx="1" presStyleCnt="4" custScaleX="123851"/>
      <dgm:spPr/>
    </dgm:pt>
    <dgm:pt modelId="{45FBD125-67FD-4FB1-8B85-F0A5B02B7116}" type="pres">
      <dgm:prSet presAssocID="{08A9DA65-05BA-4B6A-9EE5-9DBEAACEA086}" presName="arrowWedge3" presStyleLbl="fgSibTrans2D1" presStyleIdx="2" presStyleCnt="4" custScaleX="134410"/>
      <dgm:spPr/>
    </dgm:pt>
    <dgm:pt modelId="{B12C66F7-CA7C-4A7E-90D9-ADFDFDD7290B}" type="pres">
      <dgm:prSet presAssocID="{F24C5D65-743D-4B82-8BD6-F513D72C1A16}" presName="arrowWedge4" presStyleLbl="fgSibTrans2D1" presStyleIdx="3" presStyleCnt="4" custScaleX="133115"/>
      <dgm:spPr/>
    </dgm:pt>
  </dgm:ptLst>
  <dgm:cxnLst>
    <dgm:cxn modelId="{2CA4646F-4F49-3B41-8011-E7900D77561B}" type="presOf" srcId="{ED04D45E-BA25-430A-95FF-AFBDB038D768}" destId="{931C85E4-EF4C-411C-80F4-B3C28E5E13A7}" srcOrd="1" destOrd="0" presId="urn:microsoft.com/office/officeart/2005/8/layout/cycle8"/>
    <dgm:cxn modelId="{F3A397B0-D6CC-0449-8643-A1CE95A5A156}" type="presOf" srcId="{4D3102E0-485C-4EF4-8D24-10B5A285CD1E}" destId="{E319DF64-E0F3-4165-B69C-5B6F19CA812D}" srcOrd="1" destOrd="0" presId="urn:microsoft.com/office/officeart/2005/8/layout/cycle8"/>
    <dgm:cxn modelId="{7D34861D-0570-DE4E-B7F1-C4946A51AF52}" type="presOf" srcId="{7DE20E3C-3D06-4CAF-ADFF-58882EB3FE30}" destId="{E990FDE5-8769-43FA-9061-4B5426E7DCA6}" srcOrd="1" destOrd="0" presId="urn:microsoft.com/office/officeart/2005/8/layout/cycle8"/>
    <dgm:cxn modelId="{B7C7067F-93B0-4E00-9178-6942143488CB}" srcId="{ABD16106-90E5-4617-B352-003DEEED665F}" destId="{3DA83281-DC0C-4231-8C90-D9A932936B04}" srcOrd="0" destOrd="0" parTransId="{D152AD66-CAEF-4063-962C-460B86CCFC43}" sibTransId="{9B257848-9810-46EF-9901-CACF1BEED463}"/>
    <dgm:cxn modelId="{302C35EA-F6DC-CC4A-9186-AF7F19873A12}" type="presOf" srcId="{3DA83281-DC0C-4231-8C90-D9A932936B04}" destId="{4F316ABD-6077-49D6-BA69-C5E057A5CC00}" srcOrd="1" destOrd="0" presId="urn:microsoft.com/office/officeart/2005/8/layout/cycle8"/>
    <dgm:cxn modelId="{DCE5FF77-202A-4118-85DF-67A5F9A8CAF9}" srcId="{ABD16106-90E5-4617-B352-003DEEED665F}" destId="{7DE20E3C-3D06-4CAF-ADFF-58882EB3FE30}" srcOrd="2" destOrd="0" parTransId="{80F801D3-13A6-4533-B3E4-C4E5C3D40CB1}" sibTransId="{08A9DA65-05BA-4B6A-9EE5-9DBEAACEA086}"/>
    <dgm:cxn modelId="{E6B7812E-DDD8-1E48-B2C9-F0873101F13E}" type="presOf" srcId="{7DE20E3C-3D06-4CAF-ADFF-58882EB3FE30}" destId="{442F5183-3973-40F2-802A-129E6AF7DDBC}" srcOrd="0" destOrd="0" presId="urn:microsoft.com/office/officeart/2005/8/layout/cycle8"/>
    <dgm:cxn modelId="{CA5F1F6F-7B45-624D-95C0-ED1478D19CD0}" type="presOf" srcId="{3DA83281-DC0C-4231-8C90-D9A932936B04}" destId="{66A34E42-19C6-4797-BA18-7B985592A6AD}" srcOrd="0" destOrd="0" presId="urn:microsoft.com/office/officeart/2005/8/layout/cycle8"/>
    <dgm:cxn modelId="{F543AF7E-6557-704C-B98E-EDF3F28B44CE}" type="presOf" srcId="{ABD16106-90E5-4617-B352-003DEEED665F}" destId="{FCC44E1A-8C97-4D66-B512-EEE5583AE6DE}" srcOrd="0" destOrd="0" presId="urn:microsoft.com/office/officeart/2005/8/layout/cycle8"/>
    <dgm:cxn modelId="{3BA9A797-F235-9446-91F2-6A2100C05D98}" type="presOf" srcId="{4D3102E0-485C-4EF4-8D24-10B5A285CD1E}" destId="{310F37FE-DE7F-4792-8D27-4294C3417698}" srcOrd="0" destOrd="0" presId="urn:microsoft.com/office/officeart/2005/8/layout/cycle8"/>
    <dgm:cxn modelId="{BCBB896E-1DAC-45CB-B6D3-59439EC4DC2D}" srcId="{ABD16106-90E5-4617-B352-003DEEED665F}" destId="{4D3102E0-485C-4EF4-8D24-10B5A285CD1E}" srcOrd="3" destOrd="0" parTransId="{E8C5CDD1-BA45-4694-BE73-4713D95D7320}" sibTransId="{F24C5D65-743D-4B82-8BD6-F513D72C1A16}"/>
    <dgm:cxn modelId="{16DD5E78-851C-4CCD-AC30-F4121953DCE9}" srcId="{ABD16106-90E5-4617-B352-003DEEED665F}" destId="{ED04D45E-BA25-430A-95FF-AFBDB038D768}" srcOrd="1" destOrd="0" parTransId="{FAC40B3F-8A0A-4BFB-BCCC-4037A715FE3B}" sibTransId="{8024C8E5-DF5A-47DA-9628-0560B4118AFB}"/>
    <dgm:cxn modelId="{EEBF20D5-3899-6241-9E1D-95F9C7C48BCA}" type="presOf" srcId="{ED04D45E-BA25-430A-95FF-AFBDB038D768}" destId="{1EF1BF00-7430-490B-BFC8-7BBA268195FE}" srcOrd="0" destOrd="0" presId="urn:microsoft.com/office/officeart/2005/8/layout/cycle8"/>
    <dgm:cxn modelId="{1B6054E4-14C1-7A48-AA6E-F3E6E38F789D}" type="presParOf" srcId="{FCC44E1A-8C97-4D66-B512-EEE5583AE6DE}" destId="{66A34E42-19C6-4797-BA18-7B985592A6AD}" srcOrd="0" destOrd="0" presId="urn:microsoft.com/office/officeart/2005/8/layout/cycle8"/>
    <dgm:cxn modelId="{692AFCF2-A8C5-DA46-9F9D-A5CF4C6942F2}" type="presParOf" srcId="{FCC44E1A-8C97-4D66-B512-EEE5583AE6DE}" destId="{3DBF4EBF-DDB8-46D2-A913-DEEF4D1D743D}" srcOrd="1" destOrd="0" presId="urn:microsoft.com/office/officeart/2005/8/layout/cycle8"/>
    <dgm:cxn modelId="{80E3574E-639B-2943-A2AE-40E946257AC4}" type="presParOf" srcId="{FCC44E1A-8C97-4D66-B512-EEE5583AE6DE}" destId="{29B2436A-77EF-4D37-B074-AD55B048CEAF}" srcOrd="2" destOrd="0" presId="urn:microsoft.com/office/officeart/2005/8/layout/cycle8"/>
    <dgm:cxn modelId="{4B5B085A-67BF-414A-8AC9-1C41D7E950B5}" type="presParOf" srcId="{FCC44E1A-8C97-4D66-B512-EEE5583AE6DE}" destId="{4F316ABD-6077-49D6-BA69-C5E057A5CC00}" srcOrd="3" destOrd="0" presId="urn:microsoft.com/office/officeart/2005/8/layout/cycle8"/>
    <dgm:cxn modelId="{E4C71639-6400-584F-8F19-8BE3A9117C10}" type="presParOf" srcId="{FCC44E1A-8C97-4D66-B512-EEE5583AE6DE}" destId="{1EF1BF00-7430-490B-BFC8-7BBA268195FE}" srcOrd="4" destOrd="0" presId="urn:microsoft.com/office/officeart/2005/8/layout/cycle8"/>
    <dgm:cxn modelId="{AC619D0D-A7C0-6747-8324-A718DE5FD358}" type="presParOf" srcId="{FCC44E1A-8C97-4D66-B512-EEE5583AE6DE}" destId="{E3B02FC3-9CCE-4B42-81CF-EB1B860EC770}" srcOrd="5" destOrd="0" presId="urn:microsoft.com/office/officeart/2005/8/layout/cycle8"/>
    <dgm:cxn modelId="{0B4099ED-9981-E441-B9B3-2CDF142FBA6C}" type="presParOf" srcId="{FCC44E1A-8C97-4D66-B512-EEE5583AE6DE}" destId="{DAF203F7-618C-4984-8E83-84931532B52A}" srcOrd="6" destOrd="0" presId="urn:microsoft.com/office/officeart/2005/8/layout/cycle8"/>
    <dgm:cxn modelId="{6DF343B2-42EB-4540-B48B-29865A107C72}" type="presParOf" srcId="{FCC44E1A-8C97-4D66-B512-EEE5583AE6DE}" destId="{931C85E4-EF4C-411C-80F4-B3C28E5E13A7}" srcOrd="7" destOrd="0" presId="urn:microsoft.com/office/officeart/2005/8/layout/cycle8"/>
    <dgm:cxn modelId="{BF20356B-3A0E-1848-8FD8-3B624E659711}" type="presParOf" srcId="{FCC44E1A-8C97-4D66-B512-EEE5583AE6DE}" destId="{442F5183-3973-40F2-802A-129E6AF7DDBC}" srcOrd="8" destOrd="0" presId="urn:microsoft.com/office/officeart/2005/8/layout/cycle8"/>
    <dgm:cxn modelId="{D1C5BB9B-FFD3-C845-838D-B21D1B9000AE}" type="presParOf" srcId="{FCC44E1A-8C97-4D66-B512-EEE5583AE6DE}" destId="{079C6DD5-4D9D-4CED-8335-E09B1C1E98D9}" srcOrd="9" destOrd="0" presId="urn:microsoft.com/office/officeart/2005/8/layout/cycle8"/>
    <dgm:cxn modelId="{1DF84119-31E0-2440-9464-FAF29EE5252A}" type="presParOf" srcId="{FCC44E1A-8C97-4D66-B512-EEE5583AE6DE}" destId="{A40BE1F4-267E-445C-81BA-87C7D9FDEDD2}" srcOrd="10" destOrd="0" presId="urn:microsoft.com/office/officeart/2005/8/layout/cycle8"/>
    <dgm:cxn modelId="{8FF65204-D753-F242-9D66-1BD877818742}" type="presParOf" srcId="{FCC44E1A-8C97-4D66-B512-EEE5583AE6DE}" destId="{E990FDE5-8769-43FA-9061-4B5426E7DCA6}" srcOrd="11" destOrd="0" presId="urn:microsoft.com/office/officeart/2005/8/layout/cycle8"/>
    <dgm:cxn modelId="{ED180DC3-D6D1-BA43-A79E-C573AEA06965}" type="presParOf" srcId="{FCC44E1A-8C97-4D66-B512-EEE5583AE6DE}" destId="{310F37FE-DE7F-4792-8D27-4294C3417698}" srcOrd="12" destOrd="0" presId="urn:microsoft.com/office/officeart/2005/8/layout/cycle8"/>
    <dgm:cxn modelId="{747CF910-2B2F-574C-90B7-1B8E79D7C86F}" type="presParOf" srcId="{FCC44E1A-8C97-4D66-B512-EEE5583AE6DE}" destId="{A91DA779-78DE-40BF-A362-86BC781F9247}" srcOrd="13" destOrd="0" presId="urn:microsoft.com/office/officeart/2005/8/layout/cycle8"/>
    <dgm:cxn modelId="{442603A9-1655-5C43-A95C-9EBFC3E0F30D}" type="presParOf" srcId="{FCC44E1A-8C97-4D66-B512-EEE5583AE6DE}" destId="{BB33C2DB-FC4B-4B2D-8E5C-187621375700}" srcOrd="14" destOrd="0" presId="urn:microsoft.com/office/officeart/2005/8/layout/cycle8"/>
    <dgm:cxn modelId="{528E249B-C841-AB40-8201-EFB0D4795EF0}" type="presParOf" srcId="{FCC44E1A-8C97-4D66-B512-EEE5583AE6DE}" destId="{E319DF64-E0F3-4165-B69C-5B6F19CA812D}" srcOrd="15" destOrd="0" presId="urn:microsoft.com/office/officeart/2005/8/layout/cycle8"/>
    <dgm:cxn modelId="{2F21A242-7692-FA47-8E8A-AD4645A769CA}" type="presParOf" srcId="{FCC44E1A-8C97-4D66-B512-EEE5583AE6DE}" destId="{07B1B3D5-80CE-4520-883E-DFBF4D8F471D}" srcOrd="16" destOrd="0" presId="urn:microsoft.com/office/officeart/2005/8/layout/cycle8"/>
    <dgm:cxn modelId="{82398186-BB70-7A4D-8055-A6A0DAA72A5A}" type="presParOf" srcId="{FCC44E1A-8C97-4D66-B512-EEE5583AE6DE}" destId="{7C21CAE6-2D09-4179-A15B-207134BC2ABD}" srcOrd="17" destOrd="0" presId="urn:microsoft.com/office/officeart/2005/8/layout/cycle8"/>
    <dgm:cxn modelId="{DBBDAAA9-3612-3A4C-85A1-5A4B42CA3021}" type="presParOf" srcId="{FCC44E1A-8C97-4D66-B512-EEE5583AE6DE}" destId="{45FBD125-67FD-4FB1-8B85-F0A5B02B7116}" srcOrd="18" destOrd="0" presId="urn:microsoft.com/office/officeart/2005/8/layout/cycle8"/>
    <dgm:cxn modelId="{B1DF2C58-7B58-A648-8C1F-BD42ACB58D26}" type="presParOf" srcId="{FCC44E1A-8C97-4D66-B512-EEE5583AE6DE}" destId="{B12C66F7-CA7C-4A7E-90D9-ADFDFDD7290B}" srcOrd="19"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BD16106-90E5-4617-B352-003DEEED665F}" type="doc">
      <dgm:prSet loTypeId="urn:microsoft.com/office/officeart/2005/8/layout/cycle8" loCatId="cycle" qsTypeId="urn:microsoft.com/office/officeart/2005/8/quickstyle/simple1" qsCatId="simple" csTypeId="urn:microsoft.com/office/officeart/2005/8/colors/accent1_2" csCatId="accent1" phldr="1"/>
      <dgm:spPr/>
    </dgm:pt>
    <dgm:pt modelId="{3DA83281-DC0C-4231-8C90-D9A932936B04}">
      <dgm:prSet phldrT="[Testo]" custT="1"/>
      <dgm:spPr/>
      <dgm:t>
        <a:bodyPr/>
        <a:lstStyle/>
        <a:p>
          <a:r>
            <a:rPr lang="it-IT" sz="1200" spc="-100" baseline="0" dirty="0" err="1" smtClean="0"/>
            <a:t>Infrastructure</a:t>
          </a:r>
          <a:r>
            <a:rPr lang="it-IT" sz="1200" dirty="0" smtClean="0"/>
            <a:t> Automation</a:t>
          </a:r>
          <a:endParaRPr lang="it-IT" sz="1200" dirty="0"/>
        </a:p>
      </dgm:t>
    </dgm:pt>
    <dgm:pt modelId="{D152AD66-CAEF-4063-962C-460B86CCFC43}" type="parTrans" cxnId="{B7C7067F-93B0-4E00-9178-6942143488CB}">
      <dgm:prSet/>
      <dgm:spPr/>
      <dgm:t>
        <a:bodyPr/>
        <a:lstStyle/>
        <a:p>
          <a:endParaRPr lang="it-IT"/>
        </a:p>
      </dgm:t>
    </dgm:pt>
    <dgm:pt modelId="{9B257848-9810-46EF-9901-CACF1BEED463}" type="sibTrans" cxnId="{B7C7067F-93B0-4E00-9178-6942143488CB}">
      <dgm:prSet/>
      <dgm:spPr/>
      <dgm:t>
        <a:bodyPr/>
        <a:lstStyle/>
        <a:p>
          <a:endParaRPr lang="it-IT"/>
        </a:p>
      </dgm:t>
    </dgm:pt>
    <dgm:pt modelId="{ED04D45E-BA25-430A-95FF-AFBDB038D768}">
      <dgm:prSet phldrT="[Testo]" custT="1"/>
      <dgm:spPr/>
      <dgm:t>
        <a:bodyPr/>
        <a:lstStyle/>
        <a:p>
          <a:r>
            <a:rPr lang="it-IT" sz="1200" dirty="0" smtClean="0"/>
            <a:t>Application Management</a:t>
          </a:r>
          <a:endParaRPr lang="it-IT" sz="1200" dirty="0"/>
        </a:p>
      </dgm:t>
    </dgm:pt>
    <dgm:pt modelId="{FAC40B3F-8A0A-4BFB-BCCC-4037A715FE3B}" type="parTrans" cxnId="{16DD5E78-851C-4CCD-AC30-F4121953DCE9}">
      <dgm:prSet/>
      <dgm:spPr/>
      <dgm:t>
        <a:bodyPr/>
        <a:lstStyle/>
        <a:p>
          <a:endParaRPr lang="it-IT"/>
        </a:p>
      </dgm:t>
    </dgm:pt>
    <dgm:pt modelId="{8024C8E5-DF5A-47DA-9628-0560B4118AFB}" type="sibTrans" cxnId="{16DD5E78-851C-4CCD-AC30-F4121953DCE9}">
      <dgm:prSet/>
      <dgm:spPr/>
      <dgm:t>
        <a:bodyPr/>
        <a:lstStyle/>
        <a:p>
          <a:endParaRPr lang="it-IT"/>
        </a:p>
      </dgm:t>
    </dgm:pt>
    <dgm:pt modelId="{7DE20E3C-3D06-4CAF-ADFF-58882EB3FE30}">
      <dgm:prSet phldrT="[Testo]" custT="1"/>
      <dgm:spPr/>
      <dgm:t>
        <a:bodyPr/>
        <a:lstStyle/>
        <a:p>
          <a:r>
            <a:rPr lang="it-IT" sz="1200" dirty="0" smtClean="0"/>
            <a:t>Version Control</a:t>
          </a:r>
          <a:endParaRPr lang="it-IT" sz="1200" dirty="0"/>
        </a:p>
      </dgm:t>
    </dgm:pt>
    <dgm:pt modelId="{80F801D3-13A6-4533-B3E4-C4E5C3D40CB1}" type="parTrans" cxnId="{DCE5FF77-202A-4118-85DF-67A5F9A8CAF9}">
      <dgm:prSet/>
      <dgm:spPr/>
      <dgm:t>
        <a:bodyPr/>
        <a:lstStyle/>
        <a:p>
          <a:endParaRPr lang="it-IT"/>
        </a:p>
      </dgm:t>
    </dgm:pt>
    <dgm:pt modelId="{08A9DA65-05BA-4B6A-9EE5-9DBEAACEA086}" type="sibTrans" cxnId="{DCE5FF77-202A-4118-85DF-67A5F9A8CAF9}">
      <dgm:prSet/>
      <dgm:spPr/>
      <dgm:t>
        <a:bodyPr/>
        <a:lstStyle/>
        <a:p>
          <a:endParaRPr lang="it-IT"/>
        </a:p>
      </dgm:t>
    </dgm:pt>
    <dgm:pt modelId="{4D3102E0-485C-4EF4-8D24-10B5A285CD1E}">
      <dgm:prSet phldrT="[Testo]" custT="1"/>
      <dgm:spPr/>
      <dgm:t>
        <a:bodyPr/>
        <a:lstStyle/>
        <a:p>
          <a:r>
            <a:rPr lang="it-IT" sz="1200" dirty="0" err="1" smtClean="0"/>
            <a:t>Continuous</a:t>
          </a:r>
          <a:r>
            <a:rPr lang="it-IT" sz="1200" dirty="0" smtClean="0"/>
            <a:t> Integration</a:t>
          </a:r>
          <a:endParaRPr lang="it-IT" sz="1200" dirty="0"/>
        </a:p>
      </dgm:t>
    </dgm:pt>
    <dgm:pt modelId="{E8C5CDD1-BA45-4694-BE73-4713D95D7320}" type="parTrans" cxnId="{BCBB896E-1DAC-45CB-B6D3-59439EC4DC2D}">
      <dgm:prSet/>
      <dgm:spPr/>
      <dgm:t>
        <a:bodyPr/>
        <a:lstStyle/>
        <a:p>
          <a:endParaRPr lang="it-IT"/>
        </a:p>
      </dgm:t>
    </dgm:pt>
    <dgm:pt modelId="{F24C5D65-743D-4B82-8BD6-F513D72C1A16}" type="sibTrans" cxnId="{BCBB896E-1DAC-45CB-B6D3-59439EC4DC2D}">
      <dgm:prSet/>
      <dgm:spPr/>
      <dgm:t>
        <a:bodyPr/>
        <a:lstStyle/>
        <a:p>
          <a:endParaRPr lang="it-IT"/>
        </a:p>
      </dgm:t>
    </dgm:pt>
    <dgm:pt modelId="{FCC44E1A-8C97-4D66-B512-EEE5583AE6DE}" type="pres">
      <dgm:prSet presAssocID="{ABD16106-90E5-4617-B352-003DEEED665F}" presName="compositeShape" presStyleCnt="0">
        <dgm:presLayoutVars>
          <dgm:chMax val="7"/>
          <dgm:dir/>
          <dgm:resizeHandles val="exact"/>
        </dgm:presLayoutVars>
      </dgm:prSet>
      <dgm:spPr/>
    </dgm:pt>
    <dgm:pt modelId="{66A34E42-19C6-4797-BA18-7B985592A6AD}" type="pres">
      <dgm:prSet presAssocID="{ABD16106-90E5-4617-B352-003DEEED665F}" presName="wedge1" presStyleLbl="node1" presStyleIdx="0" presStyleCnt="4" custScaleX="125180"/>
      <dgm:spPr/>
      <dgm:t>
        <a:bodyPr/>
        <a:lstStyle/>
        <a:p>
          <a:endParaRPr lang="it-IT"/>
        </a:p>
      </dgm:t>
    </dgm:pt>
    <dgm:pt modelId="{3DBF4EBF-DDB8-46D2-A913-DEEF4D1D743D}" type="pres">
      <dgm:prSet presAssocID="{ABD16106-90E5-4617-B352-003DEEED665F}" presName="dummy1a" presStyleCnt="0"/>
      <dgm:spPr/>
    </dgm:pt>
    <dgm:pt modelId="{29B2436A-77EF-4D37-B074-AD55B048CEAF}" type="pres">
      <dgm:prSet presAssocID="{ABD16106-90E5-4617-B352-003DEEED665F}" presName="dummy1b" presStyleCnt="0"/>
      <dgm:spPr/>
    </dgm:pt>
    <dgm:pt modelId="{4F316ABD-6077-49D6-BA69-C5E057A5CC00}" type="pres">
      <dgm:prSet presAssocID="{ABD16106-90E5-4617-B352-003DEEED665F}" presName="wedge1Tx" presStyleLbl="node1" presStyleIdx="0" presStyleCnt="4">
        <dgm:presLayoutVars>
          <dgm:chMax val="0"/>
          <dgm:chPref val="0"/>
          <dgm:bulletEnabled val="1"/>
        </dgm:presLayoutVars>
      </dgm:prSet>
      <dgm:spPr/>
      <dgm:t>
        <a:bodyPr/>
        <a:lstStyle/>
        <a:p>
          <a:endParaRPr lang="it-IT"/>
        </a:p>
      </dgm:t>
    </dgm:pt>
    <dgm:pt modelId="{1EF1BF00-7430-490B-BFC8-7BBA268195FE}" type="pres">
      <dgm:prSet presAssocID="{ABD16106-90E5-4617-B352-003DEEED665F}" presName="wedge2" presStyleLbl="node1" presStyleIdx="1" presStyleCnt="4" custScaleX="124573"/>
      <dgm:spPr/>
      <dgm:t>
        <a:bodyPr/>
        <a:lstStyle/>
        <a:p>
          <a:endParaRPr lang="it-IT"/>
        </a:p>
      </dgm:t>
    </dgm:pt>
    <dgm:pt modelId="{E3B02FC3-9CCE-4B42-81CF-EB1B860EC770}" type="pres">
      <dgm:prSet presAssocID="{ABD16106-90E5-4617-B352-003DEEED665F}" presName="dummy2a" presStyleCnt="0"/>
      <dgm:spPr/>
    </dgm:pt>
    <dgm:pt modelId="{DAF203F7-618C-4984-8E83-84931532B52A}" type="pres">
      <dgm:prSet presAssocID="{ABD16106-90E5-4617-B352-003DEEED665F}" presName="dummy2b" presStyleCnt="0"/>
      <dgm:spPr/>
    </dgm:pt>
    <dgm:pt modelId="{931C85E4-EF4C-411C-80F4-B3C28E5E13A7}" type="pres">
      <dgm:prSet presAssocID="{ABD16106-90E5-4617-B352-003DEEED665F}" presName="wedge2Tx" presStyleLbl="node1" presStyleIdx="1" presStyleCnt="4">
        <dgm:presLayoutVars>
          <dgm:chMax val="0"/>
          <dgm:chPref val="0"/>
          <dgm:bulletEnabled val="1"/>
        </dgm:presLayoutVars>
      </dgm:prSet>
      <dgm:spPr/>
      <dgm:t>
        <a:bodyPr/>
        <a:lstStyle/>
        <a:p>
          <a:endParaRPr lang="it-IT"/>
        </a:p>
      </dgm:t>
    </dgm:pt>
    <dgm:pt modelId="{442F5183-3973-40F2-802A-129E6AF7DDBC}" type="pres">
      <dgm:prSet presAssocID="{ABD16106-90E5-4617-B352-003DEEED665F}" presName="wedge3" presStyleLbl="node1" presStyleIdx="2" presStyleCnt="4" custScaleX="143592"/>
      <dgm:spPr/>
      <dgm:t>
        <a:bodyPr/>
        <a:lstStyle/>
        <a:p>
          <a:endParaRPr lang="it-IT"/>
        </a:p>
      </dgm:t>
    </dgm:pt>
    <dgm:pt modelId="{079C6DD5-4D9D-4CED-8335-E09B1C1E98D9}" type="pres">
      <dgm:prSet presAssocID="{ABD16106-90E5-4617-B352-003DEEED665F}" presName="dummy3a" presStyleCnt="0"/>
      <dgm:spPr/>
    </dgm:pt>
    <dgm:pt modelId="{A40BE1F4-267E-445C-81BA-87C7D9FDEDD2}" type="pres">
      <dgm:prSet presAssocID="{ABD16106-90E5-4617-B352-003DEEED665F}" presName="dummy3b" presStyleCnt="0"/>
      <dgm:spPr/>
    </dgm:pt>
    <dgm:pt modelId="{E990FDE5-8769-43FA-9061-4B5426E7DCA6}" type="pres">
      <dgm:prSet presAssocID="{ABD16106-90E5-4617-B352-003DEEED665F}" presName="wedge3Tx" presStyleLbl="node1" presStyleIdx="2" presStyleCnt="4">
        <dgm:presLayoutVars>
          <dgm:chMax val="0"/>
          <dgm:chPref val="0"/>
          <dgm:bulletEnabled val="1"/>
        </dgm:presLayoutVars>
      </dgm:prSet>
      <dgm:spPr/>
      <dgm:t>
        <a:bodyPr/>
        <a:lstStyle/>
        <a:p>
          <a:endParaRPr lang="it-IT"/>
        </a:p>
      </dgm:t>
    </dgm:pt>
    <dgm:pt modelId="{310F37FE-DE7F-4792-8D27-4294C3417698}" type="pres">
      <dgm:prSet presAssocID="{ABD16106-90E5-4617-B352-003DEEED665F}" presName="wedge4" presStyleLbl="node1" presStyleIdx="3" presStyleCnt="4" custScaleX="141184"/>
      <dgm:spPr/>
      <dgm:t>
        <a:bodyPr/>
        <a:lstStyle/>
        <a:p>
          <a:endParaRPr lang="it-IT"/>
        </a:p>
      </dgm:t>
    </dgm:pt>
    <dgm:pt modelId="{A91DA779-78DE-40BF-A362-86BC781F9247}" type="pres">
      <dgm:prSet presAssocID="{ABD16106-90E5-4617-B352-003DEEED665F}" presName="dummy4a" presStyleCnt="0"/>
      <dgm:spPr/>
    </dgm:pt>
    <dgm:pt modelId="{BB33C2DB-FC4B-4B2D-8E5C-187621375700}" type="pres">
      <dgm:prSet presAssocID="{ABD16106-90E5-4617-B352-003DEEED665F}" presName="dummy4b" presStyleCnt="0"/>
      <dgm:spPr/>
    </dgm:pt>
    <dgm:pt modelId="{E319DF64-E0F3-4165-B69C-5B6F19CA812D}" type="pres">
      <dgm:prSet presAssocID="{ABD16106-90E5-4617-B352-003DEEED665F}" presName="wedge4Tx" presStyleLbl="node1" presStyleIdx="3" presStyleCnt="4">
        <dgm:presLayoutVars>
          <dgm:chMax val="0"/>
          <dgm:chPref val="0"/>
          <dgm:bulletEnabled val="1"/>
        </dgm:presLayoutVars>
      </dgm:prSet>
      <dgm:spPr/>
      <dgm:t>
        <a:bodyPr/>
        <a:lstStyle/>
        <a:p>
          <a:endParaRPr lang="it-IT"/>
        </a:p>
      </dgm:t>
    </dgm:pt>
    <dgm:pt modelId="{07B1B3D5-80CE-4520-883E-DFBF4D8F471D}" type="pres">
      <dgm:prSet presAssocID="{9B257848-9810-46EF-9901-CACF1BEED463}" presName="arrowWedge1" presStyleLbl="fgSibTrans2D1" presStyleIdx="0" presStyleCnt="4" custScaleX="123861"/>
      <dgm:spPr/>
    </dgm:pt>
    <dgm:pt modelId="{7C21CAE6-2D09-4179-A15B-207134BC2ABD}" type="pres">
      <dgm:prSet presAssocID="{8024C8E5-DF5A-47DA-9628-0560B4118AFB}" presName="arrowWedge2" presStyleLbl="fgSibTrans2D1" presStyleIdx="1" presStyleCnt="4" custScaleX="123851"/>
      <dgm:spPr/>
    </dgm:pt>
    <dgm:pt modelId="{45FBD125-67FD-4FB1-8B85-F0A5B02B7116}" type="pres">
      <dgm:prSet presAssocID="{08A9DA65-05BA-4B6A-9EE5-9DBEAACEA086}" presName="arrowWedge3" presStyleLbl="fgSibTrans2D1" presStyleIdx="2" presStyleCnt="4" custScaleX="134410"/>
      <dgm:spPr/>
    </dgm:pt>
    <dgm:pt modelId="{B12C66F7-CA7C-4A7E-90D9-ADFDFDD7290B}" type="pres">
      <dgm:prSet presAssocID="{F24C5D65-743D-4B82-8BD6-F513D72C1A16}" presName="arrowWedge4" presStyleLbl="fgSibTrans2D1" presStyleIdx="3" presStyleCnt="4" custScaleX="133115"/>
      <dgm:spPr/>
    </dgm:pt>
  </dgm:ptLst>
  <dgm:cxnLst>
    <dgm:cxn modelId="{B7C7067F-93B0-4E00-9178-6942143488CB}" srcId="{ABD16106-90E5-4617-B352-003DEEED665F}" destId="{3DA83281-DC0C-4231-8C90-D9A932936B04}" srcOrd="0" destOrd="0" parTransId="{D152AD66-CAEF-4063-962C-460B86CCFC43}" sibTransId="{9B257848-9810-46EF-9901-CACF1BEED463}"/>
    <dgm:cxn modelId="{98F8AC90-FE7D-334B-8C14-3BD5D217A0C6}" type="presOf" srcId="{3DA83281-DC0C-4231-8C90-D9A932936B04}" destId="{66A34E42-19C6-4797-BA18-7B985592A6AD}" srcOrd="0" destOrd="0" presId="urn:microsoft.com/office/officeart/2005/8/layout/cycle8"/>
    <dgm:cxn modelId="{DCE5FF77-202A-4118-85DF-67A5F9A8CAF9}" srcId="{ABD16106-90E5-4617-B352-003DEEED665F}" destId="{7DE20E3C-3D06-4CAF-ADFF-58882EB3FE30}" srcOrd="2" destOrd="0" parTransId="{80F801D3-13A6-4533-B3E4-C4E5C3D40CB1}" sibTransId="{08A9DA65-05BA-4B6A-9EE5-9DBEAACEA086}"/>
    <dgm:cxn modelId="{98873310-1F25-8948-8C2F-E5ECA9AD2637}" type="presOf" srcId="{ABD16106-90E5-4617-B352-003DEEED665F}" destId="{FCC44E1A-8C97-4D66-B512-EEE5583AE6DE}" srcOrd="0" destOrd="0" presId="urn:microsoft.com/office/officeart/2005/8/layout/cycle8"/>
    <dgm:cxn modelId="{01360D33-9B7D-B84F-9007-16B989C02154}" type="presOf" srcId="{7DE20E3C-3D06-4CAF-ADFF-58882EB3FE30}" destId="{442F5183-3973-40F2-802A-129E6AF7DDBC}" srcOrd="0" destOrd="0" presId="urn:microsoft.com/office/officeart/2005/8/layout/cycle8"/>
    <dgm:cxn modelId="{0A000D53-9FF0-3941-B04F-985E03A55E27}" type="presOf" srcId="{4D3102E0-485C-4EF4-8D24-10B5A285CD1E}" destId="{E319DF64-E0F3-4165-B69C-5B6F19CA812D}" srcOrd="1" destOrd="0" presId="urn:microsoft.com/office/officeart/2005/8/layout/cycle8"/>
    <dgm:cxn modelId="{F2E11C54-A4F6-6741-A16C-71A966EB7051}" type="presOf" srcId="{3DA83281-DC0C-4231-8C90-D9A932936B04}" destId="{4F316ABD-6077-49D6-BA69-C5E057A5CC00}" srcOrd="1" destOrd="0" presId="urn:microsoft.com/office/officeart/2005/8/layout/cycle8"/>
    <dgm:cxn modelId="{BCBB896E-1DAC-45CB-B6D3-59439EC4DC2D}" srcId="{ABD16106-90E5-4617-B352-003DEEED665F}" destId="{4D3102E0-485C-4EF4-8D24-10B5A285CD1E}" srcOrd="3" destOrd="0" parTransId="{E8C5CDD1-BA45-4694-BE73-4713D95D7320}" sibTransId="{F24C5D65-743D-4B82-8BD6-F513D72C1A16}"/>
    <dgm:cxn modelId="{16DD5E78-851C-4CCD-AC30-F4121953DCE9}" srcId="{ABD16106-90E5-4617-B352-003DEEED665F}" destId="{ED04D45E-BA25-430A-95FF-AFBDB038D768}" srcOrd="1" destOrd="0" parTransId="{FAC40B3F-8A0A-4BFB-BCCC-4037A715FE3B}" sibTransId="{8024C8E5-DF5A-47DA-9628-0560B4118AFB}"/>
    <dgm:cxn modelId="{CC105CC8-4738-6944-9ED0-02FD110D4604}" type="presOf" srcId="{4D3102E0-485C-4EF4-8D24-10B5A285CD1E}" destId="{310F37FE-DE7F-4792-8D27-4294C3417698}" srcOrd="0" destOrd="0" presId="urn:microsoft.com/office/officeart/2005/8/layout/cycle8"/>
    <dgm:cxn modelId="{5F26CBED-9280-2F42-9AD7-BAE752FDC7FB}" type="presOf" srcId="{ED04D45E-BA25-430A-95FF-AFBDB038D768}" destId="{931C85E4-EF4C-411C-80F4-B3C28E5E13A7}" srcOrd="1" destOrd="0" presId="urn:microsoft.com/office/officeart/2005/8/layout/cycle8"/>
    <dgm:cxn modelId="{45614DBB-64AB-4F49-A775-41438A3722C8}" type="presOf" srcId="{7DE20E3C-3D06-4CAF-ADFF-58882EB3FE30}" destId="{E990FDE5-8769-43FA-9061-4B5426E7DCA6}" srcOrd="1" destOrd="0" presId="urn:microsoft.com/office/officeart/2005/8/layout/cycle8"/>
    <dgm:cxn modelId="{132D6DBC-E0A7-FF41-8537-511C58CC4885}" type="presOf" srcId="{ED04D45E-BA25-430A-95FF-AFBDB038D768}" destId="{1EF1BF00-7430-490B-BFC8-7BBA268195FE}" srcOrd="0" destOrd="0" presId="urn:microsoft.com/office/officeart/2005/8/layout/cycle8"/>
    <dgm:cxn modelId="{17D9C7A1-4C96-0B44-A5D0-2422F161E28B}" type="presParOf" srcId="{FCC44E1A-8C97-4D66-B512-EEE5583AE6DE}" destId="{66A34E42-19C6-4797-BA18-7B985592A6AD}" srcOrd="0" destOrd="0" presId="urn:microsoft.com/office/officeart/2005/8/layout/cycle8"/>
    <dgm:cxn modelId="{45305D48-9D6F-CF44-8BBD-F522E87536F2}" type="presParOf" srcId="{FCC44E1A-8C97-4D66-B512-EEE5583AE6DE}" destId="{3DBF4EBF-DDB8-46D2-A913-DEEF4D1D743D}" srcOrd="1" destOrd="0" presId="urn:microsoft.com/office/officeart/2005/8/layout/cycle8"/>
    <dgm:cxn modelId="{70FD8CEA-C769-DB49-B4A7-4DF3260D0EC4}" type="presParOf" srcId="{FCC44E1A-8C97-4D66-B512-EEE5583AE6DE}" destId="{29B2436A-77EF-4D37-B074-AD55B048CEAF}" srcOrd="2" destOrd="0" presId="urn:microsoft.com/office/officeart/2005/8/layout/cycle8"/>
    <dgm:cxn modelId="{E3DD2160-6125-3C4A-8313-7682E414C38B}" type="presParOf" srcId="{FCC44E1A-8C97-4D66-B512-EEE5583AE6DE}" destId="{4F316ABD-6077-49D6-BA69-C5E057A5CC00}" srcOrd="3" destOrd="0" presId="urn:microsoft.com/office/officeart/2005/8/layout/cycle8"/>
    <dgm:cxn modelId="{43FD014D-8ED2-8B40-844D-76202E68EC23}" type="presParOf" srcId="{FCC44E1A-8C97-4D66-B512-EEE5583AE6DE}" destId="{1EF1BF00-7430-490B-BFC8-7BBA268195FE}" srcOrd="4" destOrd="0" presId="urn:microsoft.com/office/officeart/2005/8/layout/cycle8"/>
    <dgm:cxn modelId="{A1922B1D-0C89-354B-B155-0BB9670E7987}" type="presParOf" srcId="{FCC44E1A-8C97-4D66-B512-EEE5583AE6DE}" destId="{E3B02FC3-9CCE-4B42-81CF-EB1B860EC770}" srcOrd="5" destOrd="0" presId="urn:microsoft.com/office/officeart/2005/8/layout/cycle8"/>
    <dgm:cxn modelId="{C260716F-0223-0141-8EF5-8240E2DB6D69}" type="presParOf" srcId="{FCC44E1A-8C97-4D66-B512-EEE5583AE6DE}" destId="{DAF203F7-618C-4984-8E83-84931532B52A}" srcOrd="6" destOrd="0" presId="urn:microsoft.com/office/officeart/2005/8/layout/cycle8"/>
    <dgm:cxn modelId="{6537C0D3-C305-7142-8C88-3E7E32E13C48}" type="presParOf" srcId="{FCC44E1A-8C97-4D66-B512-EEE5583AE6DE}" destId="{931C85E4-EF4C-411C-80F4-B3C28E5E13A7}" srcOrd="7" destOrd="0" presId="urn:microsoft.com/office/officeart/2005/8/layout/cycle8"/>
    <dgm:cxn modelId="{A248F84E-95C5-C54A-8FE1-9AB180A424CF}" type="presParOf" srcId="{FCC44E1A-8C97-4D66-B512-EEE5583AE6DE}" destId="{442F5183-3973-40F2-802A-129E6AF7DDBC}" srcOrd="8" destOrd="0" presId="urn:microsoft.com/office/officeart/2005/8/layout/cycle8"/>
    <dgm:cxn modelId="{088EEBC9-F50A-0644-8990-AD5B0A05889C}" type="presParOf" srcId="{FCC44E1A-8C97-4D66-B512-EEE5583AE6DE}" destId="{079C6DD5-4D9D-4CED-8335-E09B1C1E98D9}" srcOrd="9" destOrd="0" presId="urn:microsoft.com/office/officeart/2005/8/layout/cycle8"/>
    <dgm:cxn modelId="{78577ECB-0F9A-7844-B82C-3DEFA9CC6565}" type="presParOf" srcId="{FCC44E1A-8C97-4D66-B512-EEE5583AE6DE}" destId="{A40BE1F4-267E-445C-81BA-87C7D9FDEDD2}" srcOrd="10" destOrd="0" presId="urn:microsoft.com/office/officeart/2005/8/layout/cycle8"/>
    <dgm:cxn modelId="{3A5770CE-ED00-214D-A84D-4EB742393909}" type="presParOf" srcId="{FCC44E1A-8C97-4D66-B512-EEE5583AE6DE}" destId="{E990FDE5-8769-43FA-9061-4B5426E7DCA6}" srcOrd="11" destOrd="0" presId="urn:microsoft.com/office/officeart/2005/8/layout/cycle8"/>
    <dgm:cxn modelId="{9AE19F5C-F138-254E-9F60-66ECCCE7F72B}" type="presParOf" srcId="{FCC44E1A-8C97-4D66-B512-EEE5583AE6DE}" destId="{310F37FE-DE7F-4792-8D27-4294C3417698}" srcOrd="12" destOrd="0" presId="urn:microsoft.com/office/officeart/2005/8/layout/cycle8"/>
    <dgm:cxn modelId="{C065BEC9-47BB-834A-B270-08C0CA37B9B7}" type="presParOf" srcId="{FCC44E1A-8C97-4D66-B512-EEE5583AE6DE}" destId="{A91DA779-78DE-40BF-A362-86BC781F9247}" srcOrd="13" destOrd="0" presId="urn:microsoft.com/office/officeart/2005/8/layout/cycle8"/>
    <dgm:cxn modelId="{49DC8928-8744-0E42-80B5-D23580CF0C98}" type="presParOf" srcId="{FCC44E1A-8C97-4D66-B512-EEE5583AE6DE}" destId="{BB33C2DB-FC4B-4B2D-8E5C-187621375700}" srcOrd="14" destOrd="0" presId="urn:microsoft.com/office/officeart/2005/8/layout/cycle8"/>
    <dgm:cxn modelId="{60B06558-3C74-B34A-A04B-BD8ACE64E03B}" type="presParOf" srcId="{FCC44E1A-8C97-4D66-B512-EEE5583AE6DE}" destId="{E319DF64-E0F3-4165-B69C-5B6F19CA812D}" srcOrd="15" destOrd="0" presId="urn:microsoft.com/office/officeart/2005/8/layout/cycle8"/>
    <dgm:cxn modelId="{F339CAA6-768B-C24C-8E53-2B402D25C206}" type="presParOf" srcId="{FCC44E1A-8C97-4D66-B512-EEE5583AE6DE}" destId="{07B1B3D5-80CE-4520-883E-DFBF4D8F471D}" srcOrd="16" destOrd="0" presId="urn:microsoft.com/office/officeart/2005/8/layout/cycle8"/>
    <dgm:cxn modelId="{3703A019-121C-924B-83C7-1DBC38F04078}" type="presParOf" srcId="{FCC44E1A-8C97-4D66-B512-EEE5583AE6DE}" destId="{7C21CAE6-2D09-4179-A15B-207134BC2ABD}" srcOrd="17" destOrd="0" presId="urn:microsoft.com/office/officeart/2005/8/layout/cycle8"/>
    <dgm:cxn modelId="{BFD10C95-C7B3-BD46-BDD8-9CA408AB8AB5}" type="presParOf" srcId="{FCC44E1A-8C97-4D66-B512-EEE5583AE6DE}" destId="{45FBD125-67FD-4FB1-8B85-F0A5B02B7116}" srcOrd="18" destOrd="0" presId="urn:microsoft.com/office/officeart/2005/8/layout/cycle8"/>
    <dgm:cxn modelId="{C1827D77-5BDE-744F-A895-D098D6617C88}" type="presParOf" srcId="{FCC44E1A-8C97-4D66-B512-EEE5583AE6DE}" destId="{B12C66F7-CA7C-4A7E-90D9-ADFDFDD7290B}" srcOrd="19"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BD16106-90E5-4617-B352-003DEEED665F}" type="doc">
      <dgm:prSet loTypeId="urn:microsoft.com/office/officeart/2005/8/layout/cycle8" loCatId="cycle" qsTypeId="urn:microsoft.com/office/officeart/2005/8/quickstyle/simple1" qsCatId="simple" csTypeId="urn:microsoft.com/office/officeart/2005/8/colors/accent1_2" csCatId="accent1" phldr="1"/>
      <dgm:spPr/>
    </dgm:pt>
    <dgm:pt modelId="{3DA83281-DC0C-4231-8C90-D9A932936B04}">
      <dgm:prSet phldrT="[Testo]" custT="1"/>
      <dgm:spPr/>
      <dgm:t>
        <a:bodyPr/>
        <a:lstStyle/>
        <a:p>
          <a:r>
            <a:rPr lang="it-IT" sz="1200" spc="-100" baseline="0" dirty="0" err="1" smtClean="0"/>
            <a:t>Infrastructure</a:t>
          </a:r>
          <a:r>
            <a:rPr lang="it-IT" sz="1200" dirty="0" smtClean="0"/>
            <a:t> Automation</a:t>
          </a:r>
          <a:endParaRPr lang="it-IT" sz="1200" dirty="0"/>
        </a:p>
      </dgm:t>
    </dgm:pt>
    <dgm:pt modelId="{D152AD66-CAEF-4063-962C-460B86CCFC43}" type="parTrans" cxnId="{B7C7067F-93B0-4E00-9178-6942143488CB}">
      <dgm:prSet/>
      <dgm:spPr/>
      <dgm:t>
        <a:bodyPr/>
        <a:lstStyle/>
        <a:p>
          <a:endParaRPr lang="it-IT"/>
        </a:p>
      </dgm:t>
    </dgm:pt>
    <dgm:pt modelId="{9B257848-9810-46EF-9901-CACF1BEED463}" type="sibTrans" cxnId="{B7C7067F-93B0-4E00-9178-6942143488CB}">
      <dgm:prSet/>
      <dgm:spPr/>
      <dgm:t>
        <a:bodyPr/>
        <a:lstStyle/>
        <a:p>
          <a:endParaRPr lang="it-IT"/>
        </a:p>
      </dgm:t>
    </dgm:pt>
    <dgm:pt modelId="{ED04D45E-BA25-430A-95FF-AFBDB038D768}">
      <dgm:prSet phldrT="[Testo]" custT="1"/>
      <dgm:spPr/>
      <dgm:t>
        <a:bodyPr/>
        <a:lstStyle/>
        <a:p>
          <a:r>
            <a:rPr lang="it-IT" sz="1200" dirty="0" smtClean="0"/>
            <a:t>Application Management</a:t>
          </a:r>
          <a:endParaRPr lang="it-IT" sz="1200" dirty="0"/>
        </a:p>
      </dgm:t>
    </dgm:pt>
    <dgm:pt modelId="{FAC40B3F-8A0A-4BFB-BCCC-4037A715FE3B}" type="parTrans" cxnId="{16DD5E78-851C-4CCD-AC30-F4121953DCE9}">
      <dgm:prSet/>
      <dgm:spPr/>
      <dgm:t>
        <a:bodyPr/>
        <a:lstStyle/>
        <a:p>
          <a:endParaRPr lang="it-IT"/>
        </a:p>
      </dgm:t>
    </dgm:pt>
    <dgm:pt modelId="{8024C8E5-DF5A-47DA-9628-0560B4118AFB}" type="sibTrans" cxnId="{16DD5E78-851C-4CCD-AC30-F4121953DCE9}">
      <dgm:prSet/>
      <dgm:spPr/>
      <dgm:t>
        <a:bodyPr/>
        <a:lstStyle/>
        <a:p>
          <a:endParaRPr lang="it-IT"/>
        </a:p>
      </dgm:t>
    </dgm:pt>
    <dgm:pt modelId="{7DE20E3C-3D06-4CAF-ADFF-58882EB3FE30}">
      <dgm:prSet phldrT="[Testo]" custT="1"/>
      <dgm:spPr/>
      <dgm:t>
        <a:bodyPr/>
        <a:lstStyle/>
        <a:p>
          <a:r>
            <a:rPr lang="it-IT" sz="1200" dirty="0" smtClean="0"/>
            <a:t>Version Control</a:t>
          </a:r>
          <a:endParaRPr lang="it-IT" sz="1200" dirty="0"/>
        </a:p>
      </dgm:t>
    </dgm:pt>
    <dgm:pt modelId="{80F801D3-13A6-4533-B3E4-C4E5C3D40CB1}" type="parTrans" cxnId="{DCE5FF77-202A-4118-85DF-67A5F9A8CAF9}">
      <dgm:prSet/>
      <dgm:spPr/>
      <dgm:t>
        <a:bodyPr/>
        <a:lstStyle/>
        <a:p>
          <a:endParaRPr lang="it-IT"/>
        </a:p>
      </dgm:t>
    </dgm:pt>
    <dgm:pt modelId="{08A9DA65-05BA-4B6A-9EE5-9DBEAACEA086}" type="sibTrans" cxnId="{DCE5FF77-202A-4118-85DF-67A5F9A8CAF9}">
      <dgm:prSet/>
      <dgm:spPr/>
      <dgm:t>
        <a:bodyPr/>
        <a:lstStyle/>
        <a:p>
          <a:endParaRPr lang="it-IT"/>
        </a:p>
      </dgm:t>
    </dgm:pt>
    <dgm:pt modelId="{4D3102E0-485C-4EF4-8D24-10B5A285CD1E}">
      <dgm:prSet phldrT="[Testo]" custT="1"/>
      <dgm:spPr/>
      <dgm:t>
        <a:bodyPr/>
        <a:lstStyle/>
        <a:p>
          <a:r>
            <a:rPr lang="it-IT" sz="1200" dirty="0" err="1" smtClean="0"/>
            <a:t>Continuous</a:t>
          </a:r>
          <a:r>
            <a:rPr lang="it-IT" sz="1200" dirty="0" smtClean="0"/>
            <a:t> Integration</a:t>
          </a:r>
          <a:endParaRPr lang="it-IT" sz="1200" dirty="0"/>
        </a:p>
      </dgm:t>
    </dgm:pt>
    <dgm:pt modelId="{E8C5CDD1-BA45-4694-BE73-4713D95D7320}" type="parTrans" cxnId="{BCBB896E-1DAC-45CB-B6D3-59439EC4DC2D}">
      <dgm:prSet/>
      <dgm:spPr/>
      <dgm:t>
        <a:bodyPr/>
        <a:lstStyle/>
        <a:p>
          <a:endParaRPr lang="it-IT"/>
        </a:p>
      </dgm:t>
    </dgm:pt>
    <dgm:pt modelId="{F24C5D65-743D-4B82-8BD6-F513D72C1A16}" type="sibTrans" cxnId="{BCBB896E-1DAC-45CB-B6D3-59439EC4DC2D}">
      <dgm:prSet/>
      <dgm:spPr/>
      <dgm:t>
        <a:bodyPr/>
        <a:lstStyle/>
        <a:p>
          <a:endParaRPr lang="it-IT"/>
        </a:p>
      </dgm:t>
    </dgm:pt>
    <dgm:pt modelId="{FCC44E1A-8C97-4D66-B512-EEE5583AE6DE}" type="pres">
      <dgm:prSet presAssocID="{ABD16106-90E5-4617-B352-003DEEED665F}" presName="compositeShape" presStyleCnt="0">
        <dgm:presLayoutVars>
          <dgm:chMax val="7"/>
          <dgm:dir/>
          <dgm:resizeHandles val="exact"/>
        </dgm:presLayoutVars>
      </dgm:prSet>
      <dgm:spPr/>
    </dgm:pt>
    <dgm:pt modelId="{66A34E42-19C6-4797-BA18-7B985592A6AD}" type="pres">
      <dgm:prSet presAssocID="{ABD16106-90E5-4617-B352-003DEEED665F}" presName="wedge1" presStyleLbl="node1" presStyleIdx="0" presStyleCnt="4" custScaleX="125180"/>
      <dgm:spPr/>
      <dgm:t>
        <a:bodyPr/>
        <a:lstStyle/>
        <a:p>
          <a:endParaRPr lang="it-IT"/>
        </a:p>
      </dgm:t>
    </dgm:pt>
    <dgm:pt modelId="{3DBF4EBF-DDB8-46D2-A913-DEEF4D1D743D}" type="pres">
      <dgm:prSet presAssocID="{ABD16106-90E5-4617-B352-003DEEED665F}" presName="dummy1a" presStyleCnt="0"/>
      <dgm:spPr/>
    </dgm:pt>
    <dgm:pt modelId="{29B2436A-77EF-4D37-B074-AD55B048CEAF}" type="pres">
      <dgm:prSet presAssocID="{ABD16106-90E5-4617-B352-003DEEED665F}" presName="dummy1b" presStyleCnt="0"/>
      <dgm:spPr/>
    </dgm:pt>
    <dgm:pt modelId="{4F316ABD-6077-49D6-BA69-C5E057A5CC00}" type="pres">
      <dgm:prSet presAssocID="{ABD16106-90E5-4617-B352-003DEEED665F}" presName="wedge1Tx" presStyleLbl="node1" presStyleIdx="0" presStyleCnt="4">
        <dgm:presLayoutVars>
          <dgm:chMax val="0"/>
          <dgm:chPref val="0"/>
          <dgm:bulletEnabled val="1"/>
        </dgm:presLayoutVars>
      </dgm:prSet>
      <dgm:spPr/>
      <dgm:t>
        <a:bodyPr/>
        <a:lstStyle/>
        <a:p>
          <a:endParaRPr lang="it-IT"/>
        </a:p>
      </dgm:t>
    </dgm:pt>
    <dgm:pt modelId="{1EF1BF00-7430-490B-BFC8-7BBA268195FE}" type="pres">
      <dgm:prSet presAssocID="{ABD16106-90E5-4617-B352-003DEEED665F}" presName="wedge2" presStyleLbl="node1" presStyleIdx="1" presStyleCnt="4" custScaleX="124573"/>
      <dgm:spPr/>
      <dgm:t>
        <a:bodyPr/>
        <a:lstStyle/>
        <a:p>
          <a:endParaRPr lang="it-IT"/>
        </a:p>
      </dgm:t>
    </dgm:pt>
    <dgm:pt modelId="{E3B02FC3-9CCE-4B42-81CF-EB1B860EC770}" type="pres">
      <dgm:prSet presAssocID="{ABD16106-90E5-4617-B352-003DEEED665F}" presName="dummy2a" presStyleCnt="0"/>
      <dgm:spPr/>
    </dgm:pt>
    <dgm:pt modelId="{DAF203F7-618C-4984-8E83-84931532B52A}" type="pres">
      <dgm:prSet presAssocID="{ABD16106-90E5-4617-B352-003DEEED665F}" presName="dummy2b" presStyleCnt="0"/>
      <dgm:spPr/>
    </dgm:pt>
    <dgm:pt modelId="{931C85E4-EF4C-411C-80F4-B3C28E5E13A7}" type="pres">
      <dgm:prSet presAssocID="{ABD16106-90E5-4617-B352-003DEEED665F}" presName="wedge2Tx" presStyleLbl="node1" presStyleIdx="1" presStyleCnt="4">
        <dgm:presLayoutVars>
          <dgm:chMax val="0"/>
          <dgm:chPref val="0"/>
          <dgm:bulletEnabled val="1"/>
        </dgm:presLayoutVars>
      </dgm:prSet>
      <dgm:spPr/>
      <dgm:t>
        <a:bodyPr/>
        <a:lstStyle/>
        <a:p>
          <a:endParaRPr lang="it-IT"/>
        </a:p>
      </dgm:t>
    </dgm:pt>
    <dgm:pt modelId="{442F5183-3973-40F2-802A-129E6AF7DDBC}" type="pres">
      <dgm:prSet presAssocID="{ABD16106-90E5-4617-B352-003DEEED665F}" presName="wedge3" presStyleLbl="node1" presStyleIdx="2" presStyleCnt="4" custScaleX="143592"/>
      <dgm:spPr/>
      <dgm:t>
        <a:bodyPr/>
        <a:lstStyle/>
        <a:p>
          <a:endParaRPr lang="it-IT"/>
        </a:p>
      </dgm:t>
    </dgm:pt>
    <dgm:pt modelId="{079C6DD5-4D9D-4CED-8335-E09B1C1E98D9}" type="pres">
      <dgm:prSet presAssocID="{ABD16106-90E5-4617-B352-003DEEED665F}" presName="dummy3a" presStyleCnt="0"/>
      <dgm:spPr/>
    </dgm:pt>
    <dgm:pt modelId="{A40BE1F4-267E-445C-81BA-87C7D9FDEDD2}" type="pres">
      <dgm:prSet presAssocID="{ABD16106-90E5-4617-B352-003DEEED665F}" presName="dummy3b" presStyleCnt="0"/>
      <dgm:spPr/>
    </dgm:pt>
    <dgm:pt modelId="{E990FDE5-8769-43FA-9061-4B5426E7DCA6}" type="pres">
      <dgm:prSet presAssocID="{ABD16106-90E5-4617-B352-003DEEED665F}" presName="wedge3Tx" presStyleLbl="node1" presStyleIdx="2" presStyleCnt="4">
        <dgm:presLayoutVars>
          <dgm:chMax val="0"/>
          <dgm:chPref val="0"/>
          <dgm:bulletEnabled val="1"/>
        </dgm:presLayoutVars>
      </dgm:prSet>
      <dgm:spPr/>
      <dgm:t>
        <a:bodyPr/>
        <a:lstStyle/>
        <a:p>
          <a:endParaRPr lang="it-IT"/>
        </a:p>
      </dgm:t>
    </dgm:pt>
    <dgm:pt modelId="{310F37FE-DE7F-4792-8D27-4294C3417698}" type="pres">
      <dgm:prSet presAssocID="{ABD16106-90E5-4617-B352-003DEEED665F}" presName="wedge4" presStyleLbl="node1" presStyleIdx="3" presStyleCnt="4" custScaleX="141184"/>
      <dgm:spPr/>
      <dgm:t>
        <a:bodyPr/>
        <a:lstStyle/>
        <a:p>
          <a:endParaRPr lang="it-IT"/>
        </a:p>
      </dgm:t>
    </dgm:pt>
    <dgm:pt modelId="{A91DA779-78DE-40BF-A362-86BC781F9247}" type="pres">
      <dgm:prSet presAssocID="{ABD16106-90E5-4617-B352-003DEEED665F}" presName="dummy4a" presStyleCnt="0"/>
      <dgm:spPr/>
    </dgm:pt>
    <dgm:pt modelId="{BB33C2DB-FC4B-4B2D-8E5C-187621375700}" type="pres">
      <dgm:prSet presAssocID="{ABD16106-90E5-4617-B352-003DEEED665F}" presName="dummy4b" presStyleCnt="0"/>
      <dgm:spPr/>
    </dgm:pt>
    <dgm:pt modelId="{E319DF64-E0F3-4165-B69C-5B6F19CA812D}" type="pres">
      <dgm:prSet presAssocID="{ABD16106-90E5-4617-B352-003DEEED665F}" presName="wedge4Tx" presStyleLbl="node1" presStyleIdx="3" presStyleCnt="4">
        <dgm:presLayoutVars>
          <dgm:chMax val="0"/>
          <dgm:chPref val="0"/>
          <dgm:bulletEnabled val="1"/>
        </dgm:presLayoutVars>
      </dgm:prSet>
      <dgm:spPr/>
      <dgm:t>
        <a:bodyPr/>
        <a:lstStyle/>
        <a:p>
          <a:endParaRPr lang="it-IT"/>
        </a:p>
      </dgm:t>
    </dgm:pt>
    <dgm:pt modelId="{07B1B3D5-80CE-4520-883E-DFBF4D8F471D}" type="pres">
      <dgm:prSet presAssocID="{9B257848-9810-46EF-9901-CACF1BEED463}" presName="arrowWedge1" presStyleLbl="fgSibTrans2D1" presStyleIdx="0" presStyleCnt="4" custScaleX="123861"/>
      <dgm:spPr/>
    </dgm:pt>
    <dgm:pt modelId="{7C21CAE6-2D09-4179-A15B-207134BC2ABD}" type="pres">
      <dgm:prSet presAssocID="{8024C8E5-DF5A-47DA-9628-0560B4118AFB}" presName="arrowWedge2" presStyleLbl="fgSibTrans2D1" presStyleIdx="1" presStyleCnt="4" custScaleX="123851"/>
      <dgm:spPr/>
    </dgm:pt>
    <dgm:pt modelId="{45FBD125-67FD-4FB1-8B85-F0A5B02B7116}" type="pres">
      <dgm:prSet presAssocID="{08A9DA65-05BA-4B6A-9EE5-9DBEAACEA086}" presName="arrowWedge3" presStyleLbl="fgSibTrans2D1" presStyleIdx="2" presStyleCnt="4" custScaleX="134410"/>
      <dgm:spPr/>
    </dgm:pt>
    <dgm:pt modelId="{B12C66F7-CA7C-4A7E-90D9-ADFDFDD7290B}" type="pres">
      <dgm:prSet presAssocID="{F24C5D65-743D-4B82-8BD6-F513D72C1A16}" presName="arrowWedge4" presStyleLbl="fgSibTrans2D1" presStyleIdx="3" presStyleCnt="4" custScaleX="133115"/>
      <dgm:spPr/>
    </dgm:pt>
  </dgm:ptLst>
  <dgm:cxnLst>
    <dgm:cxn modelId="{37DE8EB7-80E0-2C4B-B2D6-6C0BF70D68CF}" type="presOf" srcId="{ED04D45E-BA25-430A-95FF-AFBDB038D768}" destId="{1EF1BF00-7430-490B-BFC8-7BBA268195FE}" srcOrd="0" destOrd="0" presId="urn:microsoft.com/office/officeart/2005/8/layout/cycle8"/>
    <dgm:cxn modelId="{0D7DDC86-3FFE-254A-B0FB-96FF7DE29563}" type="presOf" srcId="{ED04D45E-BA25-430A-95FF-AFBDB038D768}" destId="{931C85E4-EF4C-411C-80F4-B3C28E5E13A7}" srcOrd="1" destOrd="0" presId="urn:microsoft.com/office/officeart/2005/8/layout/cycle8"/>
    <dgm:cxn modelId="{B7C7067F-93B0-4E00-9178-6942143488CB}" srcId="{ABD16106-90E5-4617-B352-003DEEED665F}" destId="{3DA83281-DC0C-4231-8C90-D9A932936B04}" srcOrd="0" destOrd="0" parTransId="{D152AD66-CAEF-4063-962C-460B86CCFC43}" sibTransId="{9B257848-9810-46EF-9901-CACF1BEED463}"/>
    <dgm:cxn modelId="{DCE5FF77-202A-4118-85DF-67A5F9A8CAF9}" srcId="{ABD16106-90E5-4617-B352-003DEEED665F}" destId="{7DE20E3C-3D06-4CAF-ADFF-58882EB3FE30}" srcOrd="2" destOrd="0" parTransId="{80F801D3-13A6-4533-B3E4-C4E5C3D40CB1}" sibTransId="{08A9DA65-05BA-4B6A-9EE5-9DBEAACEA086}"/>
    <dgm:cxn modelId="{858FBBC2-ED44-C640-8669-6C8BA90322F9}" type="presOf" srcId="{7DE20E3C-3D06-4CAF-ADFF-58882EB3FE30}" destId="{E990FDE5-8769-43FA-9061-4B5426E7DCA6}" srcOrd="1" destOrd="0" presId="urn:microsoft.com/office/officeart/2005/8/layout/cycle8"/>
    <dgm:cxn modelId="{42F7302B-EFEB-694D-A358-D262FD23F8A9}" type="presOf" srcId="{3DA83281-DC0C-4231-8C90-D9A932936B04}" destId="{4F316ABD-6077-49D6-BA69-C5E057A5CC00}" srcOrd="1" destOrd="0" presId="urn:microsoft.com/office/officeart/2005/8/layout/cycle8"/>
    <dgm:cxn modelId="{BCBB896E-1DAC-45CB-B6D3-59439EC4DC2D}" srcId="{ABD16106-90E5-4617-B352-003DEEED665F}" destId="{4D3102E0-485C-4EF4-8D24-10B5A285CD1E}" srcOrd="3" destOrd="0" parTransId="{E8C5CDD1-BA45-4694-BE73-4713D95D7320}" sibTransId="{F24C5D65-743D-4B82-8BD6-F513D72C1A16}"/>
    <dgm:cxn modelId="{B9E415A3-1993-F048-84B8-F4927DFA13CC}" type="presOf" srcId="{4D3102E0-485C-4EF4-8D24-10B5A285CD1E}" destId="{E319DF64-E0F3-4165-B69C-5B6F19CA812D}" srcOrd="1" destOrd="0" presId="urn:microsoft.com/office/officeart/2005/8/layout/cycle8"/>
    <dgm:cxn modelId="{1B92102B-5B66-4D47-9DD7-79C651B9F1B6}" type="presOf" srcId="{3DA83281-DC0C-4231-8C90-D9A932936B04}" destId="{66A34E42-19C6-4797-BA18-7B985592A6AD}" srcOrd="0" destOrd="0" presId="urn:microsoft.com/office/officeart/2005/8/layout/cycle8"/>
    <dgm:cxn modelId="{696DC28C-1F6E-584B-9F74-2A49F1E80FA7}" type="presOf" srcId="{7DE20E3C-3D06-4CAF-ADFF-58882EB3FE30}" destId="{442F5183-3973-40F2-802A-129E6AF7DDBC}" srcOrd="0" destOrd="0" presId="urn:microsoft.com/office/officeart/2005/8/layout/cycle8"/>
    <dgm:cxn modelId="{7D50C09B-26A9-1B42-9A15-7C0D1B970585}" type="presOf" srcId="{ABD16106-90E5-4617-B352-003DEEED665F}" destId="{FCC44E1A-8C97-4D66-B512-EEE5583AE6DE}" srcOrd="0" destOrd="0" presId="urn:microsoft.com/office/officeart/2005/8/layout/cycle8"/>
    <dgm:cxn modelId="{545AC003-00A7-C94C-8761-ADC445F163A5}" type="presOf" srcId="{4D3102E0-485C-4EF4-8D24-10B5A285CD1E}" destId="{310F37FE-DE7F-4792-8D27-4294C3417698}" srcOrd="0" destOrd="0" presId="urn:microsoft.com/office/officeart/2005/8/layout/cycle8"/>
    <dgm:cxn modelId="{16DD5E78-851C-4CCD-AC30-F4121953DCE9}" srcId="{ABD16106-90E5-4617-B352-003DEEED665F}" destId="{ED04D45E-BA25-430A-95FF-AFBDB038D768}" srcOrd="1" destOrd="0" parTransId="{FAC40B3F-8A0A-4BFB-BCCC-4037A715FE3B}" sibTransId="{8024C8E5-DF5A-47DA-9628-0560B4118AFB}"/>
    <dgm:cxn modelId="{B8D8F22D-FA3B-2446-804D-E7B640A447BB}" type="presParOf" srcId="{FCC44E1A-8C97-4D66-B512-EEE5583AE6DE}" destId="{66A34E42-19C6-4797-BA18-7B985592A6AD}" srcOrd="0" destOrd="0" presId="urn:microsoft.com/office/officeart/2005/8/layout/cycle8"/>
    <dgm:cxn modelId="{07E06EF5-9482-0746-9C3D-EA486CFA938C}" type="presParOf" srcId="{FCC44E1A-8C97-4D66-B512-EEE5583AE6DE}" destId="{3DBF4EBF-DDB8-46D2-A913-DEEF4D1D743D}" srcOrd="1" destOrd="0" presId="urn:microsoft.com/office/officeart/2005/8/layout/cycle8"/>
    <dgm:cxn modelId="{8E1B0ED9-5359-7A4D-9114-DFE07A4B9D24}" type="presParOf" srcId="{FCC44E1A-8C97-4D66-B512-EEE5583AE6DE}" destId="{29B2436A-77EF-4D37-B074-AD55B048CEAF}" srcOrd="2" destOrd="0" presId="urn:microsoft.com/office/officeart/2005/8/layout/cycle8"/>
    <dgm:cxn modelId="{57003666-1139-A843-8A9C-F16162719573}" type="presParOf" srcId="{FCC44E1A-8C97-4D66-B512-EEE5583AE6DE}" destId="{4F316ABD-6077-49D6-BA69-C5E057A5CC00}" srcOrd="3" destOrd="0" presId="urn:microsoft.com/office/officeart/2005/8/layout/cycle8"/>
    <dgm:cxn modelId="{F4237C20-8368-8049-B416-411E61D7A8B1}" type="presParOf" srcId="{FCC44E1A-8C97-4D66-B512-EEE5583AE6DE}" destId="{1EF1BF00-7430-490B-BFC8-7BBA268195FE}" srcOrd="4" destOrd="0" presId="urn:microsoft.com/office/officeart/2005/8/layout/cycle8"/>
    <dgm:cxn modelId="{51BE709D-C45C-8F4A-AC5F-F70E200303DD}" type="presParOf" srcId="{FCC44E1A-8C97-4D66-B512-EEE5583AE6DE}" destId="{E3B02FC3-9CCE-4B42-81CF-EB1B860EC770}" srcOrd="5" destOrd="0" presId="urn:microsoft.com/office/officeart/2005/8/layout/cycle8"/>
    <dgm:cxn modelId="{87F5B3D9-C342-CF49-9EF1-901EDEDFF232}" type="presParOf" srcId="{FCC44E1A-8C97-4D66-B512-EEE5583AE6DE}" destId="{DAF203F7-618C-4984-8E83-84931532B52A}" srcOrd="6" destOrd="0" presId="urn:microsoft.com/office/officeart/2005/8/layout/cycle8"/>
    <dgm:cxn modelId="{A90D2F15-9BCA-D540-8D50-980A94634D68}" type="presParOf" srcId="{FCC44E1A-8C97-4D66-B512-EEE5583AE6DE}" destId="{931C85E4-EF4C-411C-80F4-B3C28E5E13A7}" srcOrd="7" destOrd="0" presId="urn:microsoft.com/office/officeart/2005/8/layout/cycle8"/>
    <dgm:cxn modelId="{AB8BEED2-460C-6749-90E5-9E26F299364E}" type="presParOf" srcId="{FCC44E1A-8C97-4D66-B512-EEE5583AE6DE}" destId="{442F5183-3973-40F2-802A-129E6AF7DDBC}" srcOrd="8" destOrd="0" presId="urn:microsoft.com/office/officeart/2005/8/layout/cycle8"/>
    <dgm:cxn modelId="{04174901-B8CC-2841-BF2D-12C606ECADBC}" type="presParOf" srcId="{FCC44E1A-8C97-4D66-B512-EEE5583AE6DE}" destId="{079C6DD5-4D9D-4CED-8335-E09B1C1E98D9}" srcOrd="9" destOrd="0" presId="urn:microsoft.com/office/officeart/2005/8/layout/cycle8"/>
    <dgm:cxn modelId="{EF4137AE-6881-EB47-90C4-458BC55BB003}" type="presParOf" srcId="{FCC44E1A-8C97-4D66-B512-EEE5583AE6DE}" destId="{A40BE1F4-267E-445C-81BA-87C7D9FDEDD2}" srcOrd="10" destOrd="0" presId="urn:microsoft.com/office/officeart/2005/8/layout/cycle8"/>
    <dgm:cxn modelId="{AFDA4A70-3902-1049-8B9A-A46C01343A9E}" type="presParOf" srcId="{FCC44E1A-8C97-4D66-B512-EEE5583AE6DE}" destId="{E990FDE5-8769-43FA-9061-4B5426E7DCA6}" srcOrd="11" destOrd="0" presId="urn:microsoft.com/office/officeart/2005/8/layout/cycle8"/>
    <dgm:cxn modelId="{2BEDE6D1-2AF1-F74C-B82C-5AD377B1D698}" type="presParOf" srcId="{FCC44E1A-8C97-4D66-B512-EEE5583AE6DE}" destId="{310F37FE-DE7F-4792-8D27-4294C3417698}" srcOrd="12" destOrd="0" presId="urn:microsoft.com/office/officeart/2005/8/layout/cycle8"/>
    <dgm:cxn modelId="{CA84E1E3-8311-B948-A3D0-326A1243CD46}" type="presParOf" srcId="{FCC44E1A-8C97-4D66-B512-EEE5583AE6DE}" destId="{A91DA779-78DE-40BF-A362-86BC781F9247}" srcOrd="13" destOrd="0" presId="urn:microsoft.com/office/officeart/2005/8/layout/cycle8"/>
    <dgm:cxn modelId="{C42A57CE-F99E-E848-97B7-87F8C0F95327}" type="presParOf" srcId="{FCC44E1A-8C97-4D66-B512-EEE5583AE6DE}" destId="{BB33C2DB-FC4B-4B2D-8E5C-187621375700}" srcOrd="14" destOrd="0" presId="urn:microsoft.com/office/officeart/2005/8/layout/cycle8"/>
    <dgm:cxn modelId="{93DB12D8-6E28-1642-82B2-0FFA998E52B1}" type="presParOf" srcId="{FCC44E1A-8C97-4D66-B512-EEE5583AE6DE}" destId="{E319DF64-E0F3-4165-B69C-5B6F19CA812D}" srcOrd="15" destOrd="0" presId="urn:microsoft.com/office/officeart/2005/8/layout/cycle8"/>
    <dgm:cxn modelId="{49EE6BE7-CABC-C948-BF2C-A5D833A5DB53}" type="presParOf" srcId="{FCC44E1A-8C97-4D66-B512-EEE5583AE6DE}" destId="{07B1B3D5-80CE-4520-883E-DFBF4D8F471D}" srcOrd="16" destOrd="0" presId="urn:microsoft.com/office/officeart/2005/8/layout/cycle8"/>
    <dgm:cxn modelId="{4E566AE1-525B-8E42-B5CD-E75A09EEE38E}" type="presParOf" srcId="{FCC44E1A-8C97-4D66-B512-EEE5583AE6DE}" destId="{7C21CAE6-2D09-4179-A15B-207134BC2ABD}" srcOrd="17" destOrd="0" presId="urn:microsoft.com/office/officeart/2005/8/layout/cycle8"/>
    <dgm:cxn modelId="{B47EEE45-0EDF-484D-B6E3-DD9A0D0DAAE8}" type="presParOf" srcId="{FCC44E1A-8C97-4D66-B512-EEE5583AE6DE}" destId="{45FBD125-67FD-4FB1-8B85-F0A5B02B7116}" srcOrd="18" destOrd="0" presId="urn:microsoft.com/office/officeart/2005/8/layout/cycle8"/>
    <dgm:cxn modelId="{E5021356-9F34-674E-A6F1-8D10142A5B86}" type="presParOf" srcId="{FCC44E1A-8C97-4D66-B512-EEE5583AE6DE}" destId="{B12C66F7-CA7C-4A7E-90D9-ADFDFDD7290B}" srcOrd="19"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xtLs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a:noFill/>
          </a:ln>
          <a:extLs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63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a:noFill/>
          </a:ln>
          <a:extLs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a:noFill/>
          </a:ln>
          <a:extLs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a:noFill/>
          </a:ln>
          <a:extLs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vl1pPr>
          </a:lstStyle>
          <a:p>
            <a:pPr>
              <a:defRPr/>
            </a:pPr>
            <a:fld id="{B3F601CB-E4CF-F140-98BE-0074C7EEDAFF}" type="slidenum">
              <a:rPr lang="en-US" altLang="en-US"/>
              <a:pPr>
                <a:defRPr/>
              </a:pPr>
              <a:t>‹#›</a:t>
            </a:fld>
            <a:endParaRPr lang="en-US" altLang="en-US"/>
          </a:p>
        </p:txBody>
      </p:sp>
    </p:spTree>
    <p:extLst>
      <p:ext uri="{BB962C8B-B14F-4D97-AF65-F5344CB8AC3E}">
        <p14:creationId xmlns:p14="http://schemas.microsoft.com/office/powerpoint/2010/main" val="37181932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28ED31BB-1BFD-D447-8D2A-986A365382A7}" type="slidenum">
              <a:rPr lang="en-US" altLang="en-US" sz="1200"/>
              <a:pPr/>
              <a:t>1</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en-US">
              <a:ea typeface="ＭＳ Ｐゴシック" charset="-128"/>
            </a:endParaRPr>
          </a:p>
        </p:txBody>
      </p:sp>
    </p:spTree>
    <p:extLst>
      <p:ext uri="{BB962C8B-B14F-4D97-AF65-F5344CB8AC3E}">
        <p14:creationId xmlns:p14="http://schemas.microsoft.com/office/powerpoint/2010/main" val="21374997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txBox="1">
            <a:spLocks noGrp="1" noChangeArrowheads="1"/>
          </p:cNvSpPr>
          <p:nvPr/>
        </p:nvSpPr>
        <p:spPr bwMode="auto">
          <a:xfrm>
            <a:off x="3884463" y="8685878"/>
            <a:ext cx="2972005" cy="456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69" tIns="46485" rIns="92969" bIns="46485" anchor="b"/>
          <a:lstStyle>
            <a:lvl1pPr defTabSz="966788">
              <a:defRPr sz="2400">
                <a:solidFill>
                  <a:schemeClr val="tx1"/>
                </a:solidFill>
                <a:latin typeface="Arial" charset="0"/>
                <a:ea typeface="ＭＳ Ｐゴシック" charset="0"/>
                <a:cs typeface="ＭＳ Ｐゴシック" charset="0"/>
              </a:defRPr>
            </a:lvl1pPr>
            <a:lvl2pPr marL="742950" indent="-285750" defTabSz="966788">
              <a:defRPr sz="2400">
                <a:solidFill>
                  <a:schemeClr val="tx1"/>
                </a:solidFill>
                <a:latin typeface="Arial" charset="0"/>
                <a:ea typeface="ＭＳ Ｐゴシック" charset="0"/>
              </a:defRPr>
            </a:lvl2pPr>
            <a:lvl3pPr marL="1143000" indent="-228600" defTabSz="966788">
              <a:defRPr sz="2400">
                <a:solidFill>
                  <a:schemeClr val="tx1"/>
                </a:solidFill>
                <a:latin typeface="Arial" charset="0"/>
                <a:ea typeface="ＭＳ Ｐゴシック" charset="0"/>
              </a:defRPr>
            </a:lvl3pPr>
            <a:lvl4pPr marL="1600200" indent="-228600" defTabSz="966788">
              <a:defRPr sz="2400">
                <a:solidFill>
                  <a:schemeClr val="tx1"/>
                </a:solidFill>
                <a:latin typeface="Arial" charset="0"/>
                <a:ea typeface="ＭＳ Ｐゴシック" charset="0"/>
              </a:defRPr>
            </a:lvl4pPr>
            <a:lvl5pPr marL="2057400" indent="-228600" defTabSz="966788">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algn="r"/>
            <a:fld id="{2E332833-FA56-3C45-885A-0E3C49E07524}" type="slidenum">
              <a:rPr lang="en-US" sz="1300"/>
              <a:pPr algn="r"/>
              <a:t>13</a:t>
            </a:fld>
            <a:endParaRPr lang="en-US" sz="1300"/>
          </a:p>
        </p:txBody>
      </p:sp>
      <p:sp>
        <p:nvSpPr>
          <p:cNvPr id="82947" name="Rectangle 2"/>
          <p:cNvSpPr>
            <a:spLocks noGrp="1" noRot="1" noChangeAspect="1" noChangeArrowheads="1" noTextEdit="1"/>
          </p:cNvSpPr>
          <p:nvPr>
            <p:ph type="sldImg"/>
          </p:nvPr>
        </p:nvSpPr>
        <p:spPr>
          <a:solidFill>
            <a:srgbClr val="FFFFFF"/>
          </a:solidFill>
          <a:ln/>
        </p:spPr>
      </p:sp>
      <p:sp>
        <p:nvSpPr>
          <p:cNvPr id="82948" name="Rectangle 3"/>
          <p:cNvSpPr>
            <a:spLocks noGrp="1" noChangeArrowheads="1"/>
          </p:cNvSpPr>
          <p:nvPr>
            <p:ph type="body" idx="1"/>
          </p:nvPr>
        </p:nvSpPr>
        <p:spPr>
          <a:xfrm>
            <a:off x="685494" y="4344358"/>
            <a:ext cx="5487013" cy="4113169"/>
          </a:xfrm>
          <a:solidFill>
            <a:srgbClr val="FFFFFF"/>
          </a:solidFill>
          <a:ln>
            <a:solidFill>
              <a:srgbClr val="000000"/>
            </a:solidFill>
          </a:ln>
          <a:extLst>
            <a:ext uri="{FAA26D3D-D897-4be2-8F04-BA451C77F1D7}">
              <ma14:placeholderFlag xmlns:ma14="http://schemas.microsoft.com/office/mac/drawingml/2011/main" val="1"/>
            </a:ext>
          </a:extLst>
        </p:spPr>
        <p:txBody>
          <a:bodyPr lIns="92969" tIns="46485" rIns="92969" bIns="46485"/>
          <a:lstStyle/>
          <a:p>
            <a:pPr eaLnBrk="1" hangingPunct="1"/>
            <a:endParaRPr lang="en-GB">
              <a:ea typeface="ＭＳ Ｐゴシック"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txBox="1">
            <a:spLocks noGrp="1" noChangeArrowheads="1"/>
          </p:cNvSpPr>
          <p:nvPr/>
        </p:nvSpPr>
        <p:spPr bwMode="auto">
          <a:xfrm>
            <a:off x="3884463" y="8685878"/>
            <a:ext cx="2972005" cy="456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69" tIns="46485" rIns="92969" bIns="46485" anchor="b"/>
          <a:lstStyle>
            <a:lvl1pPr defTabSz="966788">
              <a:defRPr sz="2400">
                <a:solidFill>
                  <a:schemeClr val="tx1"/>
                </a:solidFill>
                <a:latin typeface="Arial" charset="0"/>
                <a:ea typeface="ＭＳ Ｐゴシック" charset="0"/>
                <a:cs typeface="ＭＳ Ｐゴシック" charset="0"/>
              </a:defRPr>
            </a:lvl1pPr>
            <a:lvl2pPr marL="742950" indent="-285750" defTabSz="966788">
              <a:defRPr sz="2400">
                <a:solidFill>
                  <a:schemeClr val="tx1"/>
                </a:solidFill>
                <a:latin typeface="Arial" charset="0"/>
                <a:ea typeface="ＭＳ Ｐゴシック" charset="0"/>
              </a:defRPr>
            </a:lvl2pPr>
            <a:lvl3pPr marL="1143000" indent="-228600" defTabSz="966788">
              <a:defRPr sz="2400">
                <a:solidFill>
                  <a:schemeClr val="tx1"/>
                </a:solidFill>
                <a:latin typeface="Arial" charset="0"/>
                <a:ea typeface="ＭＳ Ｐゴシック" charset="0"/>
              </a:defRPr>
            </a:lvl3pPr>
            <a:lvl4pPr marL="1600200" indent="-228600" defTabSz="966788">
              <a:defRPr sz="2400">
                <a:solidFill>
                  <a:schemeClr val="tx1"/>
                </a:solidFill>
                <a:latin typeface="Arial" charset="0"/>
                <a:ea typeface="ＭＳ Ｐゴシック" charset="0"/>
              </a:defRPr>
            </a:lvl4pPr>
            <a:lvl5pPr marL="2057400" indent="-228600" defTabSz="966788">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algn="r"/>
            <a:fld id="{238416A8-ABF0-584A-A800-5789D1C7457B}" type="slidenum">
              <a:rPr lang="en-US" sz="1300"/>
              <a:pPr algn="r"/>
              <a:t>14</a:t>
            </a:fld>
            <a:endParaRPr lang="en-US" sz="1300"/>
          </a:p>
        </p:txBody>
      </p:sp>
      <p:sp>
        <p:nvSpPr>
          <p:cNvPr id="90115" name="Rectangle 2"/>
          <p:cNvSpPr>
            <a:spLocks noGrp="1" noRot="1" noChangeAspect="1" noChangeArrowheads="1" noTextEdit="1"/>
          </p:cNvSpPr>
          <p:nvPr>
            <p:ph type="sldImg"/>
          </p:nvPr>
        </p:nvSpPr>
        <p:spPr>
          <a:xfrm>
            <a:off x="1144588" y="687388"/>
            <a:ext cx="4570412" cy="3427412"/>
          </a:xfrm>
          <a:solidFill>
            <a:srgbClr val="FFFFFF"/>
          </a:solidFill>
          <a:ln/>
        </p:spPr>
      </p:sp>
      <p:sp>
        <p:nvSpPr>
          <p:cNvPr id="90116" name="Rectangle 3"/>
          <p:cNvSpPr>
            <a:spLocks noGrp="1" noChangeArrowheads="1"/>
          </p:cNvSpPr>
          <p:nvPr>
            <p:ph type="body" idx="1"/>
          </p:nvPr>
        </p:nvSpPr>
        <p:spPr>
          <a:xfrm>
            <a:off x="913992" y="4341521"/>
            <a:ext cx="5030018" cy="4114587"/>
          </a:xfrm>
          <a:solidFill>
            <a:srgbClr val="FFFFFF"/>
          </a:solidFill>
          <a:ln>
            <a:solidFill>
              <a:srgbClr val="000000"/>
            </a:solidFill>
          </a:ln>
          <a:extLst>
            <a:ext uri="{FAA26D3D-D897-4be2-8F04-BA451C77F1D7}">
              <ma14:placeholderFlag xmlns:ma14="http://schemas.microsoft.com/office/mac/drawingml/2011/main" val="1"/>
            </a:ext>
          </a:extLst>
        </p:spPr>
        <p:txBody>
          <a:bodyPr lIns="92969" tIns="46485" rIns="92969" bIns="46485"/>
          <a:lstStyle/>
          <a:p>
            <a:pPr eaLnBrk="1" hangingPunct="1"/>
            <a:endParaRPr lang="en-GB">
              <a:ea typeface="ＭＳ Ｐゴシック"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3884463" y="8685878"/>
            <a:ext cx="2972005" cy="456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69" tIns="46485" rIns="92969" bIns="46485" anchor="b"/>
          <a:lstStyle>
            <a:lvl1pPr defTabSz="966788">
              <a:defRPr sz="2400">
                <a:solidFill>
                  <a:schemeClr val="tx1"/>
                </a:solidFill>
                <a:latin typeface="Arial" charset="0"/>
                <a:ea typeface="ＭＳ Ｐゴシック" charset="0"/>
                <a:cs typeface="ＭＳ Ｐゴシック" charset="0"/>
              </a:defRPr>
            </a:lvl1pPr>
            <a:lvl2pPr marL="742950" indent="-285750" defTabSz="966788">
              <a:defRPr sz="2400">
                <a:solidFill>
                  <a:schemeClr val="tx1"/>
                </a:solidFill>
                <a:latin typeface="Arial" charset="0"/>
                <a:ea typeface="ＭＳ Ｐゴシック" charset="0"/>
              </a:defRPr>
            </a:lvl2pPr>
            <a:lvl3pPr marL="1143000" indent="-228600" defTabSz="966788">
              <a:defRPr sz="2400">
                <a:solidFill>
                  <a:schemeClr val="tx1"/>
                </a:solidFill>
                <a:latin typeface="Arial" charset="0"/>
                <a:ea typeface="ＭＳ Ｐゴシック" charset="0"/>
              </a:defRPr>
            </a:lvl3pPr>
            <a:lvl4pPr marL="1600200" indent="-228600" defTabSz="966788">
              <a:defRPr sz="2400">
                <a:solidFill>
                  <a:schemeClr val="tx1"/>
                </a:solidFill>
                <a:latin typeface="Arial" charset="0"/>
                <a:ea typeface="ＭＳ Ｐゴシック" charset="0"/>
              </a:defRPr>
            </a:lvl4pPr>
            <a:lvl5pPr marL="2057400" indent="-228600" defTabSz="966788">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algn="r"/>
            <a:fld id="{386E6B40-3199-484E-87D4-4FEE94F424A1}" type="slidenum">
              <a:rPr lang="en-US" sz="1300"/>
              <a:pPr algn="r"/>
              <a:t>18</a:t>
            </a:fld>
            <a:endParaRPr lang="en-US" sz="1300"/>
          </a:p>
        </p:txBody>
      </p:sp>
      <p:sp>
        <p:nvSpPr>
          <p:cNvPr id="95235" name="Rectangle 2"/>
          <p:cNvSpPr>
            <a:spLocks noGrp="1" noRot="1" noChangeAspect="1" noChangeArrowheads="1" noTextEdit="1"/>
          </p:cNvSpPr>
          <p:nvPr>
            <p:ph type="sldImg"/>
          </p:nvPr>
        </p:nvSpPr>
        <p:spPr>
          <a:solidFill>
            <a:srgbClr val="FFFFFF"/>
          </a:solidFill>
          <a:ln/>
        </p:spPr>
      </p:sp>
      <p:sp>
        <p:nvSpPr>
          <p:cNvPr id="95236" name="Rectangle 3"/>
          <p:cNvSpPr>
            <a:spLocks noGrp="1" noChangeArrowheads="1"/>
          </p:cNvSpPr>
          <p:nvPr>
            <p:ph type="body" idx="1"/>
          </p:nvPr>
        </p:nvSpPr>
        <p:spPr>
          <a:xfrm>
            <a:off x="685494" y="4344358"/>
            <a:ext cx="5487013" cy="4113169"/>
          </a:xfrm>
          <a:solidFill>
            <a:srgbClr val="FFFFFF"/>
          </a:solidFill>
          <a:ln>
            <a:solidFill>
              <a:srgbClr val="000000"/>
            </a:solidFill>
          </a:ln>
          <a:extLst>
            <a:ext uri="{FAA26D3D-D897-4be2-8F04-BA451C77F1D7}">
              <ma14:placeholderFlag xmlns:ma14="http://schemas.microsoft.com/office/mac/drawingml/2011/main" val="1"/>
            </a:ext>
          </a:extLst>
        </p:spPr>
        <p:txBody>
          <a:bodyPr lIns="92969" tIns="46485" rIns="92969" bIns="46485"/>
          <a:lstStyle/>
          <a:p>
            <a:pPr eaLnBrk="1" hangingPunct="1"/>
            <a:endParaRPr lang="en-GB">
              <a:ea typeface="ＭＳ Ｐゴシック"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txBox="1">
            <a:spLocks noGrp="1" noChangeArrowheads="1"/>
          </p:cNvSpPr>
          <p:nvPr/>
        </p:nvSpPr>
        <p:spPr bwMode="auto">
          <a:xfrm>
            <a:off x="3885996" y="8687297"/>
            <a:ext cx="2972005" cy="456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669" tIns="46335" rIns="92669" bIns="46335" anchor="b"/>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fld id="{3B0250FF-27A3-FE4A-B751-FF46AEEE6EDB}" type="slidenum">
              <a:rPr lang="en-US" sz="1300"/>
              <a:pPr algn="r"/>
              <a:t>19</a:t>
            </a:fld>
            <a:endParaRPr lang="en-US" sz="1300"/>
          </a:p>
        </p:txBody>
      </p:sp>
      <p:sp>
        <p:nvSpPr>
          <p:cNvPr id="91139" name="Rectangle 2"/>
          <p:cNvSpPr>
            <a:spLocks noGrp="1" noRot="1" noChangeAspect="1" noChangeArrowheads="1" noTextEdit="1"/>
          </p:cNvSpPr>
          <p:nvPr>
            <p:ph type="sldImg"/>
          </p:nvPr>
        </p:nvSpPr>
        <p:spPr>
          <a:xfrm>
            <a:off x="1143000" y="685800"/>
            <a:ext cx="4575175" cy="3430588"/>
          </a:xfrm>
          <a:solidFill>
            <a:srgbClr val="FFFFFF"/>
          </a:solidFill>
          <a:ln/>
        </p:spPr>
      </p:sp>
      <p:sp>
        <p:nvSpPr>
          <p:cNvPr id="91140" name="Rectangle 3"/>
          <p:cNvSpPr>
            <a:spLocks noGrp="1" noChangeArrowheads="1"/>
          </p:cNvSpPr>
          <p:nvPr>
            <p:ph type="body" idx="1"/>
          </p:nvPr>
        </p:nvSpPr>
        <p:spPr>
          <a:noFill/>
          <a:ln>
            <a:solidFill>
              <a:srgbClr val="000000"/>
            </a:solidFill>
          </a:ln>
          <a:extLst>
            <a:ext uri="{909E8E84-426E-40dd-AFC4-6F175D3DCCD1}">
              <a14:hiddenFill xmlns:a14="http://schemas.microsoft.com/office/drawing/2010/main">
                <a:solidFill>
                  <a:srgbClr val="FFFFFF"/>
                </a:solidFill>
              </a14:hiddenFill>
            </a:ext>
          </a:extLst>
        </p:spPr>
        <p:txBody>
          <a:bodyPr lIns="87657" tIns="43828" rIns="87657" bIns="43828"/>
          <a:lstStyle/>
          <a:p>
            <a:pPr>
              <a:lnSpc>
                <a:spcPct val="90000"/>
              </a:lnSpc>
            </a:pPr>
            <a:r>
              <a:rPr lang="it-IT" sz="1000" dirty="0">
                <a:ea typeface="ＭＳ Ｐゴシック" charset="0"/>
              </a:rPr>
              <a:t>Distributed </a:t>
            </a:r>
            <a:r>
              <a:rPr lang="it-IT" sz="1000" dirty="0" err="1">
                <a:ea typeface="ＭＳ Ｐゴシック" charset="0"/>
              </a:rPr>
              <a:t>presentation</a:t>
            </a:r>
            <a:endParaRPr lang="it-IT" sz="1000" dirty="0">
              <a:ea typeface="ＭＳ Ｐゴシック" charset="0"/>
            </a:endParaRPr>
          </a:p>
          <a:p>
            <a:pPr marL="714569" lvl="1" indent="-274834">
              <a:lnSpc>
                <a:spcPct val="90000"/>
              </a:lnSpc>
            </a:pPr>
            <a:r>
              <a:rPr lang="it-IT" sz="1000" dirty="0">
                <a:ea typeface="ＭＳ Ｐゴシック" charset="0"/>
              </a:rPr>
              <a:t>"intelligence" in server, client </a:t>
            </a:r>
            <a:r>
              <a:rPr lang="it-IT" sz="1000" dirty="0" err="1">
                <a:ea typeface="ＭＳ Ｐゴシック" charset="0"/>
              </a:rPr>
              <a:t>only</a:t>
            </a:r>
            <a:r>
              <a:rPr lang="it-IT" sz="1000" dirty="0">
                <a:ea typeface="ＭＳ Ｐゴシック" charset="0"/>
              </a:rPr>
              <a:t> </a:t>
            </a:r>
            <a:r>
              <a:rPr lang="it-IT" sz="1000" dirty="0" err="1">
                <a:ea typeface="ＭＳ Ｐゴシック" charset="0"/>
              </a:rPr>
              <a:t>cares</a:t>
            </a:r>
            <a:r>
              <a:rPr lang="it-IT" sz="1000" dirty="0">
                <a:ea typeface="ＭＳ Ｐゴシック" charset="0"/>
              </a:rPr>
              <a:t> </a:t>
            </a:r>
            <a:r>
              <a:rPr lang="it-IT" sz="1000" dirty="0" err="1">
                <a:ea typeface="ＭＳ Ｐゴシック" charset="0"/>
              </a:rPr>
              <a:t>about</a:t>
            </a:r>
            <a:r>
              <a:rPr lang="it-IT" sz="1000" dirty="0">
                <a:ea typeface="ＭＳ Ｐゴシック" charset="0"/>
              </a:rPr>
              <a:t> </a:t>
            </a:r>
            <a:r>
              <a:rPr lang="it-IT" sz="1000" dirty="0" err="1">
                <a:ea typeface="ＭＳ Ｐゴシック" charset="0"/>
              </a:rPr>
              <a:t>presentation</a:t>
            </a:r>
            <a:endParaRPr lang="it-IT" sz="1000" dirty="0">
              <a:ea typeface="ＭＳ Ｐゴシック" charset="0"/>
            </a:endParaRPr>
          </a:p>
          <a:p>
            <a:pPr marL="1099337" lvl="2" indent="-219867">
              <a:lnSpc>
                <a:spcPct val="90000"/>
              </a:lnSpc>
            </a:pPr>
            <a:r>
              <a:rPr lang="it-IT" sz="1000" dirty="0">
                <a:ea typeface="ＭＳ Ｐゴシック" charset="0"/>
              </a:rPr>
              <a:t>es: pure HTML </a:t>
            </a:r>
            <a:r>
              <a:rPr lang="it-IT" sz="1000" dirty="0" err="1">
                <a:ea typeface="ＭＳ Ｐゴシック" charset="0"/>
              </a:rPr>
              <a:t>form</a:t>
            </a:r>
            <a:r>
              <a:rPr lang="it-IT" sz="1000" dirty="0">
                <a:ea typeface="ＭＳ Ｐゴシック" charset="0"/>
              </a:rPr>
              <a:t> </a:t>
            </a:r>
            <a:r>
              <a:rPr lang="it-IT" sz="1000" dirty="0" err="1">
                <a:ea typeface="ＭＳ Ｐゴシック" charset="0"/>
              </a:rPr>
              <a:t>cannot</a:t>
            </a:r>
            <a:r>
              <a:rPr lang="it-IT" sz="1000" dirty="0">
                <a:ea typeface="ＭＳ Ｐゴシック" charset="0"/>
              </a:rPr>
              <a:t> do input data </a:t>
            </a:r>
            <a:r>
              <a:rPr lang="it-IT" sz="1000" dirty="0" err="1">
                <a:ea typeface="ＭＳ Ｐゴシック" charset="0"/>
              </a:rPr>
              <a:t>validation</a:t>
            </a:r>
            <a:endParaRPr lang="it-IT" sz="1000" dirty="0">
              <a:ea typeface="ＭＳ Ｐゴシック" charset="0"/>
            </a:endParaRPr>
          </a:p>
          <a:p>
            <a:pPr marL="1099337" lvl="2" indent="-219867">
              <a:lnSpc>
                <a:spcPct val="90000"/>
              </a:lnSpc>
            </a:pPr>
            <a:r>
              <a:rPr lang="it-IT" sz="1000" dirty="0" err="1">
                <a:ea typeface="ＭＳ Ｐゴシック" charset="0"/>
              </a:rPr>
              <a:t>Vnc</a:t>
            </a:r>
            <a:r>
              <a:rPr lang="it-IT" sz="1000" dirty="0">
                <a:ea typeface="ＭＳ Ｐゴシック" charset="0"/>
              </a:rPr>
              <a:t>: remote </a:t>
            </a:r>
            <a:r>
              <a:rPr lang="it-IT" sz="1000" dirty="0" err="1">
                <a:ea typeface="ＭＳ Ｐゴシック" charset="0"/>
              </a:rPr>
              <a:t>access</a:t>
            </a:r>
            <a:r>
              <a:rPr lang="it-IT" sz="1000" dirty="0">
                <a:ea typeface="ＭＳ Ｐゴシック" charset="0"/>
              </a:rPr>
              <a:t> software for desktop and mobile </a:t>
            </a:r>
            <a:r>
              <a:rPr lang="it-IT" sz="1000" dirty="0" err="1">
                <a:ea typeface="ＭＳ Ｐゴシック" charset="0"/>
              </a:rPr>
              <a:t>platforms</a:t>
            </a:r>
            <a:endParaRPr lang="it-IT" sz="1000" dirty="0">
              <a:ea typeface="ＭＳ Ｐゴシック" charset="0"/>
            </a:endParaRPr>
          </a:p>
          <a:p>
            <a:pPr>
              <a:lnSpc>
                <a:spcPct val="90000"/>
              </a:lnSpc>
            </a:pPr>
            <a:r>
              <a:rPr lang="it-IT" sz="1000" dirty="0">
                <a:ea typeface="ＭＳ Ｐゴシック" charset="0"/>
              </a:rPr>
              <a:t>Remote </a:t>
            </a:r>
            <a:r>
              <a:rPr lang="it-IT" sz="1000" dirty="0" err="1">
                <a:ea typeface="ＭＳ Ｐゴシック" charset="0"/>
              </a:rPr>
              <a:t>presentation</a:t>
            </a:r>
            <a:endParaRPr lang="it-IT" sz="1000" dirty="0">
              <a:ea typeface="ＭＳ Ｐゴシック" charset="0"/>
            </a:endParaRPr>
          </a:p>
          <a:p>
            <a:pPr marL="714569" lvl="1" indent="-274834">
              <a:lnSpc>
                <a:spcPct val="90000"/>
              </a:lnSpc>
            </a:pPr>
            <a:r>
              <a:rPr lang="it-IT" sz="1000" dirty="0">
                <a:ea typeface="ＭＳ Ｐゴシック" charset="0"/>
              </a:rPr>
              <a:t>client in </a:t>
            </a:r>
            <a:r>
              <a:rPr lang="it-IT" sz="1000" dirty="0" err="1">
                <a:ea typeface="ＭＳ Ｐゴシック" charset="0"/>
              </a:rPr>
              <a:t>charge</a:t>
            </a:r>
            <a:r>
              <a:rPr lang="it-IT" sz="1000" dirty="0">
                <a:ea typeface="ＭＳ Ｐゴシック" charset="0"/>
              </a:rPr>
              <a:t> of </a:t>
            </a:r>
            <a:r>
              <a:rPr lang="it-IT" sz="1000" dirty="0" err="1">
                <a:ea typeface="ＭＳ Ｐゴシック" charset="0"/>
              </a:rPr>
              <a:t>all</a:t>
            </a:r>
            <a:r>
              <a:rPr lang="it-IT" sz="1000" dirty="0">
                <a:ea typeface="ＭＳ Ｐゴシック" charset="0"/>
              </a:rPr>
              <a:t> </a:t>
            </a:r>
            <a:r>
              <a:rPr lang="it-IT" sz="1000" dirty="0" err="1">
                <a:ea typeface="ＭＳ Ｐゴシック" charset="0"/>
              </a:rPr>
              <a:t>presentation</a:t>
            </a:r>
            <a:r>
              <a:rPr lang="it-IT" sz="1000" dirty="0">
                <a:ea typeface="ＭＳ Ｐゴシック" charset="0"/>
              </a:rPr>
              <a:t> </a:t>
            </a:r>
            <a:r>
              <a:rPr lang="it-IT" sz="1000" dirty="0" err="1">
                <a:ea typeface="ＭＳ Ｐゴシック" charset="0"/>
              </a:rPr>
              <a:t>issues</a:t>
            </a:r>
            <a:r>
              <a:rPr lang="it-IT" sz="1000" dirty="0">
                <a:ea typeface="ＭＳ Ｐゴシック" charset="0"/>
              </a:rPr>
              <a:t> </a:t>
            </a:r>
          </a:p>
          <a:p>
            <a:pPr>
              <a:lnSpc>
                <a:spcPct val="90000"/>
              </a:lnSpc>
            </a:pPr>
            <a:r>
              <a:rPr lang="it-IT" sz="1000" dirty="0">
                <a:ea typeface="ＭＳ Ｐゴシック" charset="0"/>
              </a:rPr>
              <a:t>Distributed </a:t>
            </a:r>
            <a:r>
              <a:rPr lang="it-IT" sz="1000" dirty="0" err="1">
                <a:ea typeface="ＭＳ Ｐゴシック" charset="0"/>
              </a:rPr>
              <a:t>logic</a:t>
            </a:r>
            <a:endParaRPr lang="it-IT" sz="1000" dirty="0">
              <a:ea typeface="ＭＳ Ｐゴシック" charset="0"/>
            </a:endParaRPr>
          </a:p>
          <a:p>
            <a:pPr marL="714569" lvl="1" indent="-274834">
              <a:lnSpc>
                <a:spcPct val="90000"/>
              </a:lnSpc>
            </a:pPr>
            <a:r>
              <a:rPr lang="it-IT" sz="1000" dirty="0" err="1">
                <a:ea typeface="ＭＳ Ｐゴシック" charset="0"/>
              </a:rPr>
              <a:t>application</a:t>
            </a:r>
            <a:r>
              <a:rPr lang="it-IT" sz="1000" dirty="0">
                <a:ea typeface="ＭＳ Ｐゴシック" charset="0"/>
              </a:rPr>
              <a:t> </a:t>
            </a:r>
            <a:r>
              <a:rPr lang="it-IT" sz="1000" dirty="0" err="1">
                <a:ea typeface="ＭＳ Ｐゴシック" charset="0"/>
              </a:rPr>
              <a:t>logic</a:t>
            </a:r>
            <a:r>
              <a:rPr lang="it-IT" sz="1000" dirty="0">
                <a:ea typeface="ＭＳ Ｐゴシック" charset="0"/>
              </a:rPr>
              <a:t> </a:t>
            </a:r>
            <a:r>
              <a:rPr lang="it-IT" sz="1000" dirty="0" err="1">
                <a:ea typeface="ＭＳ Ｐゴシック" charset="0"/>
              </a:rPr>
              <a:t>partly</a:t>
            </a:r>
            <a:r>
              <a:rPr lang="it-IT" sz="1000" dirty="0">
                <a:ea typeface="ＭＳ Ｐゴシック" charset="0"/>
              </a:rPr>
              <a:t> </a:t>
            </a:r>
            <a:r>
              <a:rPr lang="it-IT" sz="1000" dirty="0" err="1">
                <a:ea typeface="ＭＳ Ｐゴシック" charset="0"/>
              </a:rPr>
              <a:t>decentralized</a:t>
            </a:r>
            <a:r>
              <a:rPr lang="it-IT" sz="1000" dirty="0">
                <a:ea typeface="ＭＳ Ｐゴシック" charset="0"/>
              </a:rPr>
              <a:t> in client</a:t>
            </a:r>
          </a:p>
          <a:p>
            <a:pPr marL="714569" lvl="1" indent="-274834">
              <a:lnSpc>
                <a:spcPct val="90000"/>
              </a:lnSpc>
            </a:pPr>
            <a:endParaRPr lang="it-IT" sz="1000" dirty="0">
              <a:ea typeface="ＭＳ Ｐゴシック" charset="0"/>
            </a:endParaRPr>
          </a:p>
          <a:p>
            <a:r>
              <a:rPr lang="it-IT" dirty="0">
                <a:ea typeface="ＭＳ Ｐゴシック" charset="0"/>
              </a:rPr>
              <a:t>Remote data </a:t>
            </a:r>
            <a:r>
              <a:rPr lang="it-IT" dirty="0" err="1">
                <a:ea typeface="ＭＳ Ｐゴシック" charset="0"/>
              </a:rPr>
              <a:t>access</a:t>
            </a:r>
            <a:endParaRPr lang="it-IT" dirty="0">
              <a:ea typeface="ＭＳ Ｐゴシック" charset="0"/>
            </a:endParaRPr>
          </a:p>
          <a:p>
            <a:pPr marL="714569" lvl="1" indent="-274834"/>
            <a:r>
              <a:rPr lang="it-IT" dirty="0">
                <a:ea typeface="ＭＳ Ｐゴシック" charset="0"/>
              </a:rPr>
              <a:t>client in </a:t>
            </a:r>
            <a:r>
              <a:rPr lang="it-IT" dirty="0" err="1">
                <a:ea typeface="ＭＳ Ｐゴシック" charset="0"/>
              </a:rPr>
              <a:t>charge</a:t>
            </a:r>
            <a:r>
              <a:rPr lang="it-IT" dirty="0">
                <a:ea typeface="ＭＳ Ｐゴシック" charset="0"/>
              </a:rPr>
              <a:t> of </a:t>
            </a:r>
            <a:r>
              <a:rPr lang="it-IT" dirty="0" err="1">
                <a:ea typeface="ＭＳ Ｐゴシック" charset="0"/>
              </a:rPr>
              <a:t>both</a:t>
            </a:r>
            <a:r>
              <a:rPr lang="it-IT" dirty="0">
                <a:ea typeface="ＭＳ Ｐゴシック" charset="0"/>
              </a:rPr>
              <a:t> </a:t>
            </a:r>
            <a:r>
              <a:rPr lang="it-IT" dirty="0" err="1">
                <a:ea typeface="ＭＳ Ｐゴシック" charset="0"/>
              </a:rPr>
              <a:t>presentation</a:t>
            </a:r>
            <a:r>
              <a:rPr lang="it-IT" dirty="0">
                <a:ea typeface="ＭＳ Ｐゴシック" charset="0"/>
              </a:rPr>
              <a:t> and </a:t>
            </a:r>
            <a:r>
              <a:rPr lang="it-IT" dirty="0" err="1">
                <a:ea typeface="ＭＳ Ｐゴシック" charset="0"/>
              </a:rPr>
              <a:t>logic</a:t>
            </a:r>
            <a:endParaRPr lang="it-IT" dirty="0">
              <a:ea typeface="ＭＳ Ｐゴシック" charset="0"/>
            </a:endParaRPr>
          </a:p>
          <a:p>
            <a:pPr marL="1099337" lvl="2" indent="-219867"/>
            <a:r>
              <a:rPr lang="it-IT" dirty="0">
                <a:ea typeface="ＭＳ Ｐゴシック" charset="0"/>
              </a:rPr>
              <a:t>server </a:t>
            </a:r>
            <a:r>
              <a:rPr lang="it-IT" dirty="0" err="1">
                <a:ea typeface="ＭＳ Ｐゴシック" charset="0"/>
              </a:rPr>
              <a:t>used</a:t>
            </a:r>
            <a:r>
              <a:rPr lang="it-IT" dirty="0">
                <a:ea typeface="ＭＳ Ｐゴシック" charset="0"/>
              </a:rPr>
              <a:t> </a:t>
            </a:r>
            <a:r>
              <a:rPr lang="it-IT" dirty="0" err="1">
                <a:ea typeface="ＭＳ Ｐゴシック" charset="0"/>
              </a:rPr>
              <a:t>only</a:t>
            </a:r>
            <a:r>
              <a:rPr lang="it-IT" dirty="0">
                <a:ea typeface="ＭＳ Ｐゴシック" charset="0"/>
              </a:rPr>
              <a:t> to </a:t>
            </a:r>
            <a:r>
              <a:rPr lang="it-IT" dirty="0" err="1">
                <a:ea typeface="ＭＳ Ｐゴシック" charset="0"/>
              </a:rPr>
              <a:t>access</a:t>
            </a:r>
            <a:r>
              <a:rPr lang="it-IT" dirty="0">
                <a:ea typeface="ＭＳ Ｐゴシック" charset="0"/>
              </a:rPr>
              <a:t> data, </a:t>
            </a:r>
            <a:r>
              <a:rPr lang="it-IT" dirty="0" err="1">
                <a:ea typeface="ＭＳ Ｐゴシック" charset="0"/>
              </a:rPr>
              <a:t>typically</a:t>
            </a:r>
            <a:r>
              <a:rPr lang="it-IT" dirty="0">
                <a:ea typeface="ＭＳ Ｐゴシック" charset="0"/>
              </a:rPr>
              <a:t> </a:t>
            </a:r>
            <a:r>
              <a:rPr lang="it-IT" dirty="0" err="1">
                <a:ea typeface="ＭＳ Ｐゴシック" charset="0"/>
              </a:rPr>
              <a:t>through</a:t>
            </a:r>
            <a:r>
              <a:rPr lang="it-IT" dirty="0">
                <a:ea typeface="ＭＳ Ｐゴシック" charset="0"/>
              </a:rPr>
              <a:t>  SQL </a:t>
            </a:r>
            <a:r>
              <a:rPr lang="it-IT" dirty="0" err="1">
                <a:ea typeface="ＭＳ Ｐゴシック" charset="0"/>
              </a:rPr>
              <a:t>interface</a:t>
            </a:r>
            <a:endParaRPr lang="it-IT" dirty="0">
              <a:ea typeface="ＭＳ Ｐゴシック" charset="0"/>
            </a:endParaRPr>
          </a:p>
          <a:p>
            <a:r>
              <a:rPr lang="it-IT" dirty="0">
                <a:ea typeface="ＭＳ Ｐゴシック" charset="0"/>
              </a:rPr>
              <a:t>Distributed DB</a:t>
            </a:r>
          </a:p>
          <a:p>
            <a:pPr marL="714569" lvl="1" indent="-274834"/>
            <a:r>
              <a:rPr lang="it-IT" dirty="0">
                <a:ea typeface="ＭＳ Ｐゴシック" charset="0"/>
              </a:rPr>
              <a:t>data management </a:t>
            </a:r>
            <a:r>
              <a:rPr lang="it-IT" dirty="0" err="1">
                <a:ea typeface="ＭＳ Ｐゴシック" charset="0"/>
              </a:rPr>
              <a:t>partly</a:t>
            </a:r>
            <a:r>
              <a:rPr lang="it-IT" dirty="0">
                <a:ea typeface="ＭＳ Ｐゴシック" charset="0"/>
              </a:rPr>
              <a:t> </a:t>
            </a:r>
            <a:r>
              <a:rPr lang="it-IT" dirty="0" err="1">
                <a:ea typeface="ＭＳ Ｐゴシック" charset="0"/>
              </a:rPr>
              <a:t>done</a:t>
            </a:r>
            <a:r>
              <a:rPr lang="it-IT" dirty="0">
                <a:ea typeface="ＭＳ Ｐゴシック" charset="0"/>
              </a:rPr>
              <a:t> by client and </a:t>
            </a:r>
            <a:r>
              <a:rPr lang="it-IT" dirty="0" err="1">
                <a:ea typeface="ＭＳ Ｐゴシック" charset="0"/>
              </a:rPr>
              <a:t>partly</a:t>
            </a:r>
            <a:r>
              <a:rPr lang="it-IT" dirty="0">
                <a:ea typeface="ＭＳ Ｐゴシック" charset="0"/>
              </a:rPr>
              <a:t> by server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txBox="1">
            <a:spLocks noGrp="1" noChangeArrowheads="1"/>
          </p:cNvSpPr>
          <p:nvPr/>
        </p:nvSpPr>
        <p:spPr bwMode="auto">
          <a:xfrm>
            <a:off x="3885996" y="8687297"/>
            <a:ext cx="2972005" cy="456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669" tIns="46335" rIns="92669" bIns="46335" anchor="b"/>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fld id="{77EF2D04-E05A-EE4D-9BFC-95A8FE6C2018}" type="slidenum">
              <a:rPr lang="en-US" sz="1300"/>
              <a:pPr algn="r"/>
              <a:t>20</a:t>
            </a:fld>
            <a:endParaRPr lang="en-US" sz="1300"/>
          </a:p>
        </p:txBody>
      </p:sp>
      <p:sp>
        <p:nvSpPr>
          <p:cNvPr id="94211" name="Rectangle 2"/>
          <p:cNvSpPr>
            <a:spLocks noGrp="1" noRot="1" noChangeAspect="1" noChangeArrowheads="1" noTextEdit="1"/>
          </p:cNvSpPr>
          <p:nvPr>
            <p:ph type="sldImg"/>
          </p:nvPr>
        </p:nvSpPr>
        <p:spPr>
          <a:xfrm>
            <a:off x="1143000" y="685800"/>
            <a:ext cx="4575175" cy="3430588"/>
          </a:xfrm>
          <a:solidFill>
            <a:srgbClr val="FFFFFF"/>
          </a:solidFill>
          <a:ln/>
        </p:spPr>
      </p:sp>
      <p:sp>
        <p:nvSpPr>
          <p:cNvPr id="94212" name="Rectangle 3"/>
          <p:cNvSpPr>
            <a:spLocks noGrp="1" noChangeArrowheads="1"/>
          </p:cNvSpPr>
          <p:nvPr>
            <p:ph type="body" idx="1"/>
          </p:nvPr>
        </p:nvSpPr>
        <p:spPr>
          <a:noFill/>
          <a:ln>
            <a:solidFill>
              <a:srgbClr val="000000"/>
            </a:solidFill>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txBody>
          <a:bodyPr lIns="87657" tIns="43828" rIns="87657" bIns="43828"/>
          <a:lstStyle/>
          <a:p>
            <a:pPr eaLnBrk="1" hangingPunct="1"/>
            <a:endParaRPr lang="it-IT">
              <a:ea typeface="ＭＳ Ｐゴシック"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txBox="1">
            <a:spLocks noGrp="1" noChangeArrowheads="1"/>
          </p:cNvSpPr>
          <p:nvPr/>
        </p:nvSpPr>
        <p:spPr bwMode="auto">
          <a:xfrm>
            <a:off x="3884463" y="8685878"/>
            <a:ext cx="2972005" cy="456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69" tIns="46485" rIns="92969" bIns="46485" anchor="b"/>
          <a:lstStyle>
            <a:lvl1pPr defTabSz="966788">
              <a:defRPr sz="2400">
                <a:solidFill>
                  <a:schemeClr val="tx1"/>
                </a:solidFill>
                <a:latin typeface="Arial" charset="0"/>
                <a:ea typeface="ＭＳ Ｐゴシック" charset="0"/>
                <a:cs typeface="ＭＳ Ｐゴシック" charset="0"/>
              </a:defRPr>
            </a:lvl1pPr>
            <a:lvl2pPr marL="742950" indent="-285750" defTabSz="966788">
              <a:defRPr sz="2400">
                <a:solidFill>
                  <a:schemeClr val="tx1"/>
                </a:solidFill>
                <a:latin typeface="Arial" charset="0"/>
                <a:ea typeface="ＭＳ Ｐゴシック" charset="0"/>
              </a:defRPr>
            </a:lvl2pPr>
            <a:lvl3pPr marL="1143000" indent="-228600" defTabSz="966788">
              <a:defRPr sz="2400">
                <a:solidFill>
                  <a:schemeClr val="tx1"/>
                </a:solidFill>
                <a:latin typeface="Arial" charset="0"/>
                <a:ea typeface="ＭＳ Ｐゴシック" charset="0"/>
              </a:defRPr>
            </a:lvl3pPr>
            <a:lvl4pPr marL="1600200" indent="-228600" defTabSz="966788">
              <a:defRPr sz="2400">
                <a:solidFill>
                  <a:schemeClr val="tx1"/>
                </a:solidFill>
                <a:latin typeface="Arial" charset="0"/>
                <a:ea typeface="ＭＳ Ｐゴシック" charset="0"/>
              </a:defRPr>
            </a:lvl4pPr>
            <a:lvl5pPr marL="2057400" indent="-228600" defTabSz="966788">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algn="r"/>
            <a:fld id="{386D590E-B74C-CD4F-B2BB-3391F2CD827C}" type="slidenum">
              <a:rPr lang="en-US" sz="1300"/>
              <a:pPr algn="r"/>
              <a:t>21</a:t>
            </a:fld>
            <a:endParaRPr lang="en-US" sz="1300"/>
          </a:p>
        </p:txBody>
      </p:sp>
      <p:sp>
        <p:nvSpPr>
          <p:cNvPr id="84995" name="Rectangle 2"/>
          <p:cNvSpPr>
            <a:spLocks noGrp="1" noRot="1" noChangeAspect="1" noChangeArrowheads="1" noTextEdit="1"/>
          </p:cNvSpPr>
          <p:nvPr>
            <p:ph type="sldImg"/>
          </p:nvPr>
        </p:nvSpPr>
        <p:spPr>
          <a:xfrm>
            <a:off x="1144588" y="687388"/>
            <a:ext cx="4570412" cy="3427412"/>
          </a:xfrm>
          <a:solidFill>
            <a:srgbClr val="FFFFFF"/>
          </a:solidFill>
          <a:ln/>
        </p:spPr>
      </p:sp>
      <p:sp>
        <p:nvSpPr>
          <p:cNvPr id="84996" name="Rectangle 3"/>
          <p:cNvSpPr>
            <a:spLocks noGrp="1" noChangeArrowheads="1"/>
          </p:cNvSpPr>
          <p:nvPr>
            <p:ph type="body" idx="1"/>
          </p:nvPr>
        </p:nvSpPr>
        <p:spPr>
          <a:xfrm>
            <a:off x="913992" y="4341521"/>
            <a:ext cx="5030018" cy="4114587"/>
          </a:xfrm>
          <a:solidFill>
            <a:srgbClr val="FFFFFF"/>
          </a:solidFill>
          <a:ln>
            <a:solidFill>
              <a:srgbClr val="000000"/>
            </a:solidFill>
          </a:ln>
          <a:extLst>
            <a:ext uri="{FAA26D3D-D897-4be2-8F04-BA451C77F1D7}">
              <ma14:placeholderFlag xmlns:ma14="http://schemas.microsoft.com/office/mac/drawingml/2011/main" val="1"/>
            </a:ext>
          </a:extLst>
        </p:spPr>
        <p:txBody>
          <a:bodyPr lIns="92969" tIns="46485" rIns="92969" bIns="46485"/>
          <a:lstStyle/>
          <a:p>
            <a:pPr eaLnBrk="1" hangingPunct="1"/>
            <a:endParaRPr lang="en-GB">
              <a:ea typeface="ＭＳ Ｐゴシック"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txBox="1">
            <a:spLocks noGrp="1" noChangeArrowheads="1"/>
          </p:cNvSpPr>
          <p:nvPr/>
        </p:nvSpPr>
        <p:spPr bwMode="auto">
          <a:xfrm>
            <a:off x="3884463" y="8685878"/>
            <a:ext cx="2972005" cy="456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69" tIns="46485" rIns="92969" bIns="46485" anchor="b"/>
          <a:lstStyle>
            <a:lvl1pPr defTabSz="966788">
              <a:defRPr sz="2400">
                <a:solidFill>
                  <a:schemeClr val="tx1"/>
                </a:solidFill>
                <a:latin typeface="Arial" charset="0"/>
                <a:ea typeface="ＭＳ Ｐゴシック" charset="0"/>
                <a:cs typeface="ＭＳ Ｐゴシック" charset="0"/>
              </a:defRPr>
            </a:lvl1pPr>
            <a:lvl2pPr marL="742950" indent="-285750" defTabSz="966788">
              <a:defRPr sz="2400">
                <a:solidFill>
                  <a:schemeClr val="tx1"/>
                </a:solidFill>
                <a:latin typeface="Arial" charset="0"/>
                <a:ea typeface="ＭＳ Ｐゴシック" charset="0"/>
              </a:defRPr>
            </a:lvl2pPr>
            <a:lvl3pPr marL="1143000" indent="-228600" defTabSz="966788">
              <a:defRPr sz="2400">
                <a:solidFill>
                  <a:schemeClr val="tx1"/>
                </a:solidFill>
                <a:latin typeface="Arial" charset="0"/>
                <a:ea typeface="ＭＳ Ｐゴシック" charset="0"/>
              </a:defRPr>
            </a:lvl3pPr>
            <a:lvl4pPr marL="1600200" indent="-228600" defTabSz="966788">
              <a:defRPr sz="2400">
                <a:solidFill>
                  <a:schemeClr val="tx1"/>
                </a:solidFill>
                <a:latin typeface="Arial" charset="0"/>
                <a:ea typeface="ＭＳ Ｐゴシック" charset="0"/>
              </a:defRPr>
            </a:lvl4pPr>
            <a:lvl5pPr marL="2057400" indent="-228600" defTabSz="966788">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algn="r"/>
            <a:fld id="{03C7FB1C-26B6-B248-B1CE-CD08E3811231}" type="slidenum">
              <a:rPr lang="en-US" sz="1300"/>
              <a:pPr algn="r"/>
              <a:t>24</a:t>
            </a:fld>
            <a:endParaRPr lang="en-US" sz="1300"/>
          </a:p>
        </p:txBody>
      </p:sp>
      <p:sp>
        <p:nvSpPr>
          <p:cNvPr id="86019" name="Rectangle 2"/>
          <p:cNvSpPr>
            <a:spLocks noGrp="1" noRot="1" noChangeAspect="1" noChangeArrowheads="1" noTextEdit="1"/>
          </p:cNvSpPr>
          <p:nvPr>
            <p:ph type="sldImg"/>
          </p:nvPr>
        </p:nvSpPr>
        <p:spPr>
          <a:xfrm>
            <a:off x="1144588" y="687388"/>
            <a:ext cx="4570412" cy="3427412"/>
          </a:xfrm>
          <a:solidFill>
            <a:srgbClr val="FFFFFF"/>
          </a:solidFill>
          <a:ln/>
        </p:spPr>
      </p:sp>
      <p:sp>
        <p:nvSpPr>
          <p:cNvPr id="86020" name="Rectangle 3"/>
          <p:cNvSpPr>
            <a:spLocks noGrp="1" noChangeArrowheads="1"/>
          </p:cNvSpPr>
          <p:nvPr>
            <p:ph type="body" idx="1"/>
          </p:nvPr>
        </p:nvSpPr>
        <p:spPr>
          <a:xfrm>
            <a:off x="913992" y="4341521"/>
            <a:ext cx="5030018" cy="4114587"/>
          </a:xfrm>
          <a:solidFill>
            <a:srgbClr val="FFFFFF"/>
          </a:solidFill>
          <a:ln>
            <a:solidFill>
              <a:srgbClr val="000000"/>
            </a:solidFill>
          </a:ln>
          <a:extLst>
            <a:ext uri="{FAA26D3D-D897-4be2-8F04-BA451C77F1D7}">
              <ma14:placeholderFlag xmlns:ma14="http://schemas.microsoft.com/office/mac/drawingml/2011/main" val="1"/>
            </a:ext>
          </a:extLst>
        </p:spPr>
        <p:txBody>
          <a:bodyPr lIns="92969" tIns="46485" rIns="92969" bIns="46485"/>
          <a:lstStyle/>
          <a:p>
            <a:pPr eaLnBrk="1" hangingPunct="1"/>
            <a:endParaRPr lang="en-GB">
              <a:ea typeface="ＭＳ Ｐゴシック"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txBox="1">
            <a:spLocks noGrp="1" noChangeArrowheads="1"/>
          </p:cNvSpPr>
          <p:nvPr/>
        </p:nvSpPr>
        <p:spPr bwMode="auto">
          <a:xfrm>
            <a:off x="3884463" y="8685878"/>
            <a:ext cx="2972005" cy="456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69" tIns="46485" rIns="92969" bIns="46485" anchor="b"/>
          <a:lstStyle>
            <a:lvl1pPr defTabSz="966788">
              <a:defRPr sz="2400">
                <a:solidFill>
                  <a:schemeClr val="tx1"/>
                </a:solidFill>
                <a:latin typeface="Arial" charset="0"/>
                <a:ea typeface="ＭＳ Ｐゴシック" charset="0"/>
                <a:cs typeface="ＭＳ Ｐゴシック" charset="0"/>
              </a:defRPr>
            </a:lvl1pPr>
            <a:lvl2pPr marL="742950" indent="-285750" defTabSz="966788">
              <a:defRPr sz="2400">
                <a:solidFill>
                  <a:schemeClr val="tx1"/>
                </a:solidFill>
                <a:latin typeface="Arial" charset="0"/>
                <a:ea typeface="ＭＳ Ｐゴシック" charset="0"/>
              </a:defRPr>
            </a:lvl2pPr>
            <a:lvl3pPr marL="1143000" indent="-228600" defTabSz="966788">
              <a:defRPr sz="2400">
                <a:solidFill>
                  <a:schemeClr val="tx1"/>
                </a:solidFill>
                <a:latin typeface="Arial" charset="0"/>
                <a:ea typeface="ＭＳ Ｐゴシック" charset="0"/>
              </a:defRPr>
            </a:lvl3pPr>
            <a:lvl4pPr marL="1600200" indent="-228600" defTabSz="966788">
              <a:defRPr sz="2400">
                <a:solidFill>
                  <a:schemeClr val="tx1"/>
                </a:solidFill>
                <a:latin typeface="Arial" charset="0"/>
                <a:ea typeface="ＭＳ Ｐゴシック" charset="0"/>
              </a:defRPr>
            </a:lvl4pPr>
            <a:lvl5pPr marL="2057400" indent="-228600" defTabSz="966788">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algn="r"/>
            <a:fld id="{ADD7C85D-89ED-5643-806E-EEA6400234FF}" type="slidenum">
              <a:rPr lang="en-US" sz="1300"/>
              <a:pPr algn="r"/>
              <a:t>25</a:t>
            </a:fld>
            <a:endParaRPr lang="en-US" sz="1300"/>
          </a:p>
        </p:txBody>
      </p:sp>
      <p:sp>
        <p:nvSpPr>
          <p:cNvPr id="89091" name="Rectangle 2"/>
          <p:cNvSpPr>
            <a:spLocks noGrp="1" noRot="1" noChangeAspect="1" noChangeArrowheads="1" noTextEdit="1"/>
          </p:cNvSpPr>
          <p:nvPr>
            <p:ph type="sldImg"/>
          </p:nvPr>
        </p:nvSpPr>
        <p:spPr>
          <a:solidFill>
            <a:srgbClr val="FFFFFF"/>
          </a:solidFill>
          <a:ln/>
        </p:spPr>
      </p:sp>
      <p:sp>
        <p:nvSpPr>
          <p:cNvPr id="89092" name="Rectangle 3"/>
          <p:cNvSpPr>
            <a:spLocks noGrp="1" noChangeArrowheads="1"/>
          </p:cNvSpPr>
          <p:nvPr>
            <p:ph type="body" idx="1"/>
          </p:nvPr>
        </p:nvSpPr>
        <p:spPr>
          <a:xfrm>
            <a:off x="685494" y="4344358"/>
            <a:ext cx="5487013" cy="4113169"/>
          </a:xfrm>
          <a:solidFill>
            <a:srgbClr val="FFFFFF"/>
          </a:solidFill>
          <a:ln>
            <a:solidFill>
              <a:srgbClr val="000000"/>
            </a:solidFill>
          </a:ln>
          <a:extLst>
            <a:ext uri="{FAA26D3D-D897-4be2-8F04-BA451C77F1D7}">
              <ma14:placeholderFlag xmlns:ma14="http://schemas.microsoft.com/office/mac/drawingml/2011/main" val="1"/>
            </a:ext>
          </a:extLst>
        </p:spPr>
        <p:txBody>
          <a:bodyPr lIns="92969" tIns="46485" rIns="92969" bIns="46485"/>
          <a:lstStyle/>
          <a:p>
            <a:pPr eaLnBrk="1" hangingPunct="1"/>
            <a:endParaRPr lang="en-GB">
              <a:ea typeface="ＭＳ Ｐゴシック"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txBox="1">
            <a:spLocks noGrp="1" noChangeArrowheads="1"/>
          </p:cNvSpPr>
          <p:nvPr/>
        </p:nvSpPr>
        <p:spPr bwMode="auto">
          <a:xfrm>
            <a:off x="3884463" y="8685878"/>
            <a:ext cx="2972005" cy="456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69" tIns="46485" rIns="92969" bIns="46485" anchor="b"/>
          <a:lstStyle>
            <a:lvl1pPr defTabSz="966788">
              <a:defRPr sz="2400">
                <a:solidFill>
                  <a:schemeClr val="tx1"/>
                </a:solidFill>
                <a:latin typeface="Arial" charset="0"/>
                <a:ea typeface="ＭＳ Ｐゴシック" charset="0"/>
                <a:cs typeface="ＭＳ Ｐゴシック" charset="0"/>
              </a:defRPr>
            </a:lvl1pPr>
            <a:lvl2pPr marL="742950" indent="-285750" defTabSz="966788">
              <a:defRPr sz="2400">
                <a:solidFill>
                  <a:schemeClr val="tx1"/>
                </a:solidFill>
                <a:latin typeface="Arial" charset="0"/>
                <a:ea typeface="ＭＳ Ｐゴシック" charset="0"/>
              </a:defRPr>
            </a:lvl2pPr>
            <a:lvl3pPr marL="1143000" indent="-228600" defTabSz="966788">
              <a:defRPr sz="2400">
                <a:solidFill>
                  <a:schemeClr val="tx1"/>
                </a:solidFill>
                <a:latin typeface="Arial" charset="0"/>
                <a:ea typeface="ＭＳ Ｐゴシック" charset="0"/>
              </a:defRPr>
            </a:lvl3pPr>
            <a:lvl4pPr marL="1600200" indent="-228600" defTabSz="966788">
              <a:defRPr sz="2400">
                <a:solidFill>
                  <a:schemeClr val="tx1"/>
                </a:solidFill>
                <a:latin typeface="Arial" charset="0"/>
                <a:ea typeface="ＭＳ Ｐゴシック" charset="0"/>
              </a:defRPr>
            </a:lvl4pPr>
            <a:lvl5pPr marL="2057400" indent="-228600" defTabSz="966788">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algn="r"/>
            <a:fld id="{6583F328-E7BB-B246-A6A8-164A96B62C61}" type="slidenum">
              <a:rPr lang="en-US" sz="1300"/>
              <a:pPr algn="r"/>
              <a:t>30</a:t>
            </a:fld>
            <a:endParaRPr lang="en-US" sz="1300"/>
          </a:p>
        </p:txBody>
      </p:sp>
      <p:sp>
        <p:nvSpPr>
          <p:cNvPr id="110595" name="Rectangle 2"/>
          <p:cNvSpPr>
            <a:spLocks noGrp="1" noRot="1" noChangeAspect="1" noChangeArrowheads="1" noTextEdit="1"/>
          </p:cNvSpPr>
          <p:nvPr>
            <p:ph type="sldImg"/>
          </p:nvPr>
        </p:nvSpPr>
        <p:spPr>
          <a:solidFill>
            <a:srgbClr val="FFFFFF"/>
          </a:solidFill>
          <a:ln/>
        </p:spPr>
      </p:sp>
      <p:sp>
        <p:nvSpPr>
          <p:cNvPr id="110596" name="Rectangle 3"/>
          <p:cNvSpPr>
            <a:spLocks noGrp="1" noChangeArrowheads="1"/>
          </p:cNvSpPr>
          <p:nvPr>
            <p:ph type="body" idx="1"/>
          </p:nvPr>
        </p:nvSpPr>
        <p:spPr>
          <a:xfrm>
            <a:off x="685494" y="4344358"/>
            <a:ext cx="5487013" cy="4113169"/>
          </a:xfrm>
          <a:solidFill>
            <a:srgbClr val="FFFFFF"/>
          </a:solidFill>
          <a:ln>
            <a:solidFill>
              <a:srgbClr val="000000"/>
            </a:solidFill>
          </a:ln>
          <a:extLst>
            <a:ext uri="{FAA26D3D-D897-4be2-8F04-BA451C77F1D7}">
              <ma14:placeholderFlag xmlns:ma14="http://schemas.microsoft.com/office/mac/drawingml/2011/main" val="1"/>
            </a:ext>
          </a:extLst>
        </p:spPr>
        <p:txBody>
          <a:bodyPr lIns="92969" tIns="46485" rIns="92969" bIns="46485"/>
          <a:lstStyle/>
          <a:p>
            <a:pPr eaLnBrk="1" hangingPunct="1"/>
            <a:endParaRPr lang="en-GB">
              <a:ea typeface="ＭＳ Ｐゴシック"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txBox="1">
            <a:spLocks noGrp="1" noChangeArrowheads="1"/>
          </p:cNvSpPr>
          <p:nvPr/>
        </p:nvSpPr>
        <p:spPr bwMode="auto">
          <a:xfrm>
            <a:off x="3884463" y="8685878"/>
            <a:ext cx="2972005" cy="456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69" tIns="46485" rIns="92969" bIns="46485" anchor="b"/>
          <a:lstStyle>
            <a:lvl1pPr defTabSz="966788">
              <a:defRPr sz="2400">
                <a:solidFill>
                  <a:schemeClr val="tx1"/>
                </a:solidFill>
                <a:latin typeface="Arial" charset="0"/>
                <a:ea typeface="ＭＳ Ｐゴシック" charset="0"/>
                <a:cs typeface="ＭＳ Ｐゴシック" charset="0"/>
              </a:defRPr>
            </a:lvl1pPr>
            <a:lvl2pPr marL="742950" indent="-285750" defTabSz="966788">
              <a:defRPr sz="2400">
                <a:solidFill>
                  <a:schemeClr val="tx1"/>
                </a:solidFill>
                <a:latin typeface="Arial" charset="0"/>
                <a:ea typeface="ＭＳ Ｐゴシック" charset="0"/>
              </a:defRPr>
            </a:lvl2pPr>
            <a:lvl3pPr marL="1143000" indent="-228600" defTabSz="966788">
              <a:defRPr sz="2400">
                <a:solidFill>
                  <a:schemeClr val="tx1"/>
                </a:solidFill>
                <a:latin typeface="Arial" charset="0"/>
                <a:ea typeface="ＭＳ Ｐゴシック" charset="0"/>
              </a:defRPr>
            </a:lvl3pPr>
            <a:lvl4pPr marL="1600200" indent="-228600" defTabSz="966788">
              <a:defRPr sz="2400">
                <a:solidFill>
                  <a:schemeClr val="tx1"/>
                </a:solidFill>
                <a:latin typeface="Arial" charset="0"/>
                <a:ea typeface="ＭＳ Ｐゴシック" charset="0"/>
              </a:defRPr>
            </a:lvl4pPr>
            <a:lvl5pPr marL="2057400" indent="-228600" defTabSz="966788">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algn="r"/>
            <a:fld id="{6583F328-E7BB-B246-A6A8-164A96B62C61}" type="slidenum">
              <a:rPr lang="en-US" sz="1300"/>
              <a:pPr algn="r"/>
              <a:t>31</a:t>
            </a:fld>
            <a:endParaRPr lang="en-US" sz="1300"/>
          </a:p>
        </p:txBody>
      </p:sp>
      <p:sp>
        <p:nvSpPr>
          <p:cNvPr id="110595" name="Rectangle 2"/>
          <p:cNvSpPr>
            <a:spLocks noGrp="1" noRot="1" noChangeAspect="1" noChangeArrowheads="1" noTextEdit="1"/>
          </p:cNvSpPr>
          <p:nvPr>
            <p:ph type="sldImg"/>
          </p:nvPr>
        </p:nvSpPr>
        <p:spPr>
          <a:solidFill>
            <a:srgbClr val="FFFFFF"/>
          </a:solidFill>
          <a:ln/>
        </p:spPr>
      </p:sp>
      <p:sp>
        <p:nvSpPr>
          <p:cNvPr id="110596" name="Rectangle 3"/>
          <p:cNvSpPr>
            <a:spLocks noGrp="1" noChangeArrowheads="1"/>
          </p:cNvSpPr>
          <p:nvPr>
            <p:ph type="body" idx="1"/>
          </p:nvPr>
        </p:nvSpPr>
        <p:spPr>
          <a:xfrm>
            <a:off x="685494" y="4344358"/>
            <a:ext cx="5487013" cy="4113169"/>
          </a:xfrm>
          <a:solidFill>
            <a:srgbClr val="FFFFFF"/>
          </a:solidFill>
          <a:ln>
            <a:solidFill>
              <a:srgbClr val="000000"/>
            </a:solidFill>
          </a:ln>
          <a:extLst>
            <a:ext uri="{FAA26D3D-D897-4be2-8F04-BA451C77F1D7}">
              <ma14:placeholderFlag xmlns:ma14="http://schemas.microsoft.com/office/mac/drawingml/2011/main" val="1"/>
            </a:ext>
          </a:extLst>
        </p:spPr>
        <p:txBody>
          <a:bodyPr lIns="92969" tIns="46485" rIns="92969" bIns="46485"/>
          <a:lstStyle/>
          <a:p>
            <a:pPr eaLnBrk="1" hangingPunct="1"/>
            <a:endParaRPr lang="en-GB">
              <a:ea typeface="ＭＳ Ｐゴシック"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txBox="1">
            <a:spLocks noGrp="1" noChangeArrowheads="1"/>
          </p:cNvSpPr>
          <p:nvPr/>
        </p:nvSpPr>
        <p:spPr bwMode="auto">
          <a:xfrm>
            <a:off x="3884463" y="8685878"/>
            <a:ext cx="2972005" cy="456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69" tIns="46485" rIns="92969" bIns="46485" anchor="b"/>
          <a:lstStyle>
            <a:lvl1pPr defTabSz="966788">
              <a:defRPr sz="2400">
                <a:solidFill>
                  <a:schemeClr val="tx1"/>
                </a:solidFill>
                <a:latin typeface="Arial" charset="0"/>
                <a:ea typeface="ＭＳ Ｐゴシック" charset="0"/>
                <a:cs typeface="ＭＳ Ｐゴシック" charset="0"/>
              </a:defRPr>
            </a:lvl1pPr>
            <a:lvl2pPr marL="742950" indent="-285750" defTabSz="966788">
              <a:defRPr sz="2400">
                <a:solidFill>
                  <a:schemeClr val="tx1"/>
                </a:solidFill>
                <a:latin typeface="Arial" charset="0"/>
                <a:ea typeface="ＭＳ Ｐゴシック" charset="0"/>
              </a:defRPr>
            </a:lvl2pPr>
            <a:lvl3pPr marL="1143000" indent="-228600" defTabSz="966788">
              <a:defRPr sz="2400">
                <a:solidFill>
                  <a:schemeClr val="tx1"/>
                </a:solidFill>
                <a:latin typeface="Arial" charset="0"/>
                <a:ea typeface="ＭＳ Ｐゴシック" charset="0"/>
              </a:defRPr>
            </a:lvl3pPr>
            <a:lvl4pPr marL="1600200" indent="-228600" defTabSz="966788">
              <a:defRPr sz="2400">
                <a:solidFill>
                  <a:schemeClr val="tx1"/>
                </a:solidFill>
                <a:latin typeface="Arial" charset="0"/>
                <a:ea typeface="ＭＳ Ｐゴシック" charset="0"/>
              </a:defRPr>
            </a:lvl4pPr>
            <a:lvl5pPr marL="2057400" indent="-228600" defTabSz="966788">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algn="r"/>
            <a:fld id="{7F430D0C-AEF7-004A-A322-AFC8EB05B8C3}" type="slidenum">
              <a:rPr lang="en-US" sz="1300"/>
              <a:pPr algn="r"/>
              <a:t>3</a:t>
            </a:fld>
            <a:endParaRPr lang="en-US" sz="1300"/>
          </a:p>
        </p:txBody>
      </p:sp>
      <p:sp>
        <p:nvSpPr>
          <p:cNvPr id="75779" name="Rectangle 2"/>
          <p:cNvSpPr>
            <a:spLocks noGrp="1" noRot="1" noChangeAspect="1" noChangeArrowheads="1" noTextEdit="1"/>
          </p:cNvSpPr>
          <p:nvPr>
            <p:ph type="sldImg"/>
          </p:nvPr>
        </p:nvSpPr>
        <p:spPr>
          <a:solidFill>
            <a:srgbClr val="FFFFFF"/>
          </a:solidFill>
          <a:ln/>
        </p:spPr>
      </p:sp>
      <p:sp>
        <p:nvSpPr>
          <p:cNvPr id="75780" name="Rectangle 3"/>
          <p:cNvSpPr>
            <a:spLocks noGrp="1" noChangeArrowheads="1"/>
          </p:cNvSpPr>
          <p:nvPr>
            <p:ph type="body" idx="1"/>
          </p:nvPr>
        </p:nvSpPr>
        <p:spPr>
          <a:xfrm>
            <a:off x="685494" y="4344358"/>
            <a:ext cx="5487013" cy="4113169"/>
          </a:xfrm>
          <a:solidFill>
            <a:srgbClr val="FFFFFF"/>
          </a:solidFill>
          <a:ln>
            <a:solidFill>
              <a:srgbClr val="000000"/>
            </a:solidFill>
          </a:ln>
          <a:extLst>
            <a:ext uri="{FAA26D3D-D897-4be2-8F04-BA451C77F1D7}">
              <ma14:placeholderFlag xmlns:ma14="http://schemas.microsoft.com/office/mac/drawingml/2011/main" val="1"/>
            </a:ext>
          </a:extLst>
        </p:spPr>
        <p:txBody>
          <a:bodyPr lIns="92969" tIns="46485" rIns="92969" bIns="46485"/>
          <a:lstStyle/>
          <a:p>
            <a:pPr eaLnBrk="1" hangingPunct="1"/>
            <a:endParaRPr lang="en-GB">
              <a:ea typeface="ＭＳ Ｐゴシック"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txBox="1">
            <a:spLocks noGrp="1" noChangeArrowheads="1"/>
          </p:cNvSpPr>
          <p:nvPr/>
        </p:nvSpPr>
        <p:spPr bwMode="auto">
          <a:xfrm>
            <a:off x="3884463" y="8685878"/>
            <a:ext cx="2972005" cy="456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69" tIns="46485" rIns="92969" bIns="46485" anchor="b"/>
          <a:lstStyle>
            <a:lvl1pPr defTabSz="966788">
              <a:defRPr sz="2400">
                <a:solidFill>
                  <a:schemeClr val="tx1"/>
                </a:solidFill>
                <a:latin typeface="Arial" charset="0"/>
                <a:ea typeface="ＭＳ Ｐゴシック" charset="0"/>
                <a:cs typeface="ＭＳ Ｐゴシック" charset="0"/>
              </a:defRPr>
            </a:lvl1pPr>
            <a:lvl2pPr marL="742950" indent="-285750" defTabSz="966788">
              <a:defRPr sz="2400">
                <a:solidFill>
                  <a:schemeClr val="tx1"/>
                </a:solidFill>
                <a:latin typeface="Arial" charset="0"/>
                <a:ea typeface="ＭＳ Ｐゴシック" charset="0"/>
              </a:defRPr>
            </a:lvl2pPr>
            <a:lvl3pPr marL="1143000" indent="-228600" defTabSz="966788">
              <a:defRPr sz="2400">
                <a:solidFill>
                  <a:schemeClr val="tx1"/>
                </a:solidFill>
                <a:latin typeface="Arial" charset="0"/>
                <a:ea typeface="ＭＳ Ｐゴシック" charset="0"/>
              </a:defRPr>
            </a:lvl3pPr>
            <a:lvl4pPr marL="1600200" indent="-228600" defTabSz="966788">
              <a:defRPr sz="2400">
                <a:solidFill>
                  <a:schemeClr val="tx1"/>
                </a:solidFill>
                <a:latin typeface="Arial" charset="0"/>
                <a:ea typeface="ＭＳ Ｐゴシック" charset="0"/>
              </a:defRPr>
            </a:lvl4pPr>
            <a:lvl5pPr marL="2057400" indent="-228600" defTabSz="966788">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algn="r"/>
            <a:fld id="{E45BBDD9-542C-8F42-BFD3-20C2655E00B6}" type="slidenum">
              <a:rPr lang="en-US" sz="1300"/>
              <a:pPr algn="r"/>
              <a:t>32</a:t>
            </a:fld>
            <a:endParaRPr lang="en-US" sz="1300"/>
          </a:p>
        </p:txBody>
      </p:sp>
      <p:sp>
        <p:nvSpPr>
          <p:cNvPr id="111619" name="Rectangle 2"/>
          <p:cNvSpPr>
            <a:spLocks noGrp="1" noRot="1" noChangeAspect="1" noChangeArrowheads="1" noTextEdit="1"/>
          </p:cNvSpPr>
          <p:nvPr>
            <p:ph type="sldImg"/>
          </p:nvPr>
        </p:nvSpPr>
        <p:spPr>
          <a:solidFill>
            <a:srgbClr val="FFFFFF"/>
          </a:solidFill>
          <a:ln/>
        </p:spPr>
      </p:sp>
      <p:sp>
        <p:nvSpPr>
          <p:cNvPr id="111620" name="Rectangle 3"/>
          <p:cNvSpPr>
            <a:spLocks noGrp="1" noChangeArrowheads="1"/>
          </p:cNvSpPr>
          <p:nvPr>
            <p:ph type="body" idx="1"/>
          </p:nvPr>
        </p:nvSpPr>
        <p:spPr>
          <a:xfrm>
            <a:off x="685494" y="4344358"/>
            <a:ext cx="5487013" cy="4113169"/>
          </a:xfrm>
          <a:solidFill>
            <a:srgbClr val="FFFFFF"/>
          </a:solidFill>
          <a:ln>
            <a:solidFill>
              <a:srgbClr val="000000"/>
            </a:solidFill>
          </a:ln>
          <a:extLst>
            <a:ext uri="{FAA26D3D-D897-4be2-8F04-BA451C77F1D7}">
              <ma14:placeholderFlag xmlns:ma14="http://schemas.microsoft.com/office/mac/drawingml/2011/main" val="1"/>
            </a:ext>
          </a:extLst>
        </p:spPr>
        <p:txBody>
          <a:bodyPr lIns="92969" tIns="46485" rIns="92969" bIns="46485"/>
          <a:lstStyle/>
          <a:p>
            <a:pPr eaLnBrk="1" hangingPunct="1"/>
            <a:endParaRPr lang="en-GB">
              <a:ea typeface="ＭＳ Ｐゴシック"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txBox="1">
            <a:spLocks noGrp="1" noChangeArrowheads="1"/>
          </p:cNvSpPr>
          <p:nvPr/>
        </p:nvSpPr>
        <p:spPr bwMode="auto">
          <a:xfrm>
            <a:off x="3884463" y="8685878"/>
            <a:ext cx="2972005" cy="456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69" tIns="46485" rIns="92969" bIns="46485" anchor="b"/>
          <a:lstStyle>
            <a:lvl1pPr defTabSz="966788">
              <a:defRPr sz="2400">
                <a:solidFill>
                  <a:schemeClr val="tx1"/>
                </a:solidFill>
                <a:latin typeface="Arial" charset="0"/>
                <a:ea typeface="ＭＳ Ｐゴシック" charset="0"/>
                <a:cs typeface="ＭＳ Ｐゴシック" charset="0"/>
              </a:defRPr>
            </a:lvl1pPr>
            <a:lvl2pPr marL="742950" indent="-285750" defTabSz="966788">
              <a:defRPr sz="2400">
                <a:solidFill>
                  <a:schemeClr val="tx1"/>
                </a:solidFill>
                <a:latin typeface="Arial" charset="0"/>
                <a:ea typeface="ＭＳ Ｐゴシック" charset="0"/>
              </a:defRPr>
            </a:lvl2pPr>
            <a:lvl3pPr marL="1143000" indent="-228600" defTabSz="966788">
              <a:defRPr sz="2400">
                <a:solidFill>
                  <a:schemeClr val="tx1"/>
                </a:solidFill>
                <a:latin typeface="Arial" charset="0"/>
                <a:ea typeface="ＭＳ Ｐゴシック" charset="0"/>
              </a:defRPr>
            </a:lvl3pPr>
            <a:lvl4pPr marL="1600200" indent="-228600" defTabSz="966788">
              <a:defRPr sz="2400">
                <a:solidFill>
                  <a:schemeClr val="tx1"/>
                </a:solidFill>
                <a:latin typeface="Arial" charset="0"/>
                <a:ea typeface="ＭＳ Ｐゴシック" charset="0"/>
              </a:defRPr>
            </a:lvl4pPr>
            <a:lvl5pPr marL="2057400" indent="-228600" defTabSz="966788">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algn="r"/>
            <a:fld id="{3E9108F0-2802-A949-9A18-12023A8B4794}" type="slidenum">
              <a:rPr lang="en-US" sz="1300"/>
              <a:pPr algn="r"/>
              <a:t>33</a:t>
            </a:fld>
            <a:endParaRPr lang="en-US" sz="1300"/>
          </a:p>
        </p:txBody>
      </p:sp>
      <p:sp>
        <p:nvSpPr>
          <p:cNvPr id="79875" name="Rectangle 2"/>
          <p:cNvSpPr>
            <a:spLocks noGrp="1" noRot="1" noChangeAspect="1" noChangeArrowheads="1" noTextEdit="1"/>
          </p:cNvSpPr>
          <p:nvPr>
            <p:ph type="sldImg"/>
          </p:nvPr>
        </p:nvSpPr>
        <p:spPr>
          <a:xfrm>
            <a:off x="1144588" y="687388"/>
            <a:ext cx="4570412" cy="3427412"/>
          </a:xfrm>
          <a:solidFill>
            <a:srgbClr val="FFFFFF"/>
          </a:solidFill>
          <a:ln/>
        </p:spPr>
      </p:sp>
      <p:sp>
        <p:nvSpPr>
          <p:cNvPr id="79876" name="Rectangle 3"/>
          <p:cNvSpPr>
            <a:spLocks noGrp="1" noChangeArrowheads="1"/>
          </p:cNvSpPr>
          <p:nvPr>
            <p:ph type="body" idx="1"/>
          </p:nvPr>
        </p:nvSpPr>
        <p:spPr>
          <a:xfrm>
            <a:off x="913992" y="4341521"/>
            <a:ext cx="5030018" cy="4114587"/>
          </a:xfrm>
          <a:solidFill>
            <a:srgbClr val="FFFFFF"/>
          </a:solidFill>
          <a:ln>
            <a:solidFill>
              <a:srgbClr val="000000"/>
            </a:solidFill>
          </a:ln>
          <a:extLst>
            <a:ext uri="{FAA26D3D-D897-4be2-8F04-BA451C77F1D7}">
              <ma14:placeholderFlag xmlns:ma14="http://schemas.microsoft.com/office/mac/drawingml/2011/main" val="1"/>
            </a:ext>
          </a:extLst>
        </p:spPr>
        <p:txBody>
          <a:bodyPr lIns="92969" tIns="46485" rIns="92969" bIns="46485"/>
          <a:lstStyle/>
          <a:p>
            <a:pPr eaLnBrk="1" hangingPunct="1"/>
            <a:endParaRPr lang="en-GB">
              <a:ea typeface="ＭＳ Ｐゴシック"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txBox="1">
            <a:spLocks noGrp="1" noChangeArrowheads="1"/>
          </p:cNvSpPr>
          <p:nvPr/>
        </p:nvSpPr>
        <p:spPr bwMode="auto">
          <a:xfrm>
            <a:off x="3884463" y="8685878"/>
            <a:ext cx="2972005" cy="456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69" tIns="46485" rIns="92969" bIns="46485" anchor="b"/>
          <a:lstStyle>
            <a:lvl1pPr defTabSz="966788">
              <a:defRPr sz="2400">
                <a:solidFill>
                  <a:schemeClr val="tx1"/>
                </a:solidFill>
                <a:latin typeface="Arial" charset="0"/>
                <a:ea typeface="ＭＳ Ｐゴシック" charset="0"/>
                <a:cs typeface="ＭＳ Ｐゴシック" charset="0"/>
              </a:defRPr>
            </a:lvl1pPr>
            <a:lvl2pPr marL="742950" indent="-285750" defTabSz="966788">
              <a:defRPr sz="2400">
                <a:solidFill>
                  <a:schemeClr val="tx1"/>
                </a:solidFill>
                <a:latin typeface="Arial" charset="0"/>
                <a:ea typeface="ＭＳ Ｐゴシック" charset="0"/>
              </a:defRPr>
            </a:lvl2pPr>
            <a:lvl3pPr marL="1143000" indent="-228600" defTabSz="966788">
              <a:defRPr sz="2400">
                <a:solidFill>
                  <a:schemeClr val="tx1"/>
                </a:solidFill>
                <a:latin typeface="Arial" charset="0"/>
                <a:ea typeface="ＭＳ Ｐゴシック" charset="0"/>
              </a:defRPr>
            </a:lvl3pPr>
            <a:lvl4pPr marL="1600200" indent="-228600" defTabSz="966788">
              <a:defRPr sz="2400">
                <a:solidFill>
                  <a:schemeClr val="tx1"/>
                </a:solidFill>
                <a:latin typeface="Arial" charset="0"/>
                <a:ea typeface="ＭＳ Ｐゴシック" charset="0"/>
              </a:defRPr>
            </a:lvl4pPr>
            <a:lvl5pPr marL="2057400" indent="-228600" defTabSz="966788">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algn="r"/>
            <a:fld id="{4CE897AE-5913-6442-8628-4F1BF40E0473}" type="slidenum">
              <a:rPr lang="en-US" sz="1300"/>
              <a:pPr algn="r"/>
              <a:t>34</a:t>
            </a:fld>
            <a:endParaRPr lang="en-US" sz="1300"/>
          </a:p>
        </p:txBody>
      </p:sp>
      <p:sp>
        <p:nvSpPr>
          <p:cNvPr id="112643" name="Rectangle 2"/>
          <p:cNvSpPr>
            <a:spLocks noGrp="1" noRot="1" noChangeAspect="1" noChangeArrowheads="1" noTextEdit="1"/>
          </p:cNvSpPr>
          <p:nvPr>
            <p:ph type="sldImg"/>
          </p:nvPr>
        </p:nvSpPr>
        <p:spPr>
          <a:solidFill>
            <a:srgbClr val="FFFFFF"/>
          </a:solidFill>
          <a:ln/>
        </p:spPr>
      </p:sp>
      <p:sp>
        <p:nvSpPr>
          <p:cNvPr id="112644" name="Rectangle 3"/>
          <p:cNvSpPr>
            <a:spLocks noGrp="1" noChangeArrowheads="1"/>
          </p:cNvSpPr>
          <p:nvPr>
            <p:ph type="body" idx="1"/>
          </p:nvPr>
        </p:nvSpPr>
        <p:spPr>
          <a:xfrm>
            <a:off x="685494" y="4344358"/>
            <a:ext cx="5487013" cy="4113169"/>
          </a:xfrm>
          <a:solidFill>
            <a:srgbClr val="FFFFFF"/>
          </a:solidFill>
          <a:ln>
            <a:solidFill>
              <a:srgbClr val="000000"/>
            </a:solidFill>
          </a:ln>
          <a:extLst>
            <a:ext uri="{FAA26D3D-D897-4be2-8F04-BA451C77F1D7}">
              <ma14:placeholderFlag xmlns:ma14="http://schemas.microsoft.com/office/mac/drawingml/2011/main" val="1"/>
            </a:ext>
          </a:extLst>
        </p:spPr>
        <p:txBody>
          <a:bodyPr lIns="92969" tIns="46485" rIns="92969" bIns="46485"/>
          <a:lstStyle/>
          <a:p>
            <a:pPr eaLnBrk="1" hangingPunct="1"/>
            <a:endParaRPr lang="en-GB">
              <a:ea typeface="ＭＳ Ｐゴシック"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txBox="1">
            <a:spLocks noGrp="1" noChangeArrowheads="1"/>
          </p:cNvSpPr>
          <p:nvPr/>
        </p:nvSpPr>
        <p:spPr bwMode="auto">
          <a:xfrm>
            <a:off x="3884463" y="8685878"/>
            <a:ext cx="2972005" cy="456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69" tIns="46485" rIns="92969" bIns="46485" anchor="b"/>
          <a:lstStyle>
            <a:lvl1pPr defTabSz="966788">
              <a:defRPr sz="2400">
                <a:solidFill>
                  <a:schemeClr val="tx1"/>
                </a:solidFill>
                <a:latin typeface="Arial" charset="0"/>
                <a:ea typeface="ＭＳ Ｐゴシック" charset="0"/>
                <a:cs typeface="ＭＳ Ｐゴシック" charset="0"/>
              </a:defRPr>
            </a:lvl1pPr>
            <a:lvl2pPr marL="742950" indent="-285750" defTabSz="966788">
              <a:defRPr sz="2400">
                <a:solidFill>
                  <a:schemeClr val="tx1"/>
                </a:solidFill>
                <a:latin typeface="Arial" charset="0"/>
                <a:ea typeface="ＭＳ Ｐゴシック" charset="0"/>
              </a:defRPr>
            </a:lvl2pPr>
            <a:lvl3pPr marL="1143000" indent="-228600" defTabSz="966788">
              <a:defRPr sz="2400">
                <a:solidFill>
                  <a:schemeClr val="tx1"/>
                </a:solidFill>
                <a:latin typeface="Arial" charset="0"/>
                <a:ea typeface="ＭＳ Ｐゴシック" charset="0"/>
              </a:defRPr>
            </a:lvl3pPr>
            <a:lvl4pPr marL="1600200" indent="-228600" defTabSz="966788">
              <a:defRPr sz="2400">
                <a:solidFill>
                  <a:schemeClr val="tx1"/>
                </a:solidFill>
                <a:latin typeface="Arial" charset="0"/>
                <a:ea typeface="ＭＳ Ｐゴシック" charset="0"/>
              </a:defRPr>
            </a:lvl4pPr>
            <a:lvl5pPr marL="2057400" indent="-228600" defTabSz="966788">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algn="r"/>
            <a:fld id="{A3AFF8C0-6916-FB4A-8D59-419809B8BEB7}" type="slidenum">
              <a:rPr lang="en-US" sz="1300"/>
              <a:pPr algn="r"/>
              <a:t>35</a:t>
            </a:fld>
            <a:endParaRPr lang="en-US" sz="1300"/>
          </a:p>
        </p:txBody>
      </p:sp>
      <p:sp>
        <p:nvSpPr>
          <p:cNvPr id="113667" name="Rectangle 2"/>
          <p:cNvSpPr>
            <a:spLocks noGrp="1" noRot="1" noChangeAspect="1" noChangeArrowheads="1" noTextEdit="1"/>
          </p:cNvSpPr>
          <p:nvPr>
            <p:ph type="sldImg"/>
          </p:nvPr>
        </p:nvSpPr>
        <p:spPr>
          <a:solidFill>
            <a:srgbClr val="FFFFFF"/>
          </a:solidFill>
          <a:ln/>
        </p:spPr>
      </p:sp>
      <p:sp>
        <p:nvSpPr>
          <p:cNvPr id="113668" name="Rectangle 3"/>
          <p:cNvSpPr>
            <a:spLocks noGrp="1" noChangeArrowheads="1"/>
          </p:cNvSpPr>
          <p:nvPr>
            <p:ph type="body" idx="1"/>
          </p:nvPr>
        </p:nvSpPr>
        <p:spPr>
          <a:xfrm>
            <a:off x="685494" y="4344358"/>
            <a:ext cx="5487013" cy="4113169"/>
          </a:xfrm>
          <a:solidFill>
            <a:srgbClr val="FFFFFF"/>
          </a:solidFill>
          <a:ln>
            <a:solidFill>
              <a:srgbClr val="000000"/>
            </a:solidFill>
          </a:ln>
          <a:extLst>
            <a:ext uri="{FAA26D3D-D897-4be2-8F04-BA451C77F1D7}">
              <ma14:placeholderFlag xmlns:ma14="http://schemas.microsoft.com/office/mac/drawingml/2011/main" val="1"/>
            </a:ext>
          </a:extLst>
        </p:spPr>
        <p:txBody>
          <a:bodyPr lIns="92969" tIns="46485" rIns="92969" bIns="46485"/>
          <a:lstStyle/>
          <a:p>
            <a:pPr eaLnBrk="1" hangingPunct="1"/>
            <a:endParaRPr lang="en-GB">
              <a:ea typeface="ＭＳ Ｐゴシック"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Arial" charset="0"/>
                <a:ea typeface="ＭＳ Ｐゴシック" charset="0"/>
                <a:cs typeface="ＭＳ Ｐゴシック" charset="0"/>
              </a:defRPr>
            </a:lvl1pPr>
            <a:lvl2pPr marL="714569" indent="-274834">
              <a:defRPr sz="2300">
                <a:solidFill>
                  <a:schemeClr val="tx1"/>
                </a:solidFill>
                <a:latin typeface="Arial" charset="0"/>
                <a:ea typeface="ＭＳ Ｐゴシック" charset="0"/>
              </a:defRPr>
            </a:lvl2pPr>
            <a:lvl3pPr marL="1099337" indent="-219867">
              <a:defRPr sz="2300">
                <a:solidFill>
                  <a:schemeClr val="tx1"/>
                </a:solidFill>
                <a:latin typeface="Arial" charset="0"/>
                <a:ea typeface="ＭＳ Ｐゴシック" charset="0"/>
              </a:defRPr>
            </a:lvl3pPr>
            <a:lvl4pPr marL="1539072" indent="-219867">
              <a:defRPr sz="2300">
                <a:solidFill>
                  <a:schemeClr val="tx1"/>
                </a:solidFill>
                <a:latin typeface="Arial" charset="0"/>
                <a:ea typeface="ＭＳ Ｐゴシック" charset="0"/>
              </a:defRPr>
            </a:lvl4pPr>
            <a:lvl5pPr marL="1978807" indent="-219867">
              <a:defRPr sz="2300">
                <a:solidFill>
                  <a:schemeClr val="tx1"/>
                </a:solidFill>
                <a:latin typeface="Arial" charset="0"/>
                <a:ea typeface="ＭＳ Ｐゴシック" charset="0"/>
              </a:defRPr>
            </a:lvl5pPr>
            <a:lvl6pPr marL="2418542" indent="-219867" eaLnBrk="0" fontAlgn="base" hangingPunct="0">
              <a:spcBef>
                <a:spcPct val="0"/>
              </a:spcBef>
              <a:spcAft>
                <a:spcPct val="0"/>
              </a:spcAft>
              <a:defRPr sz="2300">
                <a:solidFill>
                  <a:schemeClr val="tx1"/>
                </a:solidFill>
                <a:latin typeface="Arial" charset="0"/>
                <a:ea typeface="ＭＳ Ｐゴシック" charset="0"/>
              </a:defRPr>
            </a:lvl6pPr>
            <a:lvl7pPr marL="2858277" indent="-219867" eaLnBrk="0" fontAlgn="base" hangingPunct="0">
              <a:spcBef>
                <a:spcPct val="0"/>
              </a:spcBef>
              <a:spcAft>
                <a:spcPct val="0"/>
              </a:spcAft>
              <a:defRPr sz="2300">
                <a:solidFill>
                  <a:schemeClr val="tx1"/>
                </a:solidFill>
                <a:latin typeface="Arial" charset="0"/>
                <a:ea typeface="ＭＳ Ｐゴシック" charset="0"/>
              </a:defRPr>
            </a:lvl7pPr>
            <a:lvl8pPr marL="3298012" indent="-219867" eaLnBrk="0" fontAlgn="base" hangingPunct="0">
              <a:spcBef>
                <a:spcPct val="0"/>
              </a:spcBef>
              <a:spcAft>
                <a:spcPct val="0"/>
              </a:spcAft>
              <a:defRPr sz="2300">
                <a:solidFill>
                  <a:schemeClr val="tx1"/>
                </a:solidFill>
                <a:latin typeface="Arial" charset="0"/>
                <a:ea typeface="ＭＳ Ｐゴシック" charset="0"/>
              </a:defRPr>
            </a:lvl8pPr>
            <a:lvl9pPr marL="3737747" indent="-219867" eaLnBrk="0" fontAlgn="base" hangingPunct="0">
              <a:spcBef>
                <a:spcPct val="0"/>
              </a:spcBef>
              <a:spcAft>
                <a:spcPct val="0"/>
              </a:spcAft>
              <a:defRPr sz="2300">
                <a:solidFill>
                  <a:schemeClr val="tx1"/>
                </a:solidFill>
                <a:latin typeface="Arial" charset="0"/>
                <a:ea typeface="ＭＳ Ｐゴシック" charset="0"/>
              </a:defRPr>
            </a:lvl9pPr>
          </a:lstStyle>
          <a:p>
            <a:fld id="{A61FD9AC-02BD-9640-8449-2A3CCF469800}" type="slidenum">
              <a:rPr lang="en-US" sz="1300"/>
              <a:pPr/>
              <a:t>36</a:t>
            </a:fld>
            <a:endParaRPr lang="en-US" sz="1300"/>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it-IT">
              <a:ea typeface="ＭＳ Ｐゴシック"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Arial" charset="0"/>
                <a:ea typeface="ＭＳ Ｐゴシック" charset="0"/>
                <a:cs typeface="ＭＳ Ｐゴシック" charset="0"/>
              </a:defRPr>
            </a:lvl1pPr>
            <a:lvl2pPr marL="714569" indent="-274834">
              <a:defRPr sz="2300">
                <a:solidFill>
                  <a:schemeClr val="tx1"/>
                </a:solidFill>
                <a:latin typeface="Arial" charset="0"/>
                <a:ea typeface="ＭＳ Ｐゴシック" charset="0"/>
              </a:defRPr>
            </a:lvl2pPr>
            <a:lvl3pPr marL="1099337" indent="-219867">
              <a:defRPr sz="2300">
                <a:solidFill>
                  <a:schemeClr val="tx1"/>
                </a:solidFill>
                <a:latin typeface="Arial" charset="0"/>
                <a:ea typeface="ＭＳ Ｐゴシック" charset="0"/>
              </a:defRPr>
            </a:lvl3pPr>
            <a:lvl4pPr marL="1539072" indent="-219867">
              <a:defRPr sz="2300">
                <a:solidFill>
                  <a:schemeClr val="tx1"/>
                </a:solidFill>
                <a:latin typeface="Arial" charset="0"/>
                <a:ea typeface="ＭＳ Ｐゴシック" charset="0"/>
              </a:defRPr>
            </a:lvl4pPr>
            <a:lvl5pPr marL="1978807" indent="-219867">
              <a:defRPr sz="2300">
                <a:solidFill>
                  <a:schemeClr val="tx1"/>
                </a:solidFill>
                <a:latin typeface="Arial" charset="0"/>
                <a:ea typeface="ＭＳ Ｐゴシック" charset="0"/>
              </a:defRPr>
            </a:lvl5pPr>
            <a:lvl6pPr marL="2418542" indent="-219867" eaLnBrk="0" fontAlgn="base" hangingPunct="0">
              <a:spcBef>
                <a:spcPct val="0"/>
              </a:spcBef>
              <a:spcAft>
                <a:spcPct val="0"/>
              </a:spcAft>
              <a:defRPr sz="2300">
                <a:solidFill>
                  <a:schemeClr val="tx1"/>
                </a:solidFill>
                <a:latin typeface="Arial" charset="0"/>
                <a:ea typeface="ＭＳ Ｐゴシック" charset="0"/>
              </a:defRPr>
            </a:lvl6pPr>
            <a:lvl7pPr marL="2858277" indent="-219867" eaLnBrk="0" fontAlgn="base" hangingPunct="0">
              <a:spcBef>
                <a:spcPct val="0"/>
              </a:spcBef>
              <a:spcAft>
                <a:spcPct val="0"/>
              </a:spcAft>
              <a:defRPr sz="2300">
                <a:solidFill>
                  <a:schemeClr val="tx1"/>
                </a:solidFill>
                <a:latin typeface="Arial" charset="0"/>
                <a:ea typeface="ＭＳ Ｐゴシック" charset="0"/>
              </a:defRPr>
            </a:lvl7pPr>
            <a:lvl8pPr marL="3298012" indent="-219867" eaLnBrk="0" fontAlgn="base" hangingPunct="0">
              <a:spcBef>
                <a:spcPct val="0"/>
              </a:spcBef>
              <a:spcAft>
                <a:spcPct val="0"/>
              </a:spcAft>
              <a:defRPr sz="2300">
                <a:solidFill>
                  <a:schemeClr val="tx1"/>
                </a:solidFill>
                <a:latin typeface="Arial" charset="0"/>
                <a:ea typeface="ＭＳ Ｐゴシック" charset="0"/>
              </a:defRPr>
            </a:lvl8pPr>
            <a:lvl9pPr marL="3737747" indent="-219867" eaLnBrk="0" fontAlgn="base" hangingPunct="0">
              <a:spcBef>
                <a:spcPct val="0"/>
              </a:spcBef>
              <a:spcAft>
                <a:spcPct val="0"/>
              </a:spcAft>
              <a:defRPr sz="2300">
                <a:solidFill>
                  <a:schemeClr val="tx1"/>
                </a:solidFill>
                <a:latin typeface="Arial" charset="0"/>
                <a:ea typeface="ＭＳ Ｐゴシック" charset="0"/>
              </a:defRPr>
            </a:lvl9pPr>
          </a:lstStyle>
          <a:p>
            <a:fld id="{6AD8FDBD-BE09-ED48-B3E2-3AC0C428B194}" type="slidenum">
              <a:rPr lang="en-US" sz="1300"/>
              <a:pPr/>
              <a:t>37</a:t>
            </a:fld>
            <a:endParaRPr lang="en-US" sz="1300"/>
          </a:p>
        </p:txBody>
      </p:sp>
      <p:sp>
        <p:nvSpPr>
          <p:cNvPr id="172035" name="Rectangle 2"/>
          <p:cNvSpPr>
            <a:spLocks noGrp="1" noRot="1" noChangeAspect="1" noChangeArrowheads="1" noTextEdit="1"/>
          </p:cNvSpPr>
          <p:nvPr>
            <p:ph type="sldImg"/>
          </p:nvPr>
        </p:nvSpPr>
        <p:spPr>
          <a:xfrm>
            <a:off x="1143000" y="685800"/>
            <a:ext cx="4573588" cy="3430588"/>
          </a:xfrm>
          <a:solidFill>
            <a:srgbClr val="FFFFFF"/>
          </a:solidFill>
          <a:ln/>
        </p:spPr>
      </p:sp>
      <p:sp>
        <p:nvSpPr>
          <p:cNvPr id="172036"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lIns="87657" tIns="43828" rIns="87657" bIns="43828"/>
          <a:lstStyle/>
          <a:p>
            <a:pPr eaLnBrk="1" hangingPunct="1"/>
            <a:endParaRPr lang="it-IT">
              <a:ea typeface="ＭＳ Ｐゴシック"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txBox="1">
            <a:spLocks noGrp="1" noChangeArrowheads="1"/>
          </p:cNvSpPr>
          <p:nvPr/>
        </p:nvSpPr>
        <p:spPr bwMode="auto">
          <a:xfrm>
            <a:off x="3884463" y="8685878"/>
            <a:ext cx="2972005" cy="456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69" tIns="46485" rIns="92969" bIns="46485" anchor="b"/>
          <a:lstStyle>
            <a:lvl1pPr defTabSz="966788">
              <a:defRPr sz="2400">
                <a:solidFill>
                  <a:schemeClr val="tx1"/>
                </a:solidFill>
                <a:latin typeface="Arial" charset="0"/>
                <a:ea typeface="ＭＳ Ｐゴシック" charset="0"/>
                <a:cs typeface="ＭＳ Ｐゴシック" charset="0"/>
              </a:defRPr>
            </a:lvl1pPr>
            <a:lvl2pPr marL="742950" indent="-285750" defTabSz="966788">
              <a:defRPr sz="2400">
                <a:solidFill>
                  <a:schemeClr val="tx1"/>
                </a:solidFill>
                <a:latin typeface="Arial" charset="0"/>
                <a:ea typeface="ＭＳ Ｐゴシック" charset="0"/>
              </a:defRPr>
            </a:lvl2pPr>
            <a:lvl3pPr marL="1143000" indent="-228600" defTabSz="966788">
              <a:defRPr sz="2400">
                <a:solidFill>
                  <a:schemeClr val="tx1"/>
                </a:solidFill>
                <a:latin typeface="Arial" charset="0"/>
                <a:ea typeface="ＭＳ Ｐゴシック" charset="0"/>
              </a:defRPr>
            </a:lvl3pPr>
            <a:lvl4pPr marL="1600200" indent="-228600" defTabSz="966788">
              <a:defRPr sz="2400">
                <a:solidFill>
                  <a:schemeClr val="tx1"/>
                </a:solidFill>
                <a:latin typeface="Arial" charset="0"/>
                <a:ea typeface="ＭＳ Ｐゴシック" charset="0"/>
              </a:defRPr>
            </a:lvl4pPr>
            <a:lvl5pPr marL="2057400" indent="-228600" defTabSz="966788">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algn="r"/>
            <a:fld id="{4CE897AE-5913-6442-8628-4F1BF40E0473}" type="slidenum">
              <a:rPr lang="en-US" sz="1300"/>
              <a:pPr algn="r"/>
              <a:t>38</a:t>
            </a:fld>
            <a:endParaRPr lang="en-US" sz="1300"/>
          </a:p>
        </p:txBody>
      </p:sp>
      <p:sp>
        <p:nvSpPr>
          <p:cNvPr id="112643" name="Rectangle 2"/>
          <p:cNvSpPr>
            <a:spLocks noGrp="1" noRot="1" noChangeAspect="1" noChangeArrowheads="1" noTextEdit="1"/>
          </p:cNvSpPr>
          <p:nvPr>
            <p:ph type="sldImg"/>
          </p:nvPr>
        </p:nvSpPr>
        <p:spPr>
          <a:solidFill>
            <a:srgbClr val="FFFFFF"/>
          </a:solidFill>
          <a:ln/>
        </p:spPr>
      </p:sp>
      <p:sp>
        <p:nvSpPr>
          <p:cNvPr id="112644" name="Rectangle 3"/>
          <p:cNvSpPr>
            <a:spLocks noGrp="1" noChangeArrowheads="1"/>
          </p:cNvSpPr>
          <p:nvPr>
            <p:ph type="body" idx="1"/>
          </p:nvPr>
        </p:nvSpPr>
        <p:spPr>
          <a:xfrm>
            <a:off x="685494" y="4344358"/>
            <a:ext cx="5487013" cy="4113169"/>
          </a:xfrm>
          <a:solidFill>
            <a:srgbClr val="FFFFFF"/>
          </a:solidFill>
          <a:ln>
            <a:solidFill>
              <a:srgbClr val="000000"/>
            </a:solidFill>
          </a:ln>
          <a:extLst>
            <a:ext uri="{FAA26D3D-D897-4be2-8F04-BA451C77F1D7}">
              <ma14:placeholderFlag xmlns:ma14="http://schemas.microsoft.com/office/mac/drawingml/2011/main" val="1"/>
            </a:ext>
          </a:extLst>
        </p:spPr>
        <p:txBody>
          <a:bodyPr lIns="92969" tIns="46485" rIns="92969" bIns="46485"/>
          <a:lstStyle/>
          <a:p>
            <a:pPr eaLnBrk="1" hangingPunct="1"/>
            <a:endParaRPr lang="en-GB">
              <a:ea typeface="ＭＳ Ｐゴシック"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Arial" charset="0"/>
                <a:ea typeface="ＭＳ Ｐゴシック" charset="0"/>
                <a:cs typeface="ＭＳ Ｐゴシック" charset="0"/>
              </a:defRPr>
            </a:lvl1pPr>
            <a:lvl2pPr marL="714569" indent="-274834">
              <a:defRPr sz="2300">
                <a:solidFill>
                  <a:schemeClr val="tx1"/>
                </a:solidFill>
                <a:latin typeface="Arial" charset="0"/>
                <a:ea typeface="ＭＳ Ｐゴシック" charset="0"/>
              </a:defRPr>
            </a:lvl2pPr>
            <a:lvl3pPr marL="1099337" indent="-219867">
              <a:defRPr sz="2300">
                <a:solidFill>
                  <a:schemeClr val="tx1"/>
                </a:solidFill>
                <a:latin typeface="Arial" charset="0"/>
                <a:ea typeface="ＭＳ Ｐゴシック" charset="0"/>
              </a:defRPr>
            </a:lvl3pPr>
            <a:lvl4pPr marL="1539072" indent="-219867">
              <a:defRPr sz="2300">
                <a:solidFill>
                  <a:schemeClr val="tx1"/>
                </a:solidFill>
                <a:latin typeface="Arial" charset="0"/>
                <a:ea typeface="ＭＳ Ｐゴシック" charset="0"/>
              </a:defRPr>
            </a:lvl4pPr>
            <a:lvl5pPr marL="1978807" indent="-219867">
              <a:defRPr sz="2300">
                <a:solidFill>
                  <a:schemeClr val="tx1"/>
                </a:solidFill>
                <a:latin typeface="Arial" charset="0"/>
                <a:ea typeface="ＭＳ Ｐゴシック" charset="0"/>
              </a:defRPr>
            </a:lvl5pPr>
            <a:lvl6pPr marL="2418542" indent="-219867" eaLnBrk="0" fontAlgn="base" hangingPunct="0">
              <a:spcBef>
                <a:spcPct val="0"/>
              </a:spcBef>
              <a:spcAft>
                <a:spcPct val="0"/>
              </a:spcAft>
              <a:defRPr sz="2300">
                <a:solidFill>
                  <a:schemeClr val="tx1"/>
                </a:solidFill>
                <a:latin typeface="Arial" charset="0"/>
                <a:ea typeface="ＭＳ Ｐゴシック" charset="0"/>
              </a:defRPr>
            </a:lvl6pPr>
            <a:lvl7pPr marL="2858277" indent="-219867" eaLnBrk="0" fontAlgn="base" hangingPunct="0">
              <a:spcBef>
                <a:spcPct val="0"/>
              </a:spcBef>
              <a:spcAft>
                <a:spcPct val="0"/>
              </a:spcAft>
              <a:defRPr sz="2300">
                <a:solidFill>
                  <a:schemeClr val="tx1"/>
                </a:solidFill>
                <a:latin typeface="Arial" charset="0"/>
                <a:ea typeface="ＭＳ Ｐゴシック" charset="0"/>
              </a:defRPr>
            </a:lvl7pPr>
            <a:lvl8pPr marL="3298012" indent="-219867" eaLnBrk="0" fontAlgn="base" hangingPunct="0">
              <a:spcBef>
                <a:spcPct val="0"/>
              </a:spcBef>
              <a:spcAft>
                <a:spcPct val="0"/>
              </a:spcAft>
              <a:defRPr sz="2300">
                <a:solidFill>
                  <a:schemeClr val="tx1"/>
                </a:solidFill>
                <a:latin typeface="Arial" charset="0"/>
                <a:ea typeface="ＭＳ Ｐゴシック" charset="0"/>
              </a:defRPr>
            </a:lvl8pPr>
            <a:lvl9pPr marL="3737747" indent="-219867" eaLnBrk="0" fontAlgn="base" hangingPunct="0">
              <a:spcBef>
                <a:spcPct val="0"/>
              </a:spcBef>
              <a:spcAft>
                <a:spcPct val="0"/>
              </a:spcAft>
              <a:defRPr sz="2300">
                <a:solidFill>
                  <a:schemeClr val="tx1"/>
                </a:solidFill>
                <a:latin typeface="Arial" charset="0"/>
                <a:ea typeface="ＭＳ Ｐゴシック" charset="0"/>
              </a:defRPr>
            </a:lvl9pPr>
          </a:lstStyle>
          <a:p>
            <a:fld id="{026050E4-8DF8-D04E-A45A-E36922B37776}" type="slidenum">
              <a:rPr lang="en-US" sz="1300"/>
              <a:pPr/>
              <a:t>39</a:t>
            </a:fld>
            <a:endParaRPr lang="en-US" sz="1300"/>
          </a:p>
        </p:txBody>
      </p:sp>
      <p:sp>
        <p:nvSpPr>
          <p:cNvPr id="179203" name="Rectangle 2"/>
          <p:cNvSpPr>
            <a:spLocks noGrp="1" noRot="1" noChangeAspect="1" noChangeArrowheads="1" noTextEdit="1"/>
          </p:cNvSpPr>
          <p:nvPr>
            <p:ph type="sldImg"/>
          </p:nvPr>
        </p:nvSpPr>
        <p:spPr>
          <a:xfrm>
            <a:off x="1143000" y="685800"/>
            <a:ext cx="4573588" cy="3430588"/>
          </a:xfrm>
          <a:solidFill>
            <a:srgbClr val="FFFFFF"/>
          </a:solidFill>
          <a:ln/>
        </p:spPr>
      </p:sp>
      <p:sp>
        <p:nvSpPr>
          <p:cNvPr id="179204"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lIns="87657" tIns="43828" rIns="87657" bIns="43828"/>
          <a:lstStyle/>
          <a:p>
            <a:pPr eaLnBrk="1" hangingPunct="1"/>
            <a:endParaRPr lang="it-IT">
              <a:ea typeface="ＭＳ Ｐゴシック"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txBox="1">
            <a:spLocks noGrp="1" noChangeArrowheads="1"/>
          </p:cNvSpPr>
          <p:nvPr/>
        </p:nvSpPr>
        <p:spPr bwMode="auto">
          <a:xfrm>
            <a:off x="3884463" y="8685878"/>
            <a:ext cx="2972005" cy="456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69" tIns="46485" rIns="92969" bIns="46485" anchor="b"/>
          <a:lstStyle>
            <a:lvl1pPr defTabSz="966788">
              <a:defRPr sz="2400">
                <a:solidFill>
                  <a:schemeClr val="tx1"/>
                </a:solidFill>
                <a:latin typeface="Arial" charset="0"/>
                <a:ea typeface="ＭＳ Ｐゴシック" charset="0"/>
                <a:cs typeface="ＭＳ Ｐゴシック" charset="0"/>
              </a:defRPr>
            </a:lvl1pPr>
            <a:lvl2pPr marL="742950" indent="-285750" defTabSz="966788">
              <a:defRPr sz="2400">
                <a:solidFill>
                  <a:schemeClr val="tx1"/>
                </a:solidFill>
                <a:latin typeface="Arial" charset="0"/>
                <a:ea typeface="ＭＳ Ｐゴシック" charset="0"/>
              </a:defRPr>
            </a:lvl2pPr>
            <a:lvl3pPr marL="1143000" indent="-228600" defTabSz="966788">
              <a:defRPr sz="2400">
                <a:solidFill>
                  <a:schemeClr val="tx1"/>
                </a:solidFill>
                <a:latin typeface="Arial" charset="0"/>
                <a:ea typeface="ＭＳ Ｐゴシック" charset="0"/>
              </a:defRPr>
            </a:lvl3pPr>
            <a:lvl4pPr marL="1600200" indent="-228600" defTabSz="966788">
              <a:defRPr sz="2400">
                <a:solidFill>
                  <a:schemeClr val="tx1"/>
                </a:solidFill>
                <a:latin typeface="Arial" charset="0"/>
                <a:ea typeface="ＭＳ Ｐゴシック" charset="0"/>
              </a:defRPr>
            </a:lvl4pPr>
            <a:lvl5pPr marL="2057400" indent="-228600" defTabSz="966788">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algn="r"/>
            <a:fld id="{E198AC07-7A91-5244-8484-5697DD198F54}" type="slidenum">
              <a:rPr lang="en-US" sz="1300"/>
              <a:pPr algn="r"/>
              <a:t>40</a:t>
            </a:fld>
            <a:endParaRPr lang="en-US" sz="1300"/>
          </a:p>
        </p:txBody>
      </p:sp>
      <p:sp>
        <p:nvSpPr>
          <p:cNvPr id="114691" name="Rectangle 2"/>
          <p:cNvSpPr>
            <a:spLocks noGrp="1" noRot="1" noChangeAspect="1" noChangeArrowheads="1" noTextEdit="1"/>
          </p:cNvSpPr>
          <p:nvPr>
            <p:ph type="sldImg"/>
          </p:nvPr>
        </p:nvSpPr>
        <p:spPr>
          <a:solidFill>
            <a:srgbClr val="FFFFFF"/>
          </a:solidFill>
          <a:ln/>
        </p:spPr>
      </p:sp>
      <p:sp>
        <p:nvSpPr>
          <p:cNvPr id="114692" name="Rectangle 3"/>
          <p:cNvSpPr>
            <a:spLocks noGrp="1" noChangeArrowheads="1"/>
          </p:cNvSpPr>
          <p:nvPr>
            <p:ph type="body" idx="1"/>
          </p:nvPr>
        </p:nvSpPr>
        <p:spPr>
          <a:xfrm>
            <a:off x="685494" y="4344358"/>
            <a:ext cx="5487013" cy="4113169"/>
          </a:xfrm>
          <a:solidFill>
            <a:srgbClr val="FFFFFF"/>
          </a:solidFill>
          <a:ln>
            <a:solidFill>
              <a:srgbClr val="000000"/>
            </a:solidFill>
          </a:ln>
          <a:extLst>
            <a:ext uri="{FAA26D3D-D897-4be2-8F04-BA451C77F1D7}">
              <ma14:placeholderFlag xmlns:ma14="http://schemas.microsoft.com/office/mac/drawingml/2011/main" val="1"/>
            </a:ext>
          </a:extLst>
        </p:spPr>
        <p:txBody>
          <a:bodyPr lIns="92969" tIns="46485" rIns="92969" bIns="46485"/>
          <a:lstStyle/>
          <a:p>
            <a:pPr eaLnBrk="1" hangingPunct="1"/>
            <a:endParaRPr lang="en-GB">
              <a:ea typeface="ＭＳ Ｐゴシック"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txBox="1">
            <a:spLocks noGrp="1" noChangeArrowheads="1"/>
          </p:cNvSpPr>
          <p:nvPr/>
        </p:nvSpPr>
        <p:spPr bwMode="auto">
          <a:xfrm>
            <a:off x="3884463" y="8685878"/>
            <a:ext cx="2972005" cy="456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69" tIns="46485" rIns="92969" bIns="46485" anchor="b"/>
          <a:lstStyle>
            <a:lvl1pPr defTabSz="966788">
              <a:defRPr sz="2400">
                <a:solidFill>
                  <a:schemeClr val="tx1"/>
                </a:solidFill>
                <a:latin typeface="Arial" charset="0"/>
                <a:ea typeface="ＭＳ Ｐゴシック" charset="0"/>
                <a:cs typeface="ＭＳ Ｐゴシック" charset="0"/>
              </a:defRPr>
            </a:lvl1pPr>
            <a:lvl2pPr marL="742950" indent="-285750" defTabSz="966788">
              <a:defRPr sz="2400">
                <a:solidFill>
                  <a:schemeClr val="tx1"/>
                </a:solidFill>
                <a:latin typeface="Arial" charset="0"/>
                <a:ea typeface="ＭＳ Ｐゴシック" charset="0"/>
              </a:defRPr>
            </a:lvl2pPr>
            <a:lvl3pPr marL="1143000" indent="-228600" defTabSz="966788">
              <a:defRPr sz="2400">
                <a:solidFill>
                  <a:schemeClr val="tx1"/>
                </a:solidFill>
                <a:latin typeface="Arial" charset="0"/>
                <a:ea typeface="ＭＳ Ｐゴシック" charset="0"/>
              </a:defRPr>
            </a:lvl3pPr>
            <a:lvl4pPr marL="1600200" indent="-228600" defTabSz="966788">
              <a:defRPr sz="2400">
                <a:solidFill>
                  <a:schemeClr val="tx1"/>
                </a:solidFill>
                <a:latin typeface="Arial" charset="0"/>
                <a:ea typeface="ＭＳ Ｐゴシック" charset="0"/>
              </a:defRPr>
            </a:lvl4pPr>
            <a:lvl5pPr marL="2057400" indent="-228600" defTabSz="966788">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algn="r"/>
            <a:fld id="{C7B50494-5D32-444D-AFD5-34ADB8DE8EF8}" type="slidenum">
              <a:rPr lang="en-US" sz="1300"/>
              <a:pPr algn="r"/>
              <a:t>41</a:t>
            </a:fld>
            <a:endParaRPr lang="en-US" sz="1300"/>
          </a:p>
        </p:txBody>
      </p:sp>
      <p:sp>
        <p:nvSpPr>
          <p:cNvPr id="115715" name="Rectangle 2"/>
          <p:cNvSpPr>
            <a:spLocks noGrp="1" noRot="1" noChangeAspect="1" noChangeArrowheads="1" noTextEdit="1"/>
          </p:cNvSpPr>
          <p:nvPr>
            <p:ph type="sldImg"/>
          </p:nvPr>
        </p:nvSpPr>
        <p:spPr>
          <a:solidFill>
            <a:srgbClr val="FFFFFF"/>
          </a:solidFill>
          <a:ln/>
        </p:spPr>
      </p:sp>
      <p:sp>
        <p:nvSpPr>
          <p:cNvPr id="115716" name="Rectangle 3"/>
          <p:cNvSpPr>
            <a:spLocks noGrp="1" noChangeArrowheads="1"/>
          </p:cNvSpPr>
          <p:nvPr>
            <p:ph type="body" idx="1"/>
          </p:nvPr>
        </p:nvSpPr>
        <p:spPr>
          <a:xfrm>
            <a:off x="685494" y="4344358"/>
            <a:ext cx="5487013" cy="4113169"/>
          </a:xfrm>
          <a:solidFill>
            <a:srgbClr val="FFFFFF"/>
          </a:solidFill>
          <a:ln>
            <a:solidFill>
              <a:srgbClr val="000000"/>
            </a:solidFill>
          </a:ln>
          <a:extLst>
            <a:ext uri="{FAA26D3D-D897-4be2-8F04-BA451C77F1D7}">
              <ma14:placeholderFlag xmlns:ma14="http://schemas.microsoft.com/office/mac/drawingml/2011/main" val="1"/>
            </a:ext>
          </a:extLst>
        </p:spPr>
        <p:txBody>
          <a:bodyPr lIns="92969" tIns="46485" rIns="92969" bIns="46485"/>
          <a:lstStyle/>
          <a:p>
            <a:pPr eaLnBrk="1" hangingPunct="1"/>
            <a:endParaRPr lang="en-GB">
              <a:ea typeface="ＭＳ Ｐゴシック"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txBox="1">
            <a:spLocks noGrp="1" noChangeArrowheads="1"/>
          </p:cNvSpPr>
          <p:nvPr/>
        </p:nvSpPr>
        <p:spPr bwMode="auto">
          <a:xfrm>
            <a:off x="3884463" y="8685878"/>
            <a:ext cx="2972005" cy="456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69" tIns="46485" rIns="92969" bIns="46485" anchor="b"/>
          <a:lstStyle>
            <a:lvl1pPr defTabSz="966788">
              <a:defRPr sz="2400">
                <a:solidFill>
                  <a:schemeClr val="tx1"/>
                </a:solidFill>
                <a:latin typeface="Arial" charset="0"/>
                <a:ea typeface="ＭＳ Ｐゴシック" charset="0"/>
                <a:cs typeface="ＭＳ Ｐゴシック" charset="0"/>
              </a:defRPr>
            </a:lvl1pPr>
            <a:lvl2pPr marL="742950" indent="-285750" defTabSz="966788">
              <a:defRPr sz="2400">
                <a:solidFill>
                  <a:schemeClr val="tx1"/>
                </a:solidFill>
                <a:latin typeface="Arial" charset="0"/>
                <a:ea typeface="ＭＳ Ｐゴシック" charset="0"/>
              </a:defRPr>
            </a:lvl2pPr>
            <a:lvl3pPr marL="1143000" indent="-228600" defTabSz="966788">
              <a:defRPr sz="2400">
                <a:solidFill>
                  <a:schemeClr val="tx1"/>
                </a:solidFill>
                <a:latin typeface="Arial" charset="0"/>
                <a:ea typeface="ＭＳ Ｐゴシック" charset="0"/>
              </a:defRPr>
            </a:lvl3pPr>
            <a:lvl4pPr marL="1600200" indent="-228600" defTabSz="966788">
              <a:defRPr sz="2400">
                <a:solidFill>
                  <a:schemeClr val="tx1"/>
                </a:solidFill>
                <a:latin typeface="Arial" charset="0"/>
                <a:ea typeface="ＭＳ Ｐゴシック" charset="0"/>
              </a:defRPr>
            </a:lvl4pPr>
            <a:lvl5pPr marL="2057400" indent="-228600" defTabSz="966788">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algn="r"/>
            <a:fld id="{19FF7155-A932-E04A-9433-8912CB7940B7}" type="slidenum">
              <a:rPr lang="en-US" sz="1300"/>
              <a:pPr algn="r"/>
              <a:t>4</a:t>
            </a:fld>
            <a:endParaRPr lang="en-US" sz="1300"/>
          </a:p>
        </p:txBody>
      </p:sp>
      <p:sp>
        <p:nvSpPr>
          <p:cNvPr id="76803" name="Rectangle 2"/>
          <p:cNvSpPr>
            <a:spLocks noGrp="1" noRot="1" noChangeAspect="1" noChangeArrowheads="1" noTextEdit="1"/>
          </p:cNvSpPr>
          <p:nvPr>
            <p:ph type="sldImg"/>
          </p:nvPr>
        </p:nvSpPr>
        <p:spPr>
          <a:xfrm>
            <a:off x="1144588" y="687388"/>
            <a:ext cx="4570412" cy="3427412"/>
          </a:xfrm>
          <a:solidFill>
            <a:srgbClr val="FFFFFF"/>
          </a:solidFill>
          <a:ln/>
        </p:spPr>
      </p:sp>
      <p:sp>
        <p:nvSpPr>
          <p:cNvPr id="76804"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lIns="92969" tIns="46485" rIns="92969" bIns="46485"/>
          <a:lstStyle/>
          <a:p>
            <a:pPr eaLnBrk="1" hangingPunct="1"/>
            <a:endParaRPr lang="en-GB">
              <a:ea typeface="ＭＳ Ｐゴシック"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txBox="1">
            <a:spLocks noGrp="1" noChangeArrowheads="1"/>
          </p:cNvSpPr>
          <p:nvPr/>
        </p:nvSpPr>
        <p:spPr bwMode="auto">
          <a:xfrm>
            <a:off x="3884463" y="8685878"/>
            <a:ext cx="2972005" cy="456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69" tIns="46485" rIns="92969" bIns="46485" anchor="b"/>
          <a:lstStyle>
            <a:lvl1pPr defTabSz="966788">
              <a:defRPr sz="2400">
                <a:solidFill>
                  <a:schemeClr val="tx1"/>
                </a:solidFill>
                <a:latin typeface="Arial" charset="0"/>
                <a:ea typeface="ＭＳ Ｐゴシック" charset="0"/>
                <a:cs typeface="ＭＳ Ｐゴシック" charset="0"/>
              </a:defRPr>
            </a:lvl1pPr>
            <a:lvl2pPr marL="742950" indent="-285750" defTabSz="966788">
              <a:defRPr sz="2400">
                <a:solidFill>
                  <a:schemeClr val="tx1"/>
                </a:solidFill>
                <a:latin typeface="Arial" charset="0"/>
                <a:ea typeface="ＭＳ Ｐゴシック" charset="0"/>
              </a:defRPr>
            </a:lvl2pPr>
            <a:lvl3pPr marL="1143000" indent="-228600" defTabSz="966788">
              <a:defRPr sz="2400">
                <a:solidFill>
                  <a:schemeClr val="tx1"/>
                </a:solidFill>
                <a:latin typeface="Arial" charset="0"/>
                <a:ea typeface="ＭＳ Ｐゴシック" charset="0"/>
              </a:defRPr>
            </a:lvl3pPr>
            <a:lvl4pPr marL="1600200" indent="-228600" defTabSz="966788">
              <a:defRPr sz="2400">
                <a:solidFill>
                  <a:schemeClr val="tx1"/>
                </a:solidFill>
                <a:latin typeface="Arial" charset="0"/>
                <a:ea typeface="ＭＳ Ｐゴシック" charset="0"/>
              </a:defRPr>
            </a:lvl4pPr>
            <a:lvl5pPr marL="2057400" indent="-228600" defTabSz="966788">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algn="r"/>
            <a:fld id="{A24E8712-CE15-EE44-9962-3063B1A2F404}" type="slidenum">
              <a:rPr lang="en-US" sz="1300"/>
              <a:pPr algn="r"/>
              <a:t>44</a:t>
            </a:fld>
            <a:endParaRPr lang="en-US" sz="1300"/>
          </a:p>
        </p:txBody>
      </p:sp>
      <p:sp>
        <p:nvSpPr>
          <p:cNvPr id="116739" name="Rectangle 2"/>
          <p:cNvSpPr>
            <a:spLocks noGrp="1" noRot="1" noChangeAspect="1" noChangeArrowheads="1" noTextEdit="1"/>
          </p:cNvSpPr>
          <p:nvPr>
            <p:ph type="sldImg"/>
          </p:nvPr>
        </p:nvSpPr>
        <p:spPr>
          <a:solidFill>
            <a:srgbClr val="FFFFFF"/>
          </a:solidFill>
          <a:ln/>
        </p:spPr>
      </p:sp>
      <p:sp>
        <p:nvSpPr>
          <p:cNvPr id="116740" name="Rectangle 3"/>
          <p:cNvSpPr>
            <a:spLocks noGrp="1" noChangeArrowheads="1"/>
          </p:cNvSpPr>
          <p:nvPr>
            <p:ph type="body" idx="1"/>
          </p:nvPr>
        </p:nvSpPr>
        <p:spPr>
          <a:xfrm>
            <a:off x="685494" y="4344358"/>
            <a:ext cx="5487013" cy="4113169"/>
          </a:xfrm>
          <a:solidFill>
            <a:srgbClr val="FFFFFF"/>
          </a:solidFill>
          <a:ln>
            <a:solidFill>
              <a:srgbClr val="000000"/>
            </a:solidFill>
          </a:ln>
          <a:extLst>
            <a:ext uri="{FAA26D3D-D897-4be2-8F04-BA451C77F1D7}">
              <ma14:placeholderFlag xmlns:ma14="http://schemas.microsoft.com/office/mac/drawingml/2011/main" val="1"/>
            </a:ext>
          </a:extLst>
        </p:spPr>
        <p:txBody>
          <a:bodyPr lIns="92969" tIns="46485" rIns="92969" bIns="46485"/>
          <a:lstStyle/>
          <a:p>
            <a:pPr eaLnBrk="1" hangingPunct="1"/>
            <a:endParaRPr lang="en-GB">
              <a:ea typeface="ＭＳ Ｐゴシック"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txBox="1">
            <a:spLocks noGrp="1" noChangeArrowheads="1"/>
          </p:cNvSpPr>
          <p:nvPr/>
        </p:nvSpPr>
        <p:spPr bwMode="auto">
          <a:xfrm>
            <a:off x="3884463" y="8685878"/>
            <a:ext cx="2972005" cy="456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69" tIns="46485" rIns="92969" bIns="46485" anchor="b"/>
          <a:lstStyle>
            <a:lvl1pPr defTabSz="966788">
              <a:defRPr sz="2400">
                <a:solidFill>
                  <a:schemeClr val="tx1"/>
                </a:solidFill>
                <a:latin typeface="Arial" charset="0"/>
                <a:ea typeface="ＭＳ Ｐゴシック" charset="0"/>
                <a:cs typeface="ＭＳ Ｐゴシック" charset="0"/>
              </a:defRPr>
            </a:lvl1pPr>
            <a:lvl2pPr marL="742950" indent="-285750" defTabSz="966788">
              <a:defRPr sz="2400">
                <a:solidFill>
                  <a:schemeClr val="tx1"/>
                </a:solidFill>
                <a:latin typeface="Arial" charset="0"/>
                <a:ea typeface="ＭＳ Ｐゴシック" charset="0"/>
              </a:defRPr>
            </a:lvl2pPr>
            <a:lvl3pPr marL="1143000" indent="-228600" defTabSz="966788">
              <a:defRPr sz="2400">
                <a:solidFill>
                  <a:schemeClr val="tx1"/>
                </a:solidFill>
                <a:latin typeface="Arial" charset="0"/>
                <a:ea typeface="ＭＳ Ｐゴシック" charset="0"/>
              </a:defRPr>
            </a:lvl3pPr>
            <a:lvl4pPr marL="1600200" indent="-228600" defTabSz="966788">
              <a:defRPr sz="2400">
                <a:solidFill>
                  <a:schemeClr val="tx1"/>
                </a:solidFill>
                <a:latin typeface="Arial" charset="0"/>
                <a:ea typeface="ＭＳ Ｐゴシック" charset="0"/>
              </a:defRPr>
            </a:lvl4pPr>
            <a:lvl5pPr marL="2057400" indent="-228600" defTabSz="966788">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algn="r"/>
            <a:fld id="{123452A5-DE80-594E-BAC0-EEB483396850}" type="slidenum">
              <a:rPr lang="en-US" sz="1300"/>
              <a:pPr algn="r"/>
              <a:t>49</a:t>
            </a:fld>
            <a:endParaRPr lang="en-US" sz="1300"/>
          </a:p>
        </p:txBody>
      </p:sp>
      <p:sp>
        <p:nvSpPr>
          <p:cNvPr id="102403" name="Rectangle 2"/>
          <p:cNvSpPr>
            <a:spLocks noGrp="1" noRot="1" noChangeAspect="1" noChangeArrowheads="1" noTextEdit="1"/>
          </p:cNvSpPr>
          <p:nvPr>
            <p:ph type="sldImg"/>
          </p:nvPr>
        </p:nvSpPr>
        <p:spPr>
          <a:solidFill>
            <a:srgbClr val="FFFFFF"/>
          </a:solidFill>
          <a:ln/>
        </p:spPr>
      </p:sp>
      <p:sp>
        <p:nvSpPr>
          <p:cNvPr id="102404" name="Rectangle 3"/>
          <p:cNvSpPr>
            <a:spLocks noGrp="1" noChangeArrowheads="1"/>
          </p:cNvSpPr>
          <p:nvPr>
            <p:ph type="body" idx="1"/>
          </p:nvPr>
        </p:nvSpPr>
        <p:spPr>
          <a:xfrm>
            <a:off x="685494" y="4344358"/>
            <a:ext cx="5487013" cy="4113169"/>
          </a:xfrm>
          <a:solidFill>
            <a:srgbClr val="FFFFFF"/>
          </a:solidFill>
          <a:ln>
            <a:solidFill>
              <a:srgbClr val="000000"/>
            </a:solidFill>
          </a:ln>
          <a:extLst>
            <a:ext uri="{FAA26D3D-D897-4be2-8F04-BA451C77F1D7}">
              <ma14:placeholderFlag xmlns:ma14="http://schemas.microsoft.com/office/mac/drawingml/2011/main" val="1"/>
            </a:ext>
          </a:extLst>
        </p:spPr>
        <p:txBody>
          <a:bodyPr lIns="92969" tIns="46485" rIns="92969" bIns="46485"/>
          <a:lstStyle/>
          <a:p>
            <a:pPr eaLnBrk="1" hangingPunct="1"/>
            <a:endParaRPr lang="en-GB">
              <a:ea typeface="ＭＳ Ｐゴシック"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txBox="1">
            <a:spLocks noGrp="1" noChangeArrowheads="1"/>
          </p:cNvSpPr>
          <p:nvPr/>
        </p:nvSpPr>
        <p:spPr bwMode="auto">
          <a:xfrm>
            <a:off x="3884463" y="8685878"/>
            <a:ext cx="2972005" cy="456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69" tIns="46485" rIns="92969" bIns="46485" anchor="b"/>
          <a:lstStyle>
            <a:lvl1pPr defTabSz="966788">
              <a:defRPr sz="2400">
                <a:solidFill>
                  <a:schemeClr val="tx1"/>
                </a:solidFill>
                <a:latin typeface="Arial" charset="0"/>
                <a:ea typeface="ＭＳ Ｐゴシック" charset="0"/>
                <a:cs typeface="ＭＳ Ｐゴシック" charset="0"/>
              </a:defRPr>
            </a:lvl1pPr>
            <a:lvl2pPr marL="742950" indent="-285750" defTabSz="966788">
              <a:defRPr sz="2400">
                <a:solidFill>
                  <a:schemeClr val="tx1"/>
                </a:solidFill>
                <a:latin typeface="Arial" charset="0"/>
                <a:ea typeface="ＭＳ Ｐゴシック" charset="0"/>
              </a:defRPr>
            </a:lvl2pPr>
            <a:lvl3pPr marL="1143000" indent="-228600" defTabSz="966788">
              <a:defRPr sz="2400">
                <a:solidFill>
                  <a:schemeClr val="tx1"/>
                </a:solidFill>
                <a:latin typeface="Arial" charset="0"/>
                <a:ea typeface="ＭＳ Ｐゴシック" charset="0"/>
              </a:defRPr>
            </a:lvl3pPr>
            <a:lvl4pPr marL="1600200" indent="-228600" defTabSz="966788">
              <a:defRPr sz="2400">
                <a:solidFill>
                  <a:schemeClr val="tx1"/>
                </a:solidFill>
                <a:latin typeface="Arial" charset="0"/>
                <a:ea typeface="ＭＳ Ｐゴシック" charset="0"/>
              </a:defRPr>
            </a:lvl4pPr>
            <a:lvl5pPr marL="2057400" indent="-228600" defTabSz="966788">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algn="r"/>
            <a:fld id="{317743A9-1B0C-D44C-A9A8-38C26C41AD2A}" type="slidenum">
              <a:rPr lang="en-US" sz="1300"/>
              <a:pPr algn="r"/>
              <a:t>50</a:t>
            </a:fld>
            <a:endParaRPr lang="en-US" sz="1300"/>
          </a:p>
        </p:txBody>
      </p:sp>
      <p:sp>
        <p:nvSpPr>
          <p:cNvPr id="103427" name="Rectangle 2"/>
          <p:cNvSpPr>
            <a:spLocks noGrp="1" noRot="1" noChangeAspect="1" noChangeArrowheads="1" noTextEdit="1"/>
          </p:cNvSpPr>
          <p:nvPr>
            <p:ph type="sldImg"/>
          </p:nvPr>
        </p:nvSpPr>
        <p:spPr>
          <a:solidFill>
            <a:srgbClr val="FFFFFF"/>
          </a:solidFill>
          <a:ln/>
        </p:spPr>
      </p:sp>
      <p:sp>
        <p:nvSpPr>
          <p:cNvPr id="103428" name="Rectangle 3"/>
          <p:cNvSpPr>
            <a:spLocks noGrp="1" noChangeArrowheads="1"/>
          </p:cNvSpPr>
          <p:nvPr>
            <p:ph type="body" idx="1"/>
          </p:nvPr>
        </p:nvSpPr>
        <p:spPr>
          <a:xfrm>
            <a:off x="685494" y="4344358"/>
            <a:ext cx="5487013" cy="4113169"/>
          </a:xfrm>
          <a:solidFill>
            <a:srgbClr val="FFFFFF"/>
          </a:solidFill>
          <a:ln>
            <a:solidFill>
              <a:srgbClr val="000000"/>
            </a:solidFill>
          </a:ln>
          <a:extLst>
            <a:ext uri="{FAA26D3D-D897-4be2-8F04-BA451C77F1D7}">
              <ma14:placeholderFlag xmlns:ma14="http://schemas.microsoft.com/office/mac/drawingml/2011/main" val="1"/>
            </a:ext>
          </a:extLst>
        </p:spPr>
        <p:txBody>
          <a:bodyPr lIns="92969" tIns="46485" rIns="92969" bIns="46485"/>
          <a:lstStyle/>
          <a:p>
            <a:pPr eaLnBrk="1" hangingPunct="1"/>
            <a:endParaRPr lang="en-GB">
              <a:ea typeface="ＭＳ Ｐゴシック"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txBox="1">
            <a:spLocks noGrp="1" noChangeArrowheads="1"/>
          </p:cNvSpPr>
          <p:nvPr/>
        </p:nvSpPr>
        <p:spPr bwMode="auto">
          <a:xfrm>
            <a:off x="3884463" y="8685878"/>
            <a:ext cx="2972005" cy="456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69" tIns="46485" rIns="92969" bIns="46485" anchor="b"/>
          <a:lstStyle>
            <a:lvl1pPr defTabSz="966788">
              <a:defRPr sz="2400">
                <a:solidFill>
                  <a:schemeClr val="tx1"/>
                </a:solidFill>
                <a:latin typeface="Arial" charset="0"/>
                <a:ea typeface="ＭＳ Ｐゴシック" charset="0"/>
                <a:cs typeface="ＭＳ Ｐゴシック" charset="0"/>
              </a:defRPr>
            </a:lvl1pPr>
            <a:lvl2pPr marL="742950" indent="-285750" defTabSz="966788">
              <a:defRPr sz="2400">
                <a:solidFill>
                  <a:schemeClr val="tx1"/>
                </a:solidFill>
                <a:latin typeface="Arial" charset="0"/>
                <a:ea typeface="ＭＳ Ｐゴシック" charset="0"/>
              </a:defRPr>
            </a:lvl2pPr>
            <a:lvl3pPr marL="1143000" indent="-228600" defTabSz="966788">
              <a:defRPr sz="2400">
                <a:solidFill>
                  <a:schemeClr val="tx1"/>
                </a:solidFill>
                <a:latin typeface="Arial" charset="0"/>
                <a:ea typeface="ＭＳ Ｐゴシック" charset="0"/>
              </a:defRPr>
            </a:lvl3pPr>
            <a:lvl4pPr marL="1600200" indent="-228600" defTabSz="966788">
              <a:defRPr sz="2400">
                <a:solidFill>
                  <a:schemeClr val="tx1"/>
                </a:solidFill>
                <a:latin typeface="Arial" charset="0"/>
                <a:ea typeface="ＭＳ Ｐゴシック" charset="0"/>
              </a:defRPr>
            </a:lvl4pPr>
            <a:lvl5pPr marL="2057400" indent="-228600" defTabSz="966788">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algn="r"/>
            <a:fld id="{BEEF79AE-75DB-394D-9CEA-F5DA70F52CE1}" type="slidenum">
              <a:rPr lang="en-US" sz="1300"/>
              <a:pPr algn="r"/>
              <a:t>51</a:t>
            </a:fld>
            <a:endParaRPr lang="en-US" sz="1300"/>
          </a:p>
        </p:txBody>
      </p:sp>
      <p:sp>
        <p:nvSpPr>
          <p:cNvPr id="104451" name="Rectangle 2"/>
          <p:cNvSpPr>
            <a:spLocks noGrp="1" noRot="1" noChangeAspect="1" noChangeArrowheads="1" noTextEdit="1"/>
          </p:cNvSpPr>
          <p:nvPr>
            <p:ph type="sldImg"/>
          </p:nvPr>
        </p:nvSpPr>
        <p:spPr>
          <a:solidFill>
            <a:srgbClr val="FFFFFF"/>
          </a:solidFill>
          <a:ln/>
        </p:spPr>
      </p:sp>
      <p:sp>
        <p:nvSpPr>
          <p:cNvPr id="104452" name="Rectangle 3"/>
          <p:cNvSpPr>
            <a:spLocks noGrp="1" noChangeArrowheads="1"/>
          </p:cNvSpPr>
          <p:nvPr>
            <p:ph type="body" idx="1"/>
          </p:nvPr>
        </p:nvSpPr>
        <p:spPr>
          <a:xfrm>
            <a:off x="685494" y="4344358"/>
            <a:ext cx="5487013" cy="4113169"/>
          </a:xfrm>
          <a:solidFill>
            <a:srgbClr val="FFFFFF"/>
          </a:solidFill>
          <a:ln>
            <a:solidFill>
              <a:srgbClr val="000000"/>
            </a:solidFill>
          </a:ln>
          <a:extLst>
            <a:ext uri="{FAA26D3D-D897-4be2-8F04-BA451C77F1D7}">
              <ma14:placeholderFlag xmlns:ma14="http://schemas.microsoft.com/office/mac/drawingml/2011/main" val="1"/>
            </a:ext>
          </a:extLst>
        </p:spPr>
        <p:txBody>
          <a:bodyPr lIns="92969" tIns="46485" rIns="92969" bIns="46485"/>
          <a:lstStyle/>
          <a:p>
            <a:pPr eaLnBrk="1" hangingPunct="1"/>
            <a:endParaRPr lang="en-GB">
              <a:ea typeface="ＭＳ Ｐゴシック"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txBox="1">
            <a:spLocks noGrp="1" noChangeArrowheads="1"/>
          </p:cNvSpPr>
          <p:nvPr/>
        </p:nvSpPr>
        <p:spPr bwMode="auto">
          <a:xfrm>
            <a:off x="3884463" y="8685878"/>
            <a:ext cx="2972005" cy="456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69" tIns="46485" rIns="92969" bIns="46485" anchor="b"/>
          <a:lstStyle>
            <a:lvl1pPr defTabSz="966788">
              <a:defRPr sz="2400">
                <a:solidFill>
                  <a:schemeClr val="tx1"/>
                </a:solidFill>
                <a:latin typeface="Arial" charset="0"/>
                <a:ea typeface="ＭＳ Ｐゴシック" charset="0"/>
                <a:cs typeface="ＭＳ Ｐゴシック" charset="0"/>
              </a:defRPr>
            </a:lvl1pPr>
            <a:lvl2pPr marL="742950" indent="-285750" defTabSz="966788">
              <a:defRPr sz="2400">
                <a:solidFill>
                  <a:schemeClr val="tx1"/>
                </a:solidFill>
                <a:latin typeface="Arial" charset="0"/>
                <a:ea typeface="ＭＳ Ｐゴシック" charset="0"/>
              </a:defRPr>
            </a:lvl2pPr>
            <a:lvl3pPr marL="1143000" indent="-228600" defTabSz="966788">
              <a:defRPr sz="2400">
                <a:solidFill>
                  <a:schemeClr val="tx1"/>
                </a:solidFill>
                <a:latin typeface="Arial" charset="0"/>
                <a:ea typeface="ＭＳ Ｐゴシック" charset="0"/>
              </a:defRPr>
            </a:lvl3pPr>
            <a:lvl4pPr marL="1600200" indent="-228600" defTabSz="966788">
              <a:defRPr sz="2400">
                <a:solidFill>
                  <a:schemeClr val="tx1"/>
                </a:solidFill>
                <a:latin typeface="Arial" charset="0"/>
                <a:ea typeface="ＭＳ Ｐゴシック" charset="0"/>
              </a:defRPr>
            </a:lvl4pPr>
            <a:lvl5pPr marL="2057400" indent="-228600" defTabSz="966788">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algn="r"/>
            <a:fld id="{E6A03F9C-0078-394C-92F2-4294AB106F09}" type="slidenum">
              <a:rPr lang="en-US" sz="1300"/>
              <a:pPr algn="r"/>
              <a:t>52</a:t>
            </a:fld>
            <a:endParaRPr lang="en-US" sz="1300"/>
          </a:p>
        </p:txBody>
      </p:sp>
      <p:sp>
        <p:nvSpPr>
          <p:cNvPr id="96259" name="Rectangle 2"/>
          <p:cNvSpPr>
            <a:spLocks noGrp="1" noRot="1" noChangeAspect="1" noChangeArrowheads="1" noTextEdit="1"/>
          </p:cNvSpPr>
          <p:nvPr>
            <p:ph type="sldImg"/>
          </p:nvPr>
        </p:nvSpPr>
        <p:spPr>
          <a:xfrm>
            <a:off x="1144588" y="687388"/>
            <a:ext cx="4570412" cy="3427412"/>
          </a:xfrm>
          <a:solidFill>
            <a:srgbClr val="FFFFFF"/>
          </a:solidFill>
          <a:ln/>
        </p:spPr>
      </p:sp>
      <p:sp>
        <p:nvSpPr>
          <p:cNvPr id="96260" name="Rectangle 3"/>
          <p:cNvSpPr>
            <a:spLocks noGrp="1" noChangeArrowheads="1"/>
          </p:cNvSpPr>
          <p:nvPr>
            <p:ph type="body" idx="1"/>
          </p:nvPr>
        </p:nvSpPr>
        <p:spPr>
          <a:xfrm>
            <a:off x="913992" y="4341521"/>
            <a:ext cx="5030018" cy="4114587"/>
          </a:xfrm>
          <a:solidFill>
            <a:srgbClr val="FFFFFF"/>
          </a:solidFill>
          <a:ln>
            <a:solidFill>
              <a:srgbClr val="000000"/>
            </a:solidFill>
          </a:ln>
          <a:extLst>
            <a:ext uri="{FAA26D3D-D897-4be2-8F04-BA451C77F1D7}">
              <ma14:placeholderFlag xmlns:ma14="http://schemas.microsoft.com/office/mac/drawingml/2011/main" val="1"/>
            </a:ext>
          </a:extLst>
        </p:spPr>
        <p:txBody>
          <a:bodyPr lIns="92969" tIns="46485" rIns="92969" bIns="46485"/>
          <a:lstStyle/>
          <a:p>
            <a:pPr eaLnBrk="1" hangingPunct="1"/>
            <a:endParaRPr lang="en-GB">
              <a:ea typeface="ＭＳ Ｐゴシック"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txBox="1">
            <a:spLocks noGrp="1" noChangeArrowheads="1"/>
          </p:cNvSpPr>
          <p:nvPr/>
        </p:nvSpPr>
        <p:spPr bwMode="auto">
          <a:xfrm>
            <a:off x="3884463" y="8685878"/>
            <a:ext cx="2972005" cy="456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69" tIns="46485" rIns="92969" bIns="46485" anchor="b"/>
          <a:lstStyle>
            <a:lvl1pPr defTabSz="966788">
              <a:defRPr sz="2400">
                <a:solidFill>
                  <a:schemeClr val="tx1"/>
                </a:solidFill>
                <a:latin typeface="Arial" charset="0"/>
                <a:ea typeface="ＭＳ Ｐゴシック" charset="0"/>
                <a:cs typeface="ＭＳ Ｐゴシック" charset="0"/>
              </a:defRPr>
            </a:lvl1pPr>
            <a:lvl2pPr marL="742950" indent="-285750" defTabSz="966788">
              <a:defRPr sz="2400">
                <a:solidFill>
                  <a:schemeClr val="tx1"/>
                </a:solidFill>
                <a:latin typeface="Arial" charset="0"/>
                <a:ea typeface="ＭＳ Ｐゴシック" charset="0"/>
              </a:defRPr>
            </a:lvl2pPr>
            <a:lvl3pPr marL="1143000" indent="-228600" defTabSz="966788">
              <a:defRPr sz="2400">
                <a:solidFill>
                  <a:schemeClr val="tx1"/>
                </a:solidFill>
                <a:latin typeface="Arial" charset="0"/>
                <a:ea typeface="ＭＳ Ｐゴシック" charset="0"/>
              </a:defRPr>
            </a:lvl3pPr>
            <a:lvl4pPr marL="1600200" indent="-228600" defTabSz="966788">
              <a:defRPr sz="2400">
                <a:solidFill>
                  <a:schemeClr val="tx1"/>
                </a:solidFill>
                <a:latin typeface="Arial" charset="0"/>
                <a:ea typeface="ＭＳ Ｐゴシック" charset="0"/>
              </a:defRPr>
            </a:lvl4pPr>
            <a:lvl5pPr marL="2057400" indent="-228600" defTabSz="966788">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algn="r"/>
            <a:fld id="{6D3081BC-D1FA-7640-9352-59EC922F2E53}" type="slidenum">
              <a:rPr lang="en-US" sz="1300"/>
              <a:pPr algn="r"/>
              <a:t>53</a:t>
            </a:fld>
            <a:endParaRPr lang="en-US" sz="1300"/>
          </a:p>
        </p:txBody>
      </p:sp>
      <p:sp>
        <p:nvSpPr>
          <p:cNvPr id="97283" name="Rectangle 2"/>
          <p:cNvSpPr>
            <a:spLocks noGrp="1" noRot="1" noChangeAspect="1" noChangeArrowheads="1" noTextEdit="1"/>
          </p:cNvSpPr>
          <p:nvPr>
            <p:ph type="sldImg"/>
          </p:nvPr>
        </p:nvSpPr>
        <p:spPr>
          <a:xfrm>
            <a:off x="1144588" y="687388"/>
            <a:ext cx="4570412" cy="3427412"/>
          </a:xfrm>
          <a:solidFill>
            <a:srgbClr val="FFFFFF"/>
          </a:solidFill>
          <a:ln/>
        </p:spPr>
      </p:sp>
      <p:sp>
        <p:nvSpPr>
          <p:cNvPr id="97284" name="Rectangle 3"/>
          <p:cNvSpPr>
            <a:spLocks noGrp="1" noChangeArrowheads="1"/>
          </p:cNvSpPr>
          <p:nvPr>
            <p:ph type="body" idx="1"/>
          </p:nvPr>
        </p:nvSpPr>
        <p:spPr>
          <a:xfrm>
            <a:off x="913992" y="4341521"/>
            <a:ext cx="5030018" cy="4114587"/>
          </a:xfrm>
          <a:solidFill>
            <a:srgbClr val="FFFFFF"/>
          </a:solidFill>
          <a:ln>
            <a:solidFill>
              <a:srgbClr val="000000"/>
            </a:solidFill>
          </a:ln>
          <a:extLst>
            <a:ext uri="{FAA26D3D-D897-4be2-8F04-BA451C77F1D7}">
              <ma14:placeholderFlag xmlns:ma14="http://schemas.microsoft.com/office/mac/drawingml/2011/main" val="1"/>
            </a:ext>
          </a:extLst>
        </p:spPr>
        <p:txBody>
          <a:bodyPr lIns="92969" tIns="46485" rIns="92969" bIns="46485"/>
          <a:lstStyle/>
          <a:p>
            <a:pPr eaLnBrk="1" hangingPunct="1"/>
            <a:endParaRPr lang="en-GB">
              <a:ea typeface="ＭＳ Ｐゴシック"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txBox="1">
            <a:spLocks noGrp="1" noChangeArrowheads="1"/>
          </p:cNvSpPr>
          <p:nvPr/>
        </p:nvSpPr>
        <p:spPr bwMode="auto">
          <a:xfrm>
            <a:off x="3884463" y="8685878"/>
            <a:ext cx="2972005" cy="456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69" tIns="46485" rIns="92969" bIns="46485" anchor="b"/>
          <a:lstStyle>
            <a:lvl1pPr defTabSz="966788">
              <a:defRPr sz="2400">
                <a:solidFill>
                  <a:schemeClr val="tx1"/>
                </a:solidFill>
                <a:latin typeface="Arial" charset="0"/>
                <a:ea typeface="ＭＳ Ｐゴシック" charset="0"/>
                <a:cs typeface="ＭＳ Ｐゴシック" charset="0"/>
              </a:defRPr>
            </a:lvl1pPr>
            <a:lvl2pPr marL="742950" indent="-285750" defTabSz="966788">
              <a:defRPr sz="2400">
                <a:solidFill>
                  <a:schemeClr val="tx1"/>
                </a:solidFill>
                <a:latin typeface="Arial" charset="0"/>
                <a:ea typeface="ＭＳ Ｐゴシック" charset="0"/>
              </a:defRPr>
            </a:lvl2pPr>
            <a:lvl3pPr marL="1143000" indent="-228600" defTabSz="966788">
              <a:defRPr sz="2400">
                <a:solidFill>
                  <a:schemeClr val="tx1"/>
                </a:solidFill>
                <a:latin typeface="Arial" charset="0"/>
                <a:ea typeface="ＭＳ Ｐゴシック" charset="0"/>
              </a:defRPr>
            </a:lvl3pPr>
            <a:lvl4pPr marL="1600200" indent="-228600" defTabSz="966788">
              <a:defRPr sz="2400">
                <a:solidFill>
                  <a:schemeClr val="tx1"/>
                </a:solidFill>
                <a:latin typeface="Arial" charset="0"/>
                <a:ea typeface="ＭＳ Ｐゴシック" charset="0"/>
              </a:defRPr>
            </a:lvl4pPr>
            <a:lvl5pPr marL="2057400" indent="-228600" defTabSz="966788">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algn="r"/>
            <a:fld id="{52B57183-D7DE-DD44-A751-E94FB9A14280}" type="slidenum">
              <a:rPr lang="en-US" sz="1300"/>
              <a:pPr algn="r"/>
              <a:t>54</a:t>
            </a:fld>
            <a:endParaRPr lang="en-US" sz="1300"/>
          </a:p>
        </p:txBody>
      </p:sp>
      <p:sp>
        <p:nvSpPr>
          <p:cNvPr id="99331" name="Rectangle 2"/>
          <p:cNvSpPr>
            <a:spLocks noGrp="1" noRot="1" noChangeAspect="1" noChangeArrowheads="1" noTextEdit="1"/>
          </p:cNvSpPr>
          <p:nvPr>
            <p:ph type="sldImg"/>
          </p:nvPr>
        </p:nvSpPr>
        <p:spPr>
          <a:solidFill>
            <a:srgbClr val="FFFFFF"/>
          </a:solidFill>
          <a:ln/>
        </p:spPr>
      </p:sp>
      <p:sp>
        <p:nvSpPr>
          <p:cNvPr id="99332" name="Rectangle 3"/>
          <p:cNvSpPr>
            <a:spLocks noGrp="1" noChangeArrowheads="1"/>
          </p:cNvSpPr>
          <p:nvPr>
            <p:ph type="body" idx="1"/>
          </p:nvPr>
        </p:nvSpPr>
        <p:spPr>
          <a:xfrm>
            <a:off x="685494" y="4344358"/>
            <a:ext cx="5487013" cy="4113169"/>
          </a:xfrm>
          <a:solidFill>
            <a:srgbClr val="FFFFFF"/>
          </a:solidFill>
          <a:ln>
            <a:solidFill>
              <a:srgbClr val="000000"/>
            </a:solidFill>
          </a:ln>
        </p:spPr>
        <p:txBody>
          <a:bodyPr lIns="92969" tIns="46485" rIns="92969" bIns="46485"/>
          <a:lstStyle/>
          <a:p>
            <a:pPr eaLnBrk="1" hangingPunct="1"/>
            <a:r>
              <a:rPr lang="en-US">
                <a:ea typeface="ＭＳ Ｐゴシック" charset="0"/>
              </a:rPr>
              <a:t>GetBurnRate runs continuously on its own, prompting the user for a new burn rate.</a:t>
            </a:r>
          </a:p>
          <a:p>
            <a:pPr eaLnBrk="1" hangingPunct="1"/>
            <a:r>
              <a:rPr lang="en-US">
                <a:ea typeface="ＭＳ Ｐゴシック" charset="0"/>
              </a:rPr>
              <a:t>In this design the </a:t>
            </a:r>
            <a:r>
              <a:rPr lang="ja-JP" altLang="en-US">
                <a:ea typeface="ＭＳ Ｐゴシック" charset="0"/>
              </a:rPr>
              <a:t>“</a:t>
            </a:r>
            <a:r>
              <a:rPr lang="en-US">
                <a:ea typeface="ＭＳ Ｐゴシック" charset="0"/>
              </a:rPr>
              <a:t>compute new values</a:t>
            </a:r>
            <a:r>
              <a:rPr lang="ja-JP" altLang="en-US">
                <a:ea typeface="ＭＳ Ｐゴシック" charset="0"/>
              </a:rPr>
              <a:t>”</a:t>
            </a:r>
            <a:r>
              <a:rPr lang="en-US">
                <a:ea typeface="ＭＳ Ｐゴシック" charset="0"/>
              </a:rPr>
              <a:t> determines how much time has passed.  Could alternatively do that in the GetBurnRate filter.  Would change semantics a bit.</a:t>
            </a:r>
          </a:p>
          <a:p>
            <a:pPr eaLnBrk="1" hangingPunct="1"/>
            <a:endParaRPr lang="en-US">
              <a:ea typeface="ＭＳ Ｐゴシック" charset="0"/>
            </a:endParaRPr>
          </a:p>
          <a:p>
            <a:pPr eaLnBrk="1" hangingPunct="1"/>
            <a:r>
              <a:rPr lang="en-US">
                <a:ea typeface="ＭＳ Ｐゴシック" charset="0"/>
              </a:rPr>
              <a:t>ULTIMA SLIDE CORSO ITALIANO</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txBox="1">
            <a:spLocks noGrp="1" noChangeArrowheads="1"/>
          </p:cNvSpPr>
          <p:nvPr/>
        </p:nvSpPr>
        <p:spPr bwMode="auto">
          <a:xfrm>
            <a:off x="3884463" y="8685878"/>
            <a:ext cx="2972005" cy="456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69" tIns="46485" rIns="92969" bIns="46485" anchor="b"/>
          <a:lstStyle>
            <a:lvl1pPr defTabSz="966788">
              <a:defRPr sz="2400">
                <a:solidFill>
                  <a:schemeClr val="tx1"/>
                </a:solidFill>
                <a:latin typeface="Arial" charset="0"/>
                <a:ea typeface="ＭＳ Ｐゴシック" charset="0"/>
                <a:cs typeface="ＭＳ Ｐゴシック" charset="0"/>
              </a:defRPr>
            </a:lvl1pPr>
            <a:lvl2pPr marL="742950" indent="-285750" defTabSz="966788">
              <a:defRPr sz="2400">
                <a:solidFill>
                  <a:schemeClr val="tx1"/>
                </a:solidFill>
                <a:latin typeface="Arial" charset="0"/>
                <a:ea typeface="ＭＳ Ｐゴシック" charset="0"/>
              </a:defRPr>
            </a:lvl2pPr>
            <a:lvl3pPr marL="1143000" indent="-228600" defTabSz="966788">
              <a:defRPr sz="2400">
                <a:solidFill>
                  <a:schemeClr val="tx1"/>
                </a:solidFill>
                <a:latin typeface="Arial" charset="0"/>
                <a:ea typeface="ＭＳ Ｐゴシック" charset="0"/>
              </a:defRPr>
            </a:lvl3pPr>
            <a:lvl4pPr marL="1600200" indent="-228600" defTabSz="966788">
              <a:defRPr sz="2400">
                <a:solidFill>
                  <a:schemeClr val="tx1"/>
                </a:solidFill>
                <a:latin typeface="Arial" charset="0"/>
                <a:ea typeface="ＭＳ Ｐゴシック" charset="0"/>
              </a:defRPr>
            </a:lvl4pPr>
            <a:lvl5pPr marL="2057400" indent="-228600" defTabSz="966788">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algn="r"/>
            <a:fld id="{EF516D58-1143-C348-8884-B36CEED9F96A}" type="slidenum">
              <a:rPr lang="en-US" sz="1300"/>
              <a:pPr algn="r"/>
              <a:t>56</a:t>
            </a:fld>
            <a:endParaRPr lang="en-US" sz="1300"/>
          </a:p>
        </p:txBody>
      </p:sp>
      <p:sp>
        <p:nvSpPr>
          <p:cNvPr id="100355" name="Rectangle 2"/>
          <p:cNvSpPr>
            <a:spLocks noGrp="1" noRot="1" noChangeAspect="1" noChangeArrowheads="1" noTextEdit="1"/>
          </p:cNvSpPr>
          <p:nvPr>
            <p:ph type="sldImg"/>
          </p:nvPr>
        </p:nvSpPr>
        <p:spPr>
          <a:xfrm>
            <a:off x="1144588" y="687388"/>
            <a:ext cx="4570412" cy="3427412"/>
          </a:xfrm>
          <a:solidFill>
            <a:srgbClr val="FFFFFF"/>
          </a:solidFill>
          <a:ln/>
        </p:spPr>
      </p:sp>
      <p:sp>
        <p:nvSpPr>
          <p:cNvPr id="100356" name="Rectangle 3"/>
          <p:cNvSpPr>
            <a:spLocks noGrp="1" noChangeArrowheads="1"/>
          </p:cNvSpPr>
          <p:nvPr>
            <p:ph type="body" idx="1"/>
          </p:nvPr>
        </p:nvSpPr>
        <p:spPr>
          <a:xfrm>
            <a:off x="913992" y="4341521"/>
            <a:ext cx="5030018" cy="4114587"/>
          </a:xfrm>
          <a:solidFill>
            <a:srgbClr val="FFFFFF"/>
          </a:solidFill>
          <a:ln>
            <a:solidFill>
              <a:srgbClr val="000000"/>
            </a:solidFill>
          </a:ln>
          <a:extLst>
            <a:ext uri="{FAA26D3D-D897-4be2-8F04-BA451C77F1D7}">
              <ma14:placeholderFlag xmlns:ma14="http://schemas.microsoft.com/office/mac/drawingml/2011/main" val="1"/>
            </a:ext>
          </a:extLst>
        </p:spPr>
        <p:txBody>
          <a:bodyPr lIns="92969" tIns="46485" rIns="92969" bIns="46485"/>
          <a:lstStyle/>
          <a:p>
            <a:pPr eaLnBrk="1" hangingPunct="1"/>
            <a:endParaRPr lang="en-GB">
              <a:ea typeface="ＭＳ Ｐゴシック"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txBox="1">
            <a:spLocks noGrp="1" noChangeArrowheads="1"/>
          </p:cNvSpPr>
          <p:nvPr/>
        </p:nvSpPr>
        <p:spPr bwMode="auto">
          <a:xfrm>
            <a:off x="3884463" y="8685878"/>
            <a:ext cx="2972005" cy="456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69" tIns="46485" rIns="92969" bIns="46485" anchor="b"/>
          <a:lstStyle>
            <a:lvl1pPr defTabSz="966788">
              <a:defRPr sz="2400">
                <a:solidFill>
                  <a:schemeClr val="tx1"/>
                </a:solidFill>
                <a:latin typeface="Arial" charset="0"/>
                <a:ea typeface="ＭＳ Ｐゴシック" charset="0"/>
                <a:cs typeface="ＭＳ Ｐゴシック" charset="0"/>
              </a:defRPr>
            </a:lvl1pPr>
            <a:lvl2pPr marL="742950" indent="-285750" defTabSz="966788">
              <a:defRPr sz="2400">
                <a:solidFill>
                  <a:schemeClr val="tx1"/>
                </a:solidFill>
                <a:latin typeface="Arial" charset="0"/>
                <a:ea typeface="ＭＳ Ｐゴシック" charset="0"/>
              </a:defRPr>
            </a:lvl2pPr>
            <a:lvl3pPr marL="1143000" indent="-228600" defTabSz="966788">
              <a:defRPr sz="2400">
                <a:solidFill>
                  <a:schemeClr val="tx1"/>
                </a:solidFill>
                <a:latin typeface="Arial" charset="0"/>
                <a:ea typeface="ＭＳ Ｐゴシック" charset="0"/>
              </a:defRPr>
            </a:lvl3pPr>
            <a:lvl4pPr marL="1600200" indent="-228600" defTabSz="966788">
              <a:defRPr sz="2400">
                <a:solidFill>
                  <a:schemeClr val="tx1"/>
                </a:solidFill>
                <a:latin typeface="Arial" charset="0"/>
                <a:ea typeface="ＭＳ Ｐゴシック" charset="0"/>
              </a:defRPr>
            </a:lvl4pPr>
            <a:lvl5pPr marL="2057400" indent="-228600" defTabSz="966788">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algn="r"/>
            <a:fld id="{7844408E-35C1-744E-A7C8-DBE697E9864C}" type="slidenum">
              <a:rPr lang="en-US" sz="1300"/>
              <a:pPr algn="r"/>
              <a:t>57</a:t>
            </a:fld>
            <a:endParaRPr lang="en-US" sz="1300"/>
          </a:p>
        </p:txBody>
      </p:sp>
      <p:sp>
        <p:nvSpPr>
          <p:cNvPr id="101379" name="Rectangle 2"/>
          <p:cNvSpPr>
            <a:spLocks noGrp="1" noRot="1" noChangeAspect="1" noChangeArrowheads="1" noTextEdit="1"/>
          </p:cNvSpPr>
          <p:nvPr>
            <p:ph type="sldImg"/>
          </p:nvPr>
        </p:nvSpPr>
        <p:spPr>
          <a:solidFill>
            <a:srgbClr val="FFFFFF"/>
          </a:solidFill>
          <a:ln/>
        </p:spPr>
      </p:sp>
      <p:sp>
        <p:nvSpPr>
          <p:cNvPr id="101380" name="Rectangle 3"/>
          <p:cNvSpPr>
            <a:spLocks noGrp="1" noChangeArrowheads="1"/>
          </p:cNvSpPr>
          <p:nvPr>
            <p:ph type="body" idx="1"/>
          </p:nvPr>
        </p:nvSpPr>
        <p:spPr>
          <a:xfrm>
            <a:off x="685494" y="4344358"/>
            <a:ext cx="5487013" cy="4113169"/>
          </a:xfrm>
          <a:solidFill>
            <a:srgbClr val="FFFFFF"/>
          </a:solidFill>
          <a:ln>
            <a:solidFill>
              <a:srgbClr val="000000"/>
            </a:solidFill>
          </a:ln>
          <a:extLst>
            <a:ext uri="{FAA26D3D-D897-4be2-8F04-BA451C77F1D7}">
              <ma14:placeholderFlag xmlns:ma14="http://schemas.microsoft.com/office/mac/drawingml/2011/main" val="1"/>
            </a:ext>
          </a:extLst>
        </p:spPr>
        <p:txBody>
          <a:bodyPr lIns="92969" tIns="46485" rIns="92969" bIns="46485"/>
          <a:lstStyle/>
          <a:p>
            <a:pPr eaLnBrk="1" hangingPunct="1"/>
            <a:endParaRPr lang="en-GB">
              <a:ea typeface="ＭＳ Ｐゴシック"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0B980EE-00FC-374A-A5FA-085C2C809518}" type="slidenum">
              <a:rPr lang="en-US"/>
              <a:pPr>
                <a:defRPr/>
              </a:pPr>
              <a:t>65</a:t>
            </a:fld>
            <a:endParaRPr lang="en-US"/>
          </a:p>
        </p:txBody>
      </p:sp>
      <p:sp>
        <p:nvSpPr>
          <p:cNvPr id="367618" name="Rectangle 2"/>
          <p:cNvSpPr>
            <a:spLocks noGrp="1" noRot="1" noChangeAspect="1" noChangeArrowheads="1" noTextEdit="1"/>
          </p:cNvSpPr>
          <p:nvPr>
            <p:ph type="sldImg"/>
          </p:nvPr>
        </p:nvSpPr>
        <p:spPr>
          <a:xfrm>
            <a:off x="1146175" y="685800"/>
            <a:ext cx="4568825" cy="3427413"/>
          </a:xfrm>
          <a:ln/>
          <a:extLst>
            <a:ext uri="{FAA26D3D-D897-4be2-8F04-BA451C77F1D7}">
              <ma14:placeholderFlag xmlns:ma14="http://schemas.microsoft.com/office/mac/drawingml/2011/main" val="1"/>
            </a:ext>
          </a:extLst>
        </p:spPr>
      </p:sp>
      <p:sp>
        <p:nvSpPr>
          <p:cNvPr id="367619" name="Rectangle 3"/>
          <p:cNvSpPr>
            <a:spLocks noGrp="1" noChangeArrowheads="1"/>
          </p:cNvSpPr>
          <p:nvPr>
            <p:ph type="body" idx="1"/>
          </p:nvPr>
        </p:nvSpPr>
        <p:spPr>
          <a:xfrm>
            <a:off x="915295" y="4343703"/>
            <a:ext cx="5027414" cy="4115405"/>
          </a:xfrm>
        </p:spPr>
        <p:txBody>
          <a:bodyPr lIns="95318" tIns="47658" rIns="95318" bIns="47658"/>
          <a:lstStyle/>
          <a:p>
            <a:pPr>
              <a:defRPr/>
            </a:pPr>
            <a:endParaRPr lang="en-US" smtClean="0">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txBox="1">
            <a:spLocks noGrp="1" noChangeArrowheads="1"/>
          </p:cNvSpPr>
          <p:nvPr/>
        </p:nvSpPr>
        <p:spPr bwMode="auto">
          <a:xfrm>
            <a:off x="3884463" y="8685878"/>
            <a:ext cx="2972005" cy="456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69" tIns="46485" rIns="92969" bIns="46485" anchor="b"/>
          <a:lstStyle>
            <a:lvl1pPr defTabSz="966788">
              <a:defRPr sz="2400">
                <a:solidFill>
                  <a:schemeClr val="tx1"/>
                </a:solidFill>
                <a:latin typeface="Arial" charset="0"/>
                <a:ea typeface="ＭＳ Ｐゴシック" charset="0"/>
                <a:cs typeface="ＭＳ Ｐゴシック" charset="0"/>
              </a:defRPr>
            </a:lvl1pPr>
            <a:lvl2pPr marL="742950" indent="-285750" defTabSz="966788">
              <a:defRPr sz="2400">
                <a:solidFill>
                  <a:schemeClr val="tx1"/>
                </a:solidFill>
                <a:latin typeface="Arial" charset="0"/>
                <a:ea typeface="ＭＳ Ｐゴシック" charset="0"/>
              </a:defRPr>
            </a:lvl2pPr>
            <a:lvl3pPr marL="1143000" indent="-228600" defTabSz="966788">
              <a:defRPr sz="2400">
                <a:solidFill>
                  <a:schemeClr val="tx1"/>
                </a:solidFill>
                <a:latin typeface="Arial" charset="0"/>
                <a:ea typeface="ＭＳ Ｐゴシック" charset="0"/>
              </a:defRPr>
            </a:lvl3pPr>
            <a:lvl4pPr marL="1600200" indent="-228600" defTabSz="966788">
              <a:defRPr sz="2400">
                <a:solidFill>
                  <a:schemeClr val="tx1"/>
                </a:solidFill>
                <a:latin typeface="Arial" charset="0"/>
                <a:ea typeface="ＭＳ Ｐゴシック" charset="0"/>
              </a:defRPr>
            </a:lvl4pPr>
            <a:lvl5pPr marL="2057400" indent="-228600" defTabSz="966788">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algn="r"/>
            <a:fld id="{293FCDC9-D6AA-5E40-9B67-697E4E050F72}" type="slidenum">
              <a:rPr lang="en-US" sz="1300"/>
              <a:pPr algn="r"/>
              <a:t>5</a:t>
            </a:fld>
            <a:endParaRPr lang="en-US" sz="1300"/>
          </a:p>
        </p:txBody>
      </p:sp>
      <p:sp>
        <p:nvSpPr>
          <p:cNvPr id="77827" name="Rectangle 2"/>
          <p:cNvSpPr>
            <a:spLocks noGrp="1" noRot="1" noChangeAspect="1" noChangeArrowheads="1" noTextEdit="1"/>
          </p:cNvSpPr>
          <p:nvPr>
            <p:ph type="sldImg"/>
          </p:nvPr>
        </p:nvSpPr>
        <p:spPr>
          <a:xfrm>
            <a:off x="1144588" y="687388"/>
            <a:ext cx="4570412" cy="3427412"/>
          </a:xfrm>
          <a:solidFill>
            <a:srgbClr val="FFFFFF"/>
          </a:solidFill>
          <a:ln/>
        </p:spPr>
      </p:sp>
      <p:sp>
        <p:nvSpPr>
          <p:cNvPr id="77828" name="Rectangle 3"/>
          <p:cNvSpPr>
            <a:spLocks noGrp="1" noChangeArrowheads="1"/>
          </p:cNvSpPr>
          <p:nvPr>
            <p:ph type="body" idx="1"/>
          </p:nvPr>
        </p:nvSpPr>
        <p:spPr>
          <a:xfrm>
            <a:off x="913992" y="4341521"/>
            <a:ext cx="5030018" cy="4114587"/>
          </a:xfrm>
          <a:solidFill>
            <a:srgbClr val="FFFFFF"/>
          </a:solidFill>
          <a:ln>
            <a:solidFill>
              <a:srgbClr val="000000"/>
            </a:solidFill>
          </a:ln>
          <a:extLst>
            <a:ext uri="{FAA26D3D-D897-4be2-8F04-BA451C77F1D7}">
              <ma14:placeholderFlag xmlns:ma14="http://schemas.microsoft.com/office/mac/drawingml/2011/main" val="1"/>
            </a:ext>
          </a:extLst>
        </p:spPr>
        <p:txBody>
          <a:bodyPr lIns="92969" tIns="46485" rIns="92969" bIns="46485"/>
          <a:lstStyle/>
          <a:p>
            <a:pPr eaLnBrk="1" hangingPunct="1"/>
            <a:endParaRPr lang="en-GB">
              <a:ea typeface="ＭＳ Ｐゴシック"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39B9353D-28E0-4443-BC75-D7B275D29C11}" type="slidenum">
              <a:rPr lang="en-US"/>
              <a:pPr>
                <a:defRPr/>
              </a:pPr>
              <a:t>67</a:t>
            </a:fld>
            <a:endParaRPr lang="en-US"/>
          </a:p>
        </p:txBody>
      </p:sp>
      <p:sp>
        <p:nvSpPr>
          <p:cNvPr id="370690" name="Rectangle 2"/>
          <p:cNvSpPr>
            <a:spLocks noGrp="1" noRot="1" noChangeAspect="1" noChangeArrowheads="1" noTextEdit="1"/>
          </p:cNvSpPr>
          <p:nvPr>
            <p:ph type="sldImg"/>
          </p:nvPr>
        </p:nvSpPr>
        <p:spPr>
          <a:xfrm>
            <a:off x="1143000" y="685800"/>
            <a:ext cx="4572000" cy="3429000"/>
          </a:xfrm>
          <a:ln/>
          <a:extLst>
            <a:ext uri="{FAA26D3D-D897-4be2-8F04-BA451C77F1D7}">
              <ma14:placeholderFlag xmlns:ma14="http://schemas.microsoft.com/office/mac/drawingml/2011/main" val="1"/>
            </a:ext>
          </a:extLst>
        </p:spPr>
      </p:sp>
      <p:sp>
        <p:nvSpPr>
          <p:cNvPr id="370691" name="Rectangle 3"/>
          <p:cNvSpPr>
            <a:spLocks noGrp="1" noChangeArrowheads="1"/>
          </p:cNvSpPr>
          <p:nvPr>
            <p:ph type="body" idx="1"/>
          </p:nvPr>
        </p:nvSpPr>
        <p:spPr>
          <a:xfrm>
            <a:off x="684610" y="4342191"/>
            <a:ext cx="5488781" cy="4113893"/>
          </a:xfrm>
        </p:spPr>
        <p:txBody>
          <a:bodyPr/>
          <a:lstStyle/>
          <a:p>
            <a:pPr>
              <a:defRPr/>
            </a:pPr>
            <a:endParaRPr lang="en-US" smtClean="0">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ARRIVED HERE ON OCT.</a:t>
            </a:r>
            <a:r>
              <a:rPr lang="en-CA" baseline="0" dirty="0" smtClean="0"/>
              <a:t> 30</a:t>
            </a:r>
            <a:endParaRPr lang="en-CA" dirty="0"/>
          </a:p>
        </p:txBody>
      </p:sp>
      <p:sp>
        <p:nvSpPr>
          <p:cNvPr id="4" name="Slide Number Placeholder 3"/>
          <p:cNvSpPr>
            <a:spLocks noGrp="1"/>
          </p:cNvSpPr>
          <p:nvPr>
            <p:ph type="sldNum" sz="quarter" idx="10"/>
          </p:nvPr>
        </p:nvSpPr>
        <p:spPr/>
        <p:txBody>
          <a:bodyPr/>
          <a:lstStyle/>
          <a:p>
            <a:pPr>
              <a:defRPr/>
            </a:pPr>
            <a:fld id="{B3F601CB-E4CF-F140-98BE-0074C7EEDAFF}" type="slidenum">
              <a:rPr lang="en-US" altLang="en-US" smtClean="0"/>
              <a:pPr>
                <a:defRPr/>
              </a:pPr>
              <a:t>68</a:t>
            </a:fld>
            <a:endParaRPr lang="en-US" altLang="en-US"/>
          </a:p>
        </p:txBody>
      </p:sp>
    </p:spTree>
    <p:extLst>
      <p:ext uri="{BB962C8B-B14F-4D97-AF65-F5344CB8AC3E}">
        <p14:creationId xmlns:p14="http://schemas.microsoft.com/office/powerpoint/2010/main" val="4874950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856F4C-A4C5-47EF-9AA4-9B230B38C9E9}" type="slidenum">
              <a:rPr lang="it-IT" smtClean="0"/>
              <a:pPr/>
              <a:t>93</a:t>
            </a:fld>
            <a:endParaRPr lang="it-IT"/>
          </a:p>
        </p:txBody>
      </p:sp>
    </p:spTree>
    <p:extLst>
      <p:ext uri="{BB962C8B-B14F-4D97-AF65-F5344CB8AC3E}">
        <p14:creationId xmlns:p14="http://schemas.microsoft.com/office/powerpoint/2010/main" val="13635530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856F4C-A4C5-47EF-9AA4-9B230B38C9E9}" type="slidenum">
              <a:rPr lang="it-IT" smtClean="0"/>
              <a:pPr/>
              <a:t>94</a:t>
            </a:fld>
            <a:endParaRPr lang="it-IT"/>
          </a:p>
        </p:txBody>
      </p:sp>
    </p:spTree>
    <p:extLst>
      <p:ext uri="{BB962C8B-B14F-4D97-AF65-F5344CB8AC3E}">
        <p14:creationId xmlns:p14="http://schemas.microsoft.com/office/powerpoint/2010/main" val="13635530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42938" y="577850"/>
            <a:ext cx="4714875" cy="3536950"/>
          </a:xfrm>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fld id="{FD5B0679-E401-4724-9818-06FFEBA2E24D}" type="slidenum">
              <a:rPr lang="en-US" smtClean="0">
                <a:solidFill>
                  <a:prstClr val="black"/>
                </a:solidFill>
              </a:rPr>
              <a:pPr/>
              <a:t>95</a:t>
            </a:fld>
            <a:endParaRPr lang="en-US" dirty="0">
              <a:solidFill>
                <a:prstClr val="black"/>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42938" y="577850"/>
            <a:ext cx="4714875" cy="3536950"/>
          </a:xfrm>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fld id="{FD5B0679-E401-4724-9818-06FFEBA2E24D}" type="slidenum">
              <a:rPr lang="en-US" smtClean="0">
                <a:solidFill>
                  <a:prstClr val="black"/>
                </a:solidFill>
              </a:rPr>
              <a:pPr/>
              <a:t>96</a:t>
            </a:fld>
            <a:endParaRPr lang="en-US" dirty="0">
              <a:solidFill>
                <a:prstClr val="black"/>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b="1" u="sng">
                <a:solidFill>
                  <a:schemeClr val="tx1"/>
                </a:solidFill>
                <a:latin typeface="Arial" charset="0"/>
                <a:ea typeface="ＭＳ Ｐゴシック" charset="0"/>
              </a:defRPr>
            </a:lvl1pPr>
            <a:lvl2pPr marL="742877" indent="-285722">
              <a:defRPr sz="1400" b="1" u="sng">
                <a:solidFill>
                  <a:schemeClr val="tx1"/>
                </a:solidFill>
                <a:latin typeface="Arial" charset="0"/>
                <a:ea typeface="ＭＳ Ｐゴシック" charset="0"/>
              </a:defRPr>
            </a:lvl2pPr>
            <a:lvl3pPr marL="1142888" indent="-228578">
              <a:defRPr sz="1400" b="1" u="sng">
                <a:solidFill>
                  <a:schemeClr val="tx1"/>
                </a:solidFill>
                <a:latin typeface="Arial" charset="0"/>
                <a:ea typeface="ＭＳ Ｐゴシック" charset="0"/>
              </a:defRPr>
            </a:lvl3pPr>
            <a:lvl4pPr marL="1600043" indent="-228578">
              <a:defRPr sz="1400" b="1" u="sng">
                <a:solidFill>
                  <a:schemeClr val="tx1"/>
                </a:solidFill>
                <a:latin typeface="Arial" charset="0"/>
                <a:ea typeface="ＭＳ Ｐゴシック" charset="0"/>
              </a:defRPr>
            </a:lvl4pPr>
            <a:lvl5pPr marL="2057199" indent="-228578">
              <a:defRPr sz="1400" b="1" u="sng">
                <a:solidFill>
                  <a:schemeClr val="tx1"/>
                </a:solidFill>
                <a:latin typeface="Arial" charset="0"/>
                <a:ea typeface="ＭＳ Ｐゴシック" charset="0"/>
              </a:defRPr>
            </a:lvl5pPr>
            <a:lvl6pPr marL="2514354" indent="-228578" algn="ctr" eaLnBrk="0" fontAlgn="base" hangingPunct="0">
              <a:lnSpc>
                <a:spcPct val="80000"/>
              </a:lnSpc>
              <a:spcBef>
                <a:spcPct val="20000"/>
              </a:spcBef>
              <a:spcAft>
                <a:spcPct val="0"/>
              </a:spcAft>
              <a:defRPr sz="1400" b="1" u="sng">
                <a:solidFill>
                  <a:schemeClr val="tx1"/>
                </a:solidFill>
                <a:latin typeface="Arial" charset="0"/>
                <a:ea typeface="ＭＳ Ｐゴシック" charset="0"/>
              </a:defRPr>
            </a:lvl6pPr>
            <a:lvl7pPr marL="2971509" indent="-228578" algn="ctr" eaLnBrk="0" fontAlgn="base" hangingPunct="0">
              <a:lnSpc>
                <a:spcPct val="80000"/>
              </a:lnSpc>
              <a:spcBef>
                <a:spcPct val="20000"/>
              </a:spcBef>
              <a:spcAft>
                <a:spcPct val="0"/>
              </a:spcAft>
              <a:defRPr sz="1400" b="1" u="sng">
                <a:solidFill>
                  <a:schemeClr val="tx1"/>
                </a:solidFill>
                <a:latin typeface="Arial" charset="0"/>
                <a:ea typeface="ＭＳ Ｐゴシック" charset="0"/>
              </a:defRPr>
            </a:lvl7pPr>
            <a:lvl8pPr marL="3428664" indent="-228578" algn="ctr" eaLnBrk="0" fontAlgn="base" hangingPunct="0">
              <a:lnSpc>
                <a:spcPct val="80000"/>
              </a:lnSpc>
              <a:spcBef>
                <a:spcPct val="20000"/>
              </a:spcBef>
              <a:spcAft>
                <a:spcPct val="0"/>
              </a:spcAft>
              <a:defRPr sz="1400" b="1" u="sng">
                <a:solidFill>
                  <a:schemeClr val="tx1"/>
                </a:solidFill>
                <a:latin typeface="Arial" charset="0"/>
                <a:ea typeface="ＭＳ Ｐゴシック" charset="0"/>
              </a:defRPr>
            </a:lvl8pPr>
            <a:lvl9pPr marL="3885819" indent="-228578" algn="ctr" eaLnBrk="0" fontAlgn="base" hangingPunct="0">
              <a:lnSpc>
                <a:spcPct val="80000"/>
              </a:lnSpc>
              <a:spcBef>
                <a:spcPct val="20000"/>
              </a:spcBef>
              <a:spcAft>
                <a:spcPct val="0"/>
              </a:spcAft>
              <a:defRPr sz="1400" b="1" u="sng">
                <a:solidFill>
                  <a:schemeClr val="tx1"/>
                </a:solidFill>
                <a:latin typeface="Arial" charset="0"/>
                <a:ea typeface="ＭＳ Ｐゴシック" charset="0"/>
              </a:defRPr>
            </a:lvl9pPr>
          </a:lstStyle>
          <a:p>
            <a:fld id="{F150383E-E9BA-A249-A328-8A824E013C2F}" type="slidenum">
              <a:rPr lang="it-IT" sz="1200" b="0" u="none">
                <a:latin typeface="Times" charset="0"/>
              </a:rPr>
              <a:pPr/>
              <a:t>100</a:t>
            </a:fld>
            <a:endParaRPr lang="it-IT" sz="1200" b="0" u="none">
              <a:latin typeface="Times" charset="0"/>
            </a:endParaRPr>
          </a:p>
        </p:txBody>
      </p:sp>
      <p:sp>
        <p:nvSpPr>
          <p:cNvPr id="64515" name="Text Box 2"/>
          <p:cNvSpPr txBox="1">
            <a:spLocks noChangeArrowheads="1"/>
          </p:cNvSpPr>
          <p:nvPr/>
        </p:nvSpPr>
        <p:spPr bwMode="auto">
          <a:xfrm>
            <a:off x="1004197" y="694612"/>
            <a:ext cx="4848007" cy="3429182"/>
          </a:xfrm>
          <a:prstGeom prst="rect">
            <a:avLst/>
          </a:prstGeom>
          <a:solidFill>
            <a:srgbClr val="FFFFFF"/>
          </a:solidFill>
          <a:ln w="9525">
            <a:solidFill>
              <a:srgbClr val="000000"/>
            </a:solidFill>
            <a:miter lim="800000"/>
            <a:headEnd/>
            <a:tailEnd/>
          </a:ln>
        </p:spPr>
        <p:txBody>
          <a:bodyPr wrap="none" lIns="91431" tIns="45716" rIns="91431" bIns="45716" anchor="ctr"/>
          <a:lstStyle>
            <a:lvl1pPr>
              <a:defRPr sz="1400" b="1" u="sng">
                <a:solidFill>
                  <a:schemeClr val="tx1"/>
                </a:solidFill>
                <a:latin typeface="Arial" charset="0"/>
                <a:ea typeface="ＭＳ Ｐゴシック" charset="0"/>
              </a:defRPr>
            </a:lvl1pPr>
            <a:lvl2pPr marL="742950" indent="-285750">
              <a:defRPr sz="1400" b="1" u="sng">
                <a:solidFill>
                  <a:schemeClr val="tx1"/>
                </a:solidFill>
                <a:latin typeface="Arial" charset="0"/>
                <a:ea typeface="ＭＳ Ｐゴシック" charset="0"/>
              </a:defRPr>
            </a:lvl2pPr>
            <a:lvl3pPr marL="1143000" indent="-228600">
              <a:defRPr sz="1400" b="1" u="sng">
                <a:solidFill>
                  <a:schemeClr val="tx1"/>
                </a:solidFill>
                <a:latin typeface="Arial" charset="0"/>
                <a:ea typeface="ＭＳ Ｐゴシック" charset="0"/>
              </a:defRPr>
            </a:lvl3pPr>
            <a:lvl4pPr marL="1600200" indent="-228600">
              <a:defRPr sz="1400" b="1" u="sng">
                <a:solidFill>
                  <a:schemeClr val="tx1"/>
                </a:solidFill>
                <a:latin typeface="Arial" charset="0"/>
                <a:ea typeface="ＭＳ Ｐゴシック" charset="0"/>
              </a:defRPr>
            </a:lvl4pPr>
            <a:lvl5pPr marL="2057400" indent="-228600">
              <a:defRPr sz="1400" b="1" u="sng">
                <a:solidFill>
                  <a:schemeClr val="tx1"/>
                </a:solidFill>
                <a:latin typeface="Arial" charset="0"/>
                <a:ea typeface="ＭＳ Ｐゴシック" charset="0"/>
              </a:defRPr>
            </a:lvl5pPr>
            <a:lvl6pPr marL="2514600" indent="-228600" algn="ctr" eaLnBrk="0" fontAlgn="base" hangingPunct="0">
              <a:lnSpc>
                <a:spcPct val="80000"/>
              </a:lnSpc>
              <a:spcBef>
                <a:spcPct val="20000"/>
              </a:spcBef>
              <a:spcAft>
                <a:spcPct val="0"/>
              </a:spcAft>
              <a:defRPr sz="1400" b="1" u="sng">
                <a:solidFill>
                  <a:schemeClr val="tx1"/>
                </a:solidFill>
                <a:latin typeface="Arial" charset="0"/>
                <a:ea typeface="ＭＳ Ｐゴシック" charset="0"/>
              </a:defRPr>
            </a:lvl6pPr>
            <a:lvl7pPr marL="2971800" indent="-228600" algn="ctr" eaLnBrk="0" fontAlgn="base" hangingPunct="0">
              <a:lnSpc>
                <a:spcPct val="80000"/>
              </a:lnSpc>
              <a:spcBef>
                <a:spcPct val="20000"/>
              </a:spcBef>
              <a:spcAft>
                <a:spcPct val="0"/>
              </a:spcAft>
              <a:defRPr sz="1400" b="1" u="sng">
                <a:solidFill>
                  <a:schemeClr val="tx1"/>
                </a:solidFill>
                <a:latin typeface="Arial" charset="0"/>
                <a:ea typeface="ＭＳ Ｐゴシック" charset="0"/>
              </a:defRPr>
            </a:lvl7pPr>
            <a:lvl8pPr marL="3429000" indent="-228600" algn="ctr" eaLnBrk="0" fontAlgn="base" hangingPunct="0">
              <a:lnSpc>
                <a:spcPct val="80000"/>
              </a:lnSpc>
              <a:spcBef>
                <a:spcPct val="20000"/>
              </a:spcBef>
              <a:spcAft>
                <a:spcPct val="0"/>
              </a:spcAft>
              <a:defRPr sz="1400" b="1" u="sng">
                <a:solidFill>
                  <a:schemeClr val="tx1"/>
                </a:solidFill>
                <a:latin typeface="Arial" charset="0"/>
                <a:ea typeface="ＭＳ Ｐゴシック" charset="0"/>
              </a:defRPr>
            </a:lvl8pPr>
            <a:lvl9pPr marL="3886200" indent="-228600" algn="ctr" eaLnBrk="0" fontAlgn="base" hangingPunct="0">
              <a:lnSpc>
                <a:spcPct val="80000"/>
              </a:lnSpc>
              <a:spcBef>
                <a:spcPct val="20000"/>
              </a:spcBef>
              <a:spcAft>
                <a:spcPct val="0"/>
              </a:spcAft>
              <a:defRPr sz="1400" b="1" u="sng">
                <a:solidFill>
                  <a:schemeClr val="tx1"/>
                </a:solidFill>
                <a:latin typeface="Arial" charset="0"/>
                <a:ea typeface="ＭＳ Ｐゴシック" charset="0"/>
              </a:defRPr>
            </a:lvl9pPr>
          </a:lstStyle>
          <a:p>
            <a:endParaRPr lang="en-US"/>
          </a:p>
        </p:txBody>
      </p:sp>
      <p:sp>
        <p:nvSpPr>
          <p:cNvPr id="64516" name="Rectangle 3"/>
          <p:cNvSpPr>
            <a:spLocks noGrp="1" noChangeArrowheads="1"/>
          </p:cNvSpPr>
          <p:nvPr>
            <p:ph type="body"/>
          </p:nvPr>
        </p:nvSpPr>
        <p:spPr>
          <a:xfrm>
            <a:off x="685479" y="4343145"/>
            <a:ext cx="5485440" cy="411355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endParaRPr lang="en-US">
              <a:latin typeface="Times"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123</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228" tIns="44614" rIns="89228" bIns="44614" anchor="b"/>
          <a:lstStyle>
            <a:lvl1pPr defTabSz="966788">
              <a:defRPr sz="2400">
                <a:solidFill>
                  <a:schemeClr val="tx1"/>
                </a:solidFill>
                <a:latin typeface="Arial" charset="0"/>
                <a:ea typeface="ＭＳ Ｐゴシック" charset="0"/>
                <a:cs typeface="ＭＳ Ｐゴシック" charset="0"/>
              </a:defRPr>
            </a:lvl1pPr>
            <a:lvl2pPr marL="742950" indent="-285750" defTabSz="966788">
              <a:defRPr sz="2400">
                <a:solidFill>
                  <a:schemeClr val="tx1"/>
                </a:solidFill>
                <a:latin typeface="Arial" charset="0"/>
                <a:ea typeface="ＭＳ Ｐゴシック" charset="0"/>
              </a:defRPr>
            </a:lvl2pPr>
            <a:lvl3pPr marL="1143000" indent="-228600" defTabSz="966788">
              <a:defRPr sz="2400">
                <a:solidFill>
                  <a:schemeClr val="tx1"/>
                </a:solidFill>
                <a:latin typeface="Arial" charset="0"/>
                <a:ea typeface="ＭＳ Ｐゴシック" charset="0"/>
              </a:defRPr>
            </a:lvl3pPr>
            <a:lvl4pPr marL="1600200" indent="-228600" defTabSz="966788">
              <a:defRPr sz="2400">
                <a:solidFill>
                  <a:schemeClr val="tx1"/>
                </a:solidFill>
                <a:latin typeface="Arial" charset="0"/>
                <a:ea typeface="ＭＳ Ｐゴシック" charset="0"/>
              </a:defRPr>
            </a:lvl4pPr>
            <a:lvl5pPr marL="2057400" indent="-228600" defTabSz="966788">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algn="r"/>
            <a:fld id="{983A4EC0-4EE7-9D42-9F73-7AC2ABB628DF}" type="slidenum">
              <a:rPr lang="en-US" sz="1200"/>
              <a:pPr algn="r"/>
              <a:t>153</a:t>
            </a:fld>
            <a:endParaRPr lang="en-US" sz="1200"/>
          </a:p>
        </p:txBody>
      </p:sp>
      <p:sp>
        <p:nvSpPr>
          <p:cNvPr id="120835" name="Rectangle 2"/>
          <p:cNvSpPr>
            <a:spLocks noGrp="1" noRot="1" noChangeAspect="1" noChangeArrowheads="1" noTextEdit="1"/>
          </p:cNvSpPr>
          <p:nvPr>
            <p:ph type="sldImg"/>
          </p:nvPr>
        </p:nvSpPr>
        <p:spPr>
          <a:xfrm>
            <a:off x="1141413" y="685800"/>
            <a:ext cx="4575175" cy="3430588"/>
          </a:xfrm>
          <a:solidFill>
            <a:srgbClr val="FFFFFF"/>
          </a:solidFill>
          <a:ln/>
        </p:spPr>
      </p:sp>
      <p:sp>
        <p:nvSpPr>
          <p:cNvPr id="120836" name="Rectangle 3"/>
          <p:cNvSpPr>
            <a:spLocks noGrp="1" noChangeArrowheads="1"/>
          </p:cNvSpPr>
          <p:nvPr>
            <p:ph type="body" idx="1"/>
          </p:nvPr>
        </p:nvSpPr>
        <p:spPr>
          <a:xfrm>
            <a:off x="685494" y="4344357"/>
            <a:ext cx="5487013" cy="4113169"/>
          </a:xfrm>
          <a:solidFill>
            <a:srgbClr val="FFFFFF"/>
          </a:solidFill>
          <a:ln>
            <a:solidFill>
              <a:srgbClr val="000000"/>
            </a:solidFill>
          </a:ln>
          <a:extLst>
            <a:ext uri="{FAA26D3D-D897-4be2-8F04-BA451C77F1D7}">
              <ma14:placeholderFlag xmlns:ma14="http://schemas.microsoft.com/office/mac/drawingml/2011/main" val="1"/>
            </a:ext>
          </a:extLst>
        </p:spPr>
        <p:txBody>
          <a:bodyPr lIns="89228" tIns="44614" rIns="89228" bIns="44614"/>
          <a:lstStyle/>
          <a:p>
            <a:pPr eaLnBrk="1" hangingPunct="1"/>
            <a:endParaRPr lang="en-GB">
              <a:ea typeface="ＭＳ Ｐゴシック"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docker run</a:t>
            </a:r>
            <a:r>
              <a:rPr lang="de-CH" baseline="0" dirty="0" smtClean="0"/>
              <a:t> --rm to remove container after termination</a:t>
            </a:r>
            <a:endParaRPr lang="en-US" dirty="0"/>
          </a:p>
        </p:txBody>
      </p:sp>
      <p:sp>
        <p:nvSpPr>
          <p:cNvPr id="4" name="Slide Number Placeholder 3"/>
          <p:cNvSpPr>
            <a:spLocks noGrp="1"/>
          </p:cNvSpPr>
          <p:nvPr>
            <p:ph type="sldNum" sz="quarter" idx="10"/>
          </p:nvPr>
        </p:nvSpPr>
        <p:spPr/>
        <p:txBody>
          <a:bodyPr/>
          <a:lstStyle/>
          <a:p>
            <a:fld id="{52E27252-EF20-D744-8857-623D53E3D728}" type="slidenum">
              <a:rPr lang="en-US" smtClean="0"/>
              <a:t>168</a:t>
            </a:fld>
            <a:endParaRPr lang="en-US"/>
          </a:p>
        </p:txBody>
      </p:sp>
    </p:spTree>
    <p:extLst>
      <p:ext uri="{BB962C8B-B14F-4D97-AF65-F5344CB8AC3E}">
        <p14:creationId xmlns:p14="http://schemas.microsoft.com/office/powerpoint/2010/main" val="2476949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txBox="1">
            <a:spLocks noGrp="1" noChangeArrowheads="1"/>
          </p:cNvSpPr>
          <p:nvPr/>
        </p:nvSpPr>
        <p:spPr bwMode="auto">
          <a:xfrm>
            <a:off x="3884463" y="8685878"/>
            <a:ext cx="2972005" cy="456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69" tIns="46485" rIns="92969" bIns="46485" anchor="b"/>
          <a:lstStyle>
            <a:lvl1pPr defTabSz="966788">
              <a:defRPr sz="2400">
                <a:solidFill>
                  <a:schemeClr val="tx1"/>
                </a:solidFill>
                <a:latin typeface="Arial" charset="0"/>
                <a:ea typeface="ＭＳ Ｐゴシック" charset="0"/>
                <a:cs typeface="ＭＳ Ｐゴシック" charset="0"/>
              </a:defRPr>
            </a:lvl1pPr>
            <a:lvl2pPr marL="742950" indent="-285750" defTabSz="966788">
              <a:defRPr sz="2400">
                <a:solidFill>
                  <a:schemeClr val="tx1"/>
                </a:solidFill>
                <a:latin typeface="Arial" charset="0"/>
                <a:ea typeface="ＭＳ Ｐゴシック" charset="0"/>
              </a:defRPr>
            </a:lvl2pPr>
            <a:lvl3pPr marL="1143000" indent="-228600" defTabSz="966788">
              <a:defRPr sz="2400">
                <a:solidFill>
                  <a:schemeClr val="tx1"/>
                </a:solidFill>
                <a:latin typeface="Arial" charset="0"/>
                <a:ea typeface="ＭＳ Ｐゴシック" charset="0"/>
              </a:defRPr>
            </a:lvl3pPr>
            <a:lvl4pPr marL="1600200" indent="-228600" defTabSz="966788">
              <a:defRPr sz="2400">
                <a:solidFill>
                  <a:schemeClr val="tx1"/>
                </a:solidFill>
                <a:latin typeface="Arial" charset="0"/>
                <a:ea typeface="ＭＳ Ｐゴシック" charset="0"/>
              </a:defRPr>
            </a:lvl4pPr>
            <a:lvl5pPr marL="2057400" indent="-228600" defTabSz="966788">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algn="r"/>
            <a:fld id="{68983517-C92D-024B-9ECD-930369A7ECA5}" type="slidenum">
              <a:rPr lang="en-US" sz="1300"/>
              <a:pPr algn="r"/>
              <a:t>6</a:t>
            </a:fld>
            <a:endParaRPr lang="en-US" sz="1300"/>
          </a:p>
        </p:txBody>
      </p:sp>
      <p:sp>
        <p:nvSpPr>
          <p:cNvPr id="78851" name="Rectangle 2"/>
          <p:cNvSpPr>
            <a:spLocks noGrp="1" noRot="1" noChangeAspect="1" noChangeArrowheads="1" noTextEdit="1"/>
          </p:cNvSpPr>
          <p:nvPr>
            <p:ph type="sldImg"/>
          </p:nvPr>
        </p:nvSpPr>
        <p:spPr>
          <a:xfrm>
            <a:off x="1144588" y="687388"/>
            <a:ext cx="4570412" cy="3427412"/>
          </a:xfrm>
          <a:solidFill>
            <a:srgbClr val="FFFFFF"/>
          </a:solidFill>
          <a:ln/>
        </p:spPr>
      </p:sp>
      <p:sp>
        <p:nvSpPr>
          <p:cNvPr id="78852" name="Rectangle 3"/>
          <p:cNvSpPr>
            <a:spLocks noGrp="1" noChangeArrowheads="1"/>
          </p:cNvSpPr>
          <p:nvPr>
            <p:ph type="body" idx="1"/>
          </p:nvPr>
        </p:nvSpPr>
        <p:spPr>
          <a:xfrm>
            <a:off x="913992" y="4341521"/>
            <a:ext cx="5030018" cy="4114587"/>
          </a:xfrm>
          <a:solidFill>
            <a:srgbClr val="FFFFFF"/>
          </a:solidFill>
          <a:ln>
            <a:solidFill>
              <a:srgbClr val="000000"/>
            </a:solidFill>
          </a:ln>
          <a:extLst>
            <a:ext uri="{FAA26D3D-D897-4be2-8F04-BA451C77F1D7}">
              <ma14:placeholderFlag xmlns:ma14="http://schemas.microsoft.com/office/mac/drawingml/2011/main" val="1"/>
            </a:ext>
          </a:extLst>
        </p:spPr>
        <p:txBody>
          <a:bodyPr lIns="92969" tIns="46485" rIns="92969" bIns="46485"/>
          <a:lstStyle/>
          <a:p>
            <a:pPr eaLnBrk="1" hangingPunct="1"/>
            <a:endParaRPr lang="en-GB">
              <a:ea typeface="ＭＳ Ｐゴシック"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E27252-EF20-D744-8857-623D53E3D728}" type="slidenum">
              <a:rPr lang="en-US" smtClean="0"/>
              <a:t>170</a:t>
            </a:fld>
            <a:endParaRPr lang="en-US"/>
          </a:p>
        </p:txBody>
      </p:sp>
    </p:spTree>
    <p:extLst>
      <p:ext uri="{BB962C8B-B14F-4D97-AF65-F5344CB8AC3E}">
        <p14:creationId xmlns:p14="http://schemas.microsoft.com/office/powerpoint/2010/main" val="30691369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Virtual Machines</a:t>
            </a:r>
          </a:p>
          <a:p>
            <a:r>
              <a:rPr lang="en-US" sz="1200" b="0" i="0" kern="1200" dirty="0" smtClean="0">
                <a:solidFill>
                  <a:schemeClr val="tx1"/>
                </a:solidFill>
                <a:effectLst/>
                <a:latin typeface="+mn-lt"/>
                <a:ea typeface="+mn-ea"/>
                <a:cs typeface="+mn-cs"/>
              </a:rPr>
              <a:t>Each virtualized application includes not only the application - which may be only 10s of MB - and the necessary binaries and libraries, but also an entire guest operating system - which may weigh 10s of GB.</a:t>
            </a:r>
          </a:p>
          <a:p>
            <a:endParaRPr lang="de-CH" dirty="0" smtClean="0"/>
          </a:p>
          <a:p>
            <a:r>
              <a:rPr lang="en-US" sz="1200" b="0" i="0" kern="1200" dirty="0" err="1" smtClean="0">
                <a:solidFill>
                  <a:schemeClr val="tx1"/>
                </a:solidFill>
                <a:effectLst/>
                <a:latin typeface="+mn-lt"/>
                <a:ea typeface="+mn-ea"/>
                <a:cs typeface="+mn-cs"/>
              </a:rPr>
              <a:t>Docker</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Engine container comprises just the application and its dependencies. It runs as an isolated process in </a:t>
            </a:r>
            <a:r>
              <a:rPr lang="en-US" sz="1200" b="0" i="0" kern="1200" dirty="0" err="1" smtClean="0">
                <a:solidFill>
                  <a:schemeClr val="tx1"/>
                </a:solidFill>
                <a:effectLst/>
                <a:latin typeface="+mn-lt"/>
                <a:ea typeface="+mn-ea"/>
                <a:cs typeface="+mn-cs"/>
              </a:rPr>
              <a:t>userspace</a:t>
            </a:r>
            <a:r>
              <a:rPr lang="en-US" sz="1200" b="0" i="0" kern="1200" dirty="0" smtClean="0">
                <a:solidFill>
                  <a:schemeClr val="tx1"/>
                </a:solidFill>
                <a:effectLst/>
                <a:latin typeface="+mn-lt"/>
                <a:ea typeface="+mn-ea"/>
                <a:cs typeface="+mn-cs"/>
              </a:rPr>
              <a:t> on the host operating system, sharing the kernel with other containers. Thus, it enjoys the resource isolation and allocation benefits of VMs but is much more portable and efficient.</a:t>
            </a:r>
          </a:p>
          <a:p>
            <a:endParaRPr lang="de-CH" dirty="0" smtClean="0"/>
          </a:p>
          <a:p>
            <a:r>
              <a:rPr lang="de-CH" dirty="0" smtClean="0"/>
              <a:t>Docker provides base</a:t>
            </a:r>
            <a:r>
              <a:rPr lang="de-CH" baseline="0" dirty="0" smtClean="0"/>
              <a:t> images that contain OS installations we can start from: The OS is not more than an application running on the Kernel...</a:t>
            </a:r>
            <a:endParaRPr lang="en-US" dirty="0"/>
          </a:p>
        </p:txBody>
      </p:sp>
      <p:sp>
        <p:nvSpPr>
          <p:cNvPr id="4" name="Slide Number Placeholder 3"/>
          <p:cNvSpPr>
            <a:spLocks noGrp="1"/>
          </p:cNvSpPr>
          <p:nvPr>
            <p:ph type="sldNum" sz="quarter" idx="10"/>
          </p:nvPr>
        </p:nvSpPr>
        <p:spPr/>
        <p:txBody>
          <a:bodyPr/>
          <a:lstStyle/>
          <a:p>
            <a:fld id="{52E27252-EF20-D744-8857-623D53E3D728}" type="slidenum">
              <a:rPr lang="en-US" smtClean="0"/>
              <a:t>172</a:t>
            </a:fld>
            <a:endParaRPr lang="en-US"/>
          </a:p>
        </p:txBody>
      </p:sp>
    </p:spTree>
    <p:extLst>
      <p:ext uri="{BB962C8B-B14F-4D97-AF65-F5344CB8AC3E}">
        <p14:creationId xmlns:p14="http://schemas.microsoft.com/office/powerpoint/2010/main" val="27537767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Windows: http://www.zdnet.com/docker-cto-why-microsofts-docker-plans-for-windows-will-matter-to-you-7000035150/</a:t>
            </a:r>
          </a:p>
          <a:p>
            <a:endParaRPr lang="de-CH" dirty="0" smtClean="0"/>
          </a:p>
          <a:p>
            <a:r>
              <a:rPr lang="en-US" sz="1200" b="0" i="0" kern="1200" dirty="0" smtClean="0">
                <a:solidFill>
                  <a:schemeClr val="tx1"/>
                </a:solidFill>
                <a:effectLst/>
                <a:latin typeface="+mn-lt"/>
                <a:ea typeface="+mn-ea"/>
                <a:cs typeface="+mn-cs"/>
              </a:rPr>
              <a:t>"That's why the result of the Microsoft announcement will not allow a container that runs on Linux to run seamlessly on Windows or vice versa. But that's OK because in the context of distributed applications that's not what developers are asking for."</a:t>
            </a:r>
            <a:endParaRPr lang="en-US" dirty="0"/>
          </a:p>
        </p:txBody>
      </p:sp>
      <p:sp>
        <p:nvSpPr>
          <p:cNvPr id="4" name="Slide Number Placeholder 3"/>
          <p:cNvSpPr>
            <a:spLocks noGrp="1"/>
          </p:cNvSpPr>
          <p:nvPr>
            <p:ph type="sldNum" sz="quarter" idx="10"/>
          </p:nvPr>
        </p:nvSpPr>
        <p:spPr/>
        <p:txBody>
          <a:bodyPr/>
          <a:lstStyle/>
          <a:p>
            <a:fld id="{52E27252-EF20-D744-8857-623D53E3D728}" type="slidenum">
              <a:rPr lang="en-US" smtClean="0"/>
              <a:t>175</a:t>
            </a:fld>
            <a:endParaRPr lang="en-US"/>
          </a:p>
        </p:txBody>
      </p:sp>
    </p:spTree>
    <p:extLst>
      <p:ext uri="{BB962C8B-B14F-4D97-AF65-F5344CB8AC3E}">
        <p14:creationId xmlns:p14="http://schemas.microsoft.com/office/powerpoint/2010/main" val="24325163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CH" dirty="0" smtClean="0"/>
              <a:t>Immediately</a:t>
            </a:r>
            <a:r>
              <a:rPr lang="de-CH" baseline="0" dirty="0" smtClean="0"/>
              <a:t> exits</a:t>
            </a:r>
          </a:p>
          <a:p>
            <a:pPr marL="628650" lvl="1" indent="-171450">
              <a:buFont typeface="Arial" panose="020B0604020202020204" pitchFamily="34" charset="0"/>
              <a:buChar char="•"/>
            </a:pPr>
            <a:r>
              <a:rPr lang="de-CH" baseline="0" dirty="0" smtClean="0"/>
              <a:t>docker ps</a:t>
            </a:r>
          </a:p>
          <a:p>
            <a:pPr marL="628650" lvl="1" indent="-171450">
              <a:buFont typeface="Arial" panose="020B0604020202020204" pitchFamily="34" charset="0"/>
              <a:buChar char="•"/>
            </a:pPr>
            <a:r>
              <a:rPr lang="de-CH" baseline="0" dirty="0" smtClean="0"/>
              <a:t>docker ps –a</a:t>
            </a:r>
          </a:p>
          <a:p>
            <a:pPr marL="1085850" lvl="2" indent="-171450">
              <a:buFont typeface="Arial" panose="020B0604020202020204" pitchFamily="34" charset="0"/>
              <a:buChar char="•"/>
            </a:pPr>
            <a:r>
              <a:rPr lang="de-CH" baseline="0" dirty="0" smtClean="0"/>
              <a:t>Re-attach: docker start –i stoic_wozniak</a:t>
            </a:r>
          </a:p>
          <a:p>
            <a:pPr marL="628650" lvl="1" indent="-171450">
              <a:buFont typeface="Arial" panose="020B0604020202020204" pitchFamily="34" charset="0"/>
              <a:buChar char="•"/>
            </a:pPr>
            <a:r>
              <a:rPr lang="de-CH" baseline="0" dirty="0" smtClean="0"/>
              <a:t>docker commit –m «message» containerId imageName(e.g. mytest/test1:1.0)</a:t>
            </a:r>
          </a:p>
          <a:p>
            <a:pPr marL="1085850" lvl="2" indent="-171450">
              <a:buFont typeface="Arial" panose="020B0604020202020204" pitchFamily="34" charset="0"/>
              <a:buChar char="•"/>
            </a:pPr>
            <a:r>
              <a:rPr lang="de-CH" baseline="0" dirty="0" smtClean="0"/>
              <a:t>New Image</a:t>
            </a:r>
          </a:p>
          <a:p>
            <a:pPr marL="628650" lvl="1" indent="-171450">
              <a:buFont typeface="Arial" panose="020B0604020202020204" pitchFamily="34" charset="0"/>
              <a:buChar char="•"/>
            </a:pPr>
            <a:r>
              <a:rPr lang="de-CH" baseline="0" dirty="0" smtClean="0"/>
              <a:t>docker images</a:t>
            </a:r>
            <a:endParaRPr lang="en-US" dirty="0"/>
          </a:p>
        </p:txBody>
      </p:sp>
      <p:sp>
        <p:nvSpPr>
          <p:cNvPr id="4" name="Slide Number Placeholder 3"/>
          <p:cNvSpPr>
            <a:spLocks noGrp="1"/>
          </p:cNvSpPr>
          <p:nvPr>
            <p:ph type="sldNum" sz="quarter" idx="10"/>
          </p:nvPr>
        </p:nvSpPr>
        <p:spPr/>
        <p:txBody>
          <a:bodyPr/>
          <a:lstStyle/>
          <a:p>
            <a:fld id="{52E27252-EF20-D744-8857-623D53E3D728}" type="slidenum">
              <a:rPr lang="en-US" smtClean="0"/>
              <a:t>176</a:t>
            </a:fld>
            <a:endParaRPr lang="en-US"/>
          </a:p>
        </p:txBody>
      </p:sp>
    </p:spTree>
    <p:extLst>
      <p:ext uri="{BB962C8B-B14F-4D97-AF65-F5344CB8AC3E}">
        <p14:creationId xmlns:p14="http://schemas.microsoft.com/office/powerpoint/2010/main" val="26619730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E27252-EF20-D744-8857-623D53E3D728}" type="slidenum">
              <a:rPr lang="en-US" smtClean="0"/>
              <a:t>177</a:t>
            </a:fld>
            <a:endParaRPr lang="en-US"/>
          </a:p>
        </p:txBody>
      </p:sp>
    </p:spTree>
    <p:extLst>
      <p:ext uri="{BB962C8B-B14F-4D97-AF65-F5344CB8AC3E}">
        <p14:creationId xmlns:p14="http://schemas.microsoft.com/office/powerpoint/2010/main" val="30691369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docker run -ti d97 /bin/bash</a:t>
            </a:r>
          </a:p>
          <a:p>
            <a:pPr marL="171450" indent="-171450">
              <a:buFontTx/>
              <a:buChar char="-"/>
            </a:pPr>
            <a:r>
              <a:rPr lang="de-DE" baseline="0" dirty="0" smtClean="0"/>
              <a:t>testFile.txt -&gt; present</a:t>
            </a:r>
          </a:p>
          <a:p>
            <a:pPr marL="171450" indent="-171450">
              <a:buFontTx/>
              <a:buChar char="-"/>
            </a:pPr>
            <a:r>
              <a:rPr lang="de-DE" baseline="0" dirty="0" smtClean="0"/>
              <a:t>set -&gt; env Variable PROVIDER set</a:t>
            </a:r>
            <a:endParaRPr lang="de-DE" dirty="0" smtClean="0"/>
          </a:p>
          <a:p>
            <a:endParaRPr lang="en-US" dirty="0" smtClean="0"/>
          </a:p>
          <a:p>
            <a:r>
              <a:rPr lang="en-US" dirty="0" err="1" smtClean="0"/>
              <a:t>docker</a:t>
            </a:r>
            <a:r>
              <a:rPr lang="en-US" dirty="0" smtClean="0"/>
              <a:t> run –P</a:t>
            </a:r>
            <a:r>
              <a:rPr lang="en-US" baseline="0" dirty="0" smtClean="0"/>
              <a:t> </a:t>
            </a:r>
            <a:r>
              <a:rPr lang="en-US" dirty="0" smtClean="0"/>
              <a:t>-d d97</a:t>
            </a:r>
            <a:endParaRPr lang="en-US" dirty="0"/>
          </a:p>
        </p:txBody>
      </p:sp>
      <p:sp>
        <p:nvSpPr>
          <p:cNvPr id="4" name="Slide Number Placeholder 3"/>
          <p:cNvSpPr>
            <a:spLocks noGrp="1"/>
          </p:cNvSpPr>
          <p:nvPr>
            <p:ph type="sldNum" sz="quarter" idx="10"/>
          </p:nvPr>
        </p:nvSpPr>
        <p:spPr/>
        <p:txBody>
          <a:bodyPr/>
          <a:lstStyle/>
          <a:p>
            <a:fld id="{52E27252-EF20-D744-8857-623D53E3D728}" type="slidenum">
              <a:rPr lang="en-US" smtClean="0"/>
              <a:t>178</a:t>
            </a:fld>
            <a:endParaRPr lang="en-US"/>
          </a:p>
        </p:txBody>
      </p:sp>
    </p:spTree>
    <p:extLst>
      <p:ext uri="{BB962C8B-B14F-4D97-AF65-F5344CB8AC3E}">
        <p14:creationId xmlns:p14="http://schemas.microsoft.com/office/powerpoint/2010/main" val="2536025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Automatically</a:t>
            </a:r>
            <a:r>
              <a:rPr lang="de-CH" baseline="0" dirty="0" smtClean="0"/>
              <a:t> build a Docker image on Docker-Hub:</a:t>
            </a:r>
          </a:p>
          <a:p>
            <a:endParaRPr lang="de-CH" baseline="0" dirty="0" smtClean="0"/>
          </a:p>
          <a:p>
            <a:r>
              <a:rPr lang="de-CH" dirty="0" smtClean="0"/>
              <a:t>Example: playground-docker-echoey</a:t>
            </a:r>
            <a:r>
              <a:rPr lang="de-CH" baseline="0" dirty="0" smtClean="0"/>
              <a:t> in Bitbucket: https://bitbucket.org/inftec/playground-docker-echoey/overview </a:t>
            </a:r>
          </a:p>
          <a:p>
            <a:endParaRPr lang="de-CH" baseline="0" dirty="0" smtClean="0"/>
          </a:p>
          <a:p>
            <a:r>
              <a:rPr lang="de-CH" dirty="0" smtClean="0"/>
              <a:t>Automated</a:t>
            </a:r>
            <a:r>
              <a:rPr lang="de-CH" baseline="0" dirty="0" smtClean="0"/>
              <a:t> Build Repository on Docker Hub: https://registry.hub.docker.com/u/pazoozoo/playground-docker-echoey/</a:t>
            </a:r>
          </a:p>
          <a:p>
            <a:endParaRPr lang="de-CH" dirty="0" smtClean="0"/>
          </a:p>
          <a:p>
            <a:r>
              <a:rPr lang="de-CH" dirty="0" smtClean="0"/>
              <a:t>Build took around 5 minutes...</a:t>
            </a:r>
          </a:p>
          <a:p>
            <a:endParaRPr lang="de-CH" dirty="0" smtClean="0"/>
          </a:p>
          <a:p>
            <a:endParaRPr lang="de-CH" dirty="0" smtClean="0"/>
          </a:p>
          <a:p>
            <a:r>
              <a:rPr lang="de-CH" dirty="0" smtClean="0"/>
              <a:t>Run on AWS Elastic Beanstalk:</a:t>
            </a:r>
          </a:p>
          <a:p>
            <a:pPr marL="171450" indent="-171450">
              <a:buFontTx/>
              <a:buChar char="-"/>
            </a:pPr>
            <a:r>
              <a:rPr lang="de-CH" dirty="0" smtClean="0"/>
              <a:t>Need to ZIP Dockerfile and dependencies (ADD files)</a:t>
            </a:r>
          </a:p>
          <a:p>
            <a:pPr marL="171450" indent="-171450">
              <a:buFontTx/>
              <a:buChar char="-"/>
            </a:pPr>
            <a:r>
              <a:rPr lang="de-CH" smtClean="0"/>
              <a:t>Beanstalk</a:t>
            </a:r>
            <a:r>
              <a:rPr lang="de-CH" baseline="0" smtClean="0"/>
              <a:t> environment expects HTTP service on first EXPOSEd port though </a:t>
            </a:r>
            <a:r>
              <a:rPr lang="de-CH" baseline="0" smtClean="0">
                <a:sym typeface="Wingdings" panose="05000000000000000000" pitchFamily="2" charset="2"/>
              </a:rPr>
              <a:t> not working with dummy echo service</a:t>
            </a:r>
            <a:endParaRPr lang="en-US" dirty="0"/>
          </a:p>
        </p:txBody>
      </p:sp>
      <p:sp>
        <p:nvSpPr>
          <p:cNvPr id="4" name="Slide Number Placeholder 3"/>
          <p:cNvSpPr>
            <a:spLocks noGrp="1"/>
          </p:cNvSpPr>
          <p:nvPr>
            <p:ph type="sldNum" sz="quarter" idx="10"/>
          </p:nvPr>
        </p:nvSpPr>
        <p:spPr/>
        <p:txBody>
          <a:bodyPr/>
          <a:lstStyle/>
          <a:p>
            <a:fld id="{52E27252-EF20-D744-8857-623D53E3D728}" type="slidenum">
              <a:rPr lang="en-US" smtClean="0"/>
              <a:t>179</a:t>
            </a:fld>
            <a:endParaRPr lang="en-US"/>
          </a:p>
        </p:txBody>
      </p:sp>
    </p:spTree>
    <p:extLst>
      <p:ext uri="{BB962C8B-B14F-4D97-AF65-F5344CB8AC3E}">
        <p14:creationId xmlns:p14="http://schemas.microsoft.com/office/powerpoint/2010/main" val="39960636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Comparison here: https://</a:t>
            </a:r>
            <a:r>
              <a:rPr lang="en-CA" dirty="0" err="1" smtClean="0"/>
              <a:t>en.wikipedia.org</a:t>
            </a:r>
            <a:r>
              <a:rPr lang="en-CA" dirty="0" smtClean="0"/>
              <a:t>/wiki/</a:t>
            </a:r>
            <a:r>
              <a:rPr lang="en-CA" dirty="0" err="1" smtClean="0"/>
              <a:t>Comparison_of_open-source_configuration_management_software</a:t>
            </a:r>
            <a:endParaRPr lang="en-CA" dirty="0"/>
          </a:p>
        </p:txBody>
      </p:sp>
      <p:sp>
        <p:nvSpPr>
          <p:cNvPr id="4" name="Slide Number Placeholder 3"/>
          <p:cNvSpPr>
            <a:spLocks noGrp="1"/>
          </p:cNvSpPr>
          <p:nvPr>
            <p:ph type="sldNum" sz="quarter" idx="10"/>
          </p:nvPr>
        </p:nvSpPr>
        <p:spPr/>
        <p:txBody>
          <a:bodyPr/>
          <a:lstStyle/>
          <a:p>
            <a:fld id="{3243087A-BC9F-44BD-AE0F-C38C37E8BE0D}" type="slidenum">
              <a:rPr lang="en-GB" smtClean="0"/>
              <a:pPr/>
              <a:t>185</a:t>
            </a:fld>
            <a:endParaRPr lang="en-GB"/>
          </a:p>
        </p:txBody>
      </p:sp>
    </p:spTree>
    <p:extLst>
      <p:ext uri="{BB962C8B-B14F-4D97-AF65-F5344CB8AC3E}">
        <p14:creationId xmlns:p14="http://schemas.microsoft.com/office/powerpoint/2010/main" val="11156729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https://</a:t>
            </a:r>
            <a:r>
              <a:rPr lang="en-CA" dirty="0" err="1" smtClean="0"/>
              <a:t>xebialabs.com</a:t>
            </a:r>
            <a:r>
              <a:rPr lang="en-CA" dirty="0" smtClean="0"/>
              <a:t>/the-ultimate-</a:t>
            </a:r>
            <a:r>
              <a:rPr lang="en-CA" dirty="0" err="1" smtClean="0"/>
              <a:t>devops</a:t>
            </a:r>
            <a:r>
              <a:rPr lang="en-CA" dirty="0" smtClean="0"/>
              <a:t>-tool-chest/provisioning-</a:t>
            </a:r>
            <a:r>
              <a:rPr lang="en-CA" dirty="0" err="1" smtClean="0"/>
              <a:t>config</a:t>
            </a:r>
            <a:r>
              <a:rPr lang="en-CA" dirty="0" smtClean="0"/>
              <a:t>-management/</a:t>
            </a:r>
          </a:p>
          <a:p>
            <a:endParaRPr lang="en-CA" dirty="0" smtClean="0"/>
          </a:p>
          <a:p>
            <a:r>
              <a:rPr lang="en-CA" dirty="0" smtClean="0"/>
              <a:t>https://</a:t>
            </a:r>
            <a:r>
              <a:rPr lang="en-CA" dirty="0" err="1" smtClean="0"/>
              <a:t>xebialabs.com</a:t>
            </a:r>
            <a:r>
              <a:rPr lang="en-CA" dirty="0" smtClean="0"/>
              <a:t>/periodic-table-of-</a:t>
            </a:r>
            <a:r>
              <a:rPr lang="en-CA" dirty="0" err="1" smtClean="0"/>
              <a:t>devops</a:t>
            </a:r>
            <a:r>
              <a:rPr lang="en-CA" dirty="0" smtClean="0"/>
              <a:t>-tools/</a:t>
            </a:r>
          </a:p>
          <a:p>
            <a:endParaRPr lang="en-CA" dirty="0" smtClean="0"/>
          </a:p>
          <a:p>
            <a:endParaRPr lang="en-CA" dirty="0" smtClean="0"/>
          </a:p>
          <a:p>
            <a:r>
              <a:rPr lang="en-CA" dirty="0" smtClean="0"/>
              <a:t>Less</a:t>
            </a:r>
            <a:r>
              <a:rPr lang="en-CA" baseline="0" dirty="0" smtClean="0"/>
              <a:t> famous example: https://</a:t>
            </a:r>
            <a:r>
              <a:rPr lang="en-CA" baseline="0" dirty="0" err="1" smtClean="0"/>
              <a:t>en.wikipedia.org</a:t>
            </a:r>
            <a:r>
              <a:rPr lang="en-CA" baseline="0" dirty="0" smtClean="0"/>
              <a:t>/wiki/Cobbler_(software)</a:t>
            </a:r>
            <a:endParaRPr lang="en-CA" dirty="0" smtClean="0"/>
          </a:p>
        </p:txBody>
      </p:sp>
      <p:sp>
        <p:nvSpPr>
          <p:cNvPr id="4" name="Slide Number Placeholder 3"/>
          <p:cNvSpPr>
            <a:spLocks noGrp="1"/>
          </p:cNvSpPr>
          <p:nvPr>
            <p:ph type="sldNum" sz="quarter" idx="10"/>
          </p:nvPr>
        </p:nvSpPr>
        <p:spPr/>
        <p:txBody>
          <a:bodyPr/>
          <a:lstStyle/>
          <a:p>
            <a:fld id="{3243087A-BC9F-44BD-AE0F-C38C37E8BE0D}" type="slidenum">
              <a:rPr lang="en-GB" smtClean="0"/>
              <a:pPr/>
              <a:t>186</a:t>
            </a:fld>
            <a:endParaRPr lang="en-GB"/>
          </a:p>
        </p:txBody>
      </p:sp>
    </p:spTree>
    <p:extLst>
      <p:ext uri="{BB962C8B-B14F-4D97-AF65-F5344CB8AC3E}">
        <p14:creationId xmlns:p14="http://schemas.microsoft.com/office/powerpoint/2010/main" val="33485765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getcloudify.org</a:t>
            </a:r>
            <a:r>
              <a:rPr lang="en-US" dirty="0" smtClean="0"/>
              <a:t>/guide/3.0/guide-</a:t>
            </a:r>
            <a:r>
              <a:rPr lang="en-US" dirty="0" err="1" smtClean="0"/>
              <a:t>blueprint.html</a:t>
            </a:r>
            <a:endParaRPr lang="en-US" dirty="0"/>
          </a:p>
        </p:txBody>
      </p:sp>
      <p:sp>
        <p:nvSpPr>
          <p:cNvPr id="4" name="Slide Number Placeholder 3"/>
          <p:cNvSpPr>
            <a:spLocks noGrp="1"/>
          </p:cNvSpPr>
          <p:nvPr>
            <p:ph type="sldNum" sz="quarter" idx="10"/>
          </p:nvPr>
        </p:nvSpPr>
        <p:spPr/>
        <p:txBody>
          <a:bodyPr/>
          <a:lstStyle/>
          <a:p>
            <a:fld id="{3243087A-BC9F-44BD-AE0F-C38C37E8BE0D}" type="slidenum">
              <a:rPr lang="en-GB" smtClean="0"/>
              <a:pPr/>
              <a:t>208</a:t>
            </a:fld>
            <a:endParaRPr lang="en-GB"/>
          </a:p>
        </p:txBody>
      </p:sp>
    </p:spTree>
    <p:extLst>
      <p:ext uri="{BB962C8B-B14F-4D97-AF65-F5344CB8AC3E}">
        <p14:creationId xmlns:p14="http://schemas.microsoft.com/office/powerpoint/2010/main" val="4159338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txBox="1">
            <a:spLocks noGrp="1" noChangeArrowheads="1"/>
          </p:cNvSpPr>
          <p:nvPr/>
        </p:nvSpPr>
        <p:spPr bwMode="auto">
          <a:xfrm>
            <a:off x="3884463" y="8685878"/>
            <a:ext cx="2972005" cy="456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69" tIns="46485" rIns="92969" bIns="46485" anchor="b"/>
          <a:lstStyle>
            <a:lvl1pPr defTabSz="966788">
              <a:defRPr sz="2400">
                <a:solidFill>
                  <a:schemeClr val="tx1"/>
                </a:solidFill>
                <a:latin typeface="Arial" charset="0"/>
                <a:ea typeface="ＭＳ Ｐゴシック" charset="0"/>
                <a:cs typeface="ＭＳ Ｐゴシック" charset="0"/>
              </a:defRPr>
            </a:lvl1pPr>
            <a:lvl2pPr marL="742950" indent="-285750" defTabSz="966788">
              <a:defRPr sz="2400">
                <a:solidFill>
                  <a:schemeClr val="tx1"/>
                </a:solidFill>
                <a:latin typeface="Arial" charset="0"/>
                <a:ea typeface="ＭＳ Ｐゴシック" charset="0"/>
              </a:defRPr>
            </a:lvl2pPr>
            <a:lvl3pPr marL="1143000" indent="-228600" defTabSz="966788">
              <a:defRPr sz="2400">
                <a:solidFill>
                  <a:schemeClr val="tx1"/>
                </a:solidFill>
                <a:latin typeface="Arial" charset="0"/>
                <a:ea typeface="ＭＳ Ｐゴシック" charset="0"/>
              </a:defRPr>
            </a:lvl3pPr>
            <a:lvl4pPr marL="1600200" indent="-228600" defTabSz="966788">
              <a:defRPr sz="2400">
                <a:solidFill>
                  <a:schemeClr val="tx1"/>
                </a:solidFill>
                <a:latin typeface="Arial" charset="0"/>
                <a:ea typeface="ＭＳ Ｐゴシック" charset="0"/>
              </a:defRPr>
            </a:lvl4pPr>
            <a:lvl5pPr marL="2057400" indent="-228600" defTabSz="966788">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algn="r"/>
            <a:fld id="{3E9108F0-2802-A949-9A18-12023A8B4794}" type="slidenum">
              <a:rPr lang="en-US" sz="1300"/>
              <a:pPr algn="r"/>
              <a:t>7</a:t>
            </a:fld>
            <a:endParaRPr lang="en-US" sz="1300"/>
          </a:p>
        </p:txBody>
      </p:sp>
      <p:sp>
        <p:nvSpPr>
          <p:cNvPr id="79875" name="Rectangle 2"/>
          <p:cNvSpPr>
            <a:spLocks noGrp="1" noRot="1" noChangeAspect="1" noChangeArrowheads="1" noTextEdit="1"/>
          </p:cNvSpPr>
          <p:nvPr>
            <p:ph type="sldImg"/>
          </p:nvPr>
        </p:nvSpPr>
        <p:spPr>
          <a:xfrm>
            <a:off x="1144588" y="687388"/>
            <a:ext cx="4570412" cy="3427412"/>
          </a:xfrm>
          <a:solidFill>
            <a:srgbClr val="FFFFFF"/>
          </a:solidFill>
          <a:ln/>
        </p:spPr>
      </p:sp>
      <p:sp>
        <p:nvSpPr>
          <p:cNvPr id="79876" name="Rectangle 3"/>
          <p:cNvSpPr>
            <a:spLocks noGrp="1" noChangeArrowheads="1"/>
          </p:cNvSpPr>
          <p:nvPr>
            <p:ph type="body" idx="1"/>
          </p:nvPr>
        </p:nvSpPr>
        <p:spPr>
          <a:xfrm>
            <a:off x="913992" y="4341521"/>
            <a:ext cx="5030018" cy="4114587"/>
          </a:xfrm>
          <a:solidFill>
            <a:srgbClr val="FFFFFF"/>
          </a:solidFill>
          <a:ln>
            <a:solidFill>
              <a:srgbClr val="000000"/>
            </a:solidFill>
          </a:ln>
          <a:extLst>
            <a:ext uri="{FAA26D3D-D897-4be2-8F04-BA451C77F1D7}">
              <ma14:placeholderFlag xmlns:ma14="http://schemas.microsoft.com/office/mac/drawingml/2011/main" val="1"/>
            </a:ext>
          </a:extLst>
        </p:spPr>
        <p:txBody>
          <a:bodyPr lIns="92969" tIns="46485" rIns="92969" bIns="46485"/>
          <a:lstStyle/>
          <a:p>
            <a:pPr eaLnBrk="1" hangingPunct="1"/>
            <a:endParaRPr lang="en-GB">
              <a:ea typeface="ＭＳ Ｐゴシック"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43087A-BC9F-44BD-AE0F-C38C37E8BE0D}" type="slidenum">
              <a:rPr lang="en-GB" smtClean="0"/>
              <a:pPr/>
              <a:t>209</a:t>
            </a:fld>
            <a:endParaRPr lang="en-GB"/>
          </a:p>
        </p:txBody>
      </p:sp>
    </p:spTree>
    <p:extLst>
      <p:ext uri="{BB962C8B-B14F-4D97-AF65-F5344CB8AC3E}">
        <p14:creationId xmlns:p14="http://schemas.microsoft.com/office/powerpoint/2010/main" val="4204148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GB">
              <a:ea typeface="ＭＳ Ｐゴシック"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txBox="1">
            <a:spLocks noGrp="1" noChangeArrowheads="1"/>
          </p:cNvSpPr>
          <p:nvPr/>
        </p:nvSpPr>
        <p:spPr bwMode="auto">
          <a:xfrm>
            <a:off x="3884463" y="8685878"/>
            <a:ext cx="2972005" cy="456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69" tIns="46485" rIns="92969" bIns="46485" anchor="b"/>
          <a:lstStyle>
            <a:lvl1pPr defTabSz="966788">
              <a:defRPr sz="2400">
                <a:solidFill>
                  <a:schemeClr val="tx1"/>
                </a:solidFill>
                <a:latin typeface="Arial" charset="0"/>
                <a:ea typeface="ＭＳ Ｐゴシック" charset="0"/>
                <a:cs typeface="ＭＳ Ｐゴシック" charset="0"/>
              </a:defRPr>
            </a:lvl1pPr>
            <a:lvl2pPr marL="742950" indent="-285750" defTabSz="966788">
              <a:defRPr sz="2400">
                <a:solidFill>
                  <a:schemeClr val="tx1"/>
                </a:solidFill>
                <a:latin typeface="Arial" charset="0"/>
                <a:ea typeface="ＭＳ Ｐゴシック" charset="0"/>
              </a:defRPr>
            </a:lvl2pPr>
            <a:lvl3pPr marL="1143000" indent="-228600" defTabSz="966788">
              <a:defRPr sz="2400">
                <a:solidFill>
                  <a:schemeClr val="tx1"/>
                </a:solidFill>
                <a:latin typeface="Arial" charset="0"/>
                <a:ea typeface="ＭＳ Ｐゴシック" charset="0"/>
              </a:defRPr>
            </a:lvl3pPr>
            <a:lvl4pPr marL="1600200" indent="-228600" defTabSz="966788">
              <a:defRPr sz="2400">
                <a:solidFill>
                  <a:schemeClr val="tx1"/>
                </a:solidFill>
                <a:latin typeface="Arial" charset="0"/>
                <a:ea typeface="ＭＳ Ｐゴシック" charset="0"/>
              </a:defRPr>
            </a:lvl4pPr>
            <a:lvl5pPr marL="2057400" indent="-228600" defTabSz="966788">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algn="r"/>
            <a:fld id="{8E807374-8750-2D48-8493-E4E3D13638BA}" type="slidenum">
              <a:rPr lang="en-US" sz="1300"/>
              <a:pPr algn="r"/>
              <a:t>11</a:t>
            </a:fld>
            <a:endParaRPr lang="en-US" sz="1300"/>
          </a:p>
        </p:txBody>
      </p:sp>
      <p:sp>
        <p:nvSpPr>
          <p:cNvPr id="80899" name="Rectangle 2"/>
          <p:cNvSpPr>
            <a:spLocks noGrp="1" noRot="1" noChangeAspect="1" noChangeArrowheads="1" noTextEdit="1"/>
          </p:cNvSpPr>
          <p:nvPr>
            <p:ph type="sldImg"/>
          </p:nvPr>
        </p:nvSpPr>
        <p:spPr>
          <a:solidFill>
            <a:srgbClr val="FFFFFF"/>
          </a:solidFill>
          <a:ln/>
        </p:spPr>
      </p:sp>
      <p:sp>
        <p:nvSpPr>
          <p:cNvPr id="80900" name="Rectangle 3"/>
          <p:cNvSpPr>
            <a:spLocks noGrp="1" noChangeArrowheads="1"/>
          </p:cNvSpPr>
          <p:nvPr>
            <p:ph type="body" idx="1"/>
          </p:nvPr>
        </p:nvSpPr>
        <p:spPr>
          <a:xfrm>
            <a:off x="685494" y="4344358"/>
            <a:ext cx="5487013" cy="4113169"/>
          </a:xfrm>
          <a:solidFill>
            <a:srgbClr val="FFFFFF"/>
          </a:solidFill>
          <a:ln>
            <a:solidFill>
              <a:srgbClr val="000000"/>
            </a:solidFill>
          </a:ln>
        </p:spPr>
        <p:txBody>
          <a:bodyPr lIns="92969" tIns="46485" rIns="92969" bIns="46485"/>
          <a:lstStyle/>
          <a:p>
            <a:pPr eaLnBrk="1" hangingPunct="1"/>
            <a:r>
              <a:rPr lang="en-US">
                <a:ea typeface="ＭＳ Ｐゴシック" charset="0"/>
              </a:rPr>
              <a:t>Main program displays greetings and instructions, then enters a loop in which it calls the three subroutines in turn.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txBox="1">
            <a:spLocks noGrp="1" noChangeArrowheads="1"/>
          </p:cNvSpPr>
          <p:nvPr/>
        </p:nvSpPr>
        <p:spPr bwMode="auto">
          <a:xfrm>
            <a:off x="3884463" y="8685878"/>
            <a:ext cx="2972005" cy="456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69" tIns="46485" rIns="92969" bIns="46485" anchor="b"/>
          <a:lstStyle>
            <a:lvl1pPr defTabSz="966788">
              <a:defRPr sz="2400">
                <a:solidFill>
                  <a:schemeClr val="tx1"/>
                </a:solidFill>
                <a:latin typeface="Arial" charset="0"/>
                <a:ea typeface="ＭＳ Ｐゴシック" charset="0"/>
                <a:cs typeface="ＭＳ Ｐゴシック" charset="0"/>
              </a:defRPr>
            </a:lvl1pPr>
            <a:lvl2pPr marL="742950" indent="-285750" defTabSz="966788">
              <a:defRPr sz="2400">
                <a:solidFill>
                  <a:schemeClr val="tx1"/>
                </a:solidFill>
                <a:latin typeface="Arial" charset="0"/>
                <a:ea typeface="ＭＳ Ｐゴシック" charset="0"/>
              </a:defRPr>
            </a:lvl2pPr>
            <a:lvl3pPr marL="1143000" indent="-228600" defTabSz="966788">
              <a:defRPr sz="2400">
                <a:solidFill>
                  <a:schemeClr val="tx1"/>
                </a:solidFill>
                <a:latin typeface="Arial" charset="0"/>
                <a:ea typeface="ＭＳ Ｐゴシック" charset="0"/>
              </a:defRPr>
            </a:lvl3pPr>
            <a:lvl4pPr marL="1600200" indent="-228600" defTabSz="966788">
              <a:defRPr sz="2400">
                <a:solidFill>
                  <a:schemeClr val="tx1"/>
                </a:solidFill>
                <a:latin typeface="Arial" charset="0"/>
                <a:ea typeface="ＭＳ Ｐゴシック" charset="0"/>
              </a:defRPr>
            </a:lvl4pPr>
            <a:lvl5pPr marL="2057400" indent="-228600" defTabSz="966788">
              <a:defRPr sz="2400">
                <a:solidFill>
                  <a:schemeClr val="tx1"/>
                </a:solidFill>
                <a:latin typeface="Arial" charset="0"/>
                <a:ea typeface="ＭＳ Ｐゴシック" charset="0"/>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0"/>
              </a:defRPr>
            </a:lvl9pPr>
          </a:lstStyle>
          <a:p>
            <a:pPr algn="r"/>
            <a:fld id="{1737DC9F-612F-7348-8BA0-1453EAA08585}" type="slidenum">
              <a:rPr lang="en-US" sz="1300"/>
              <a:pPr algn="r"/>
              <a:t>12</a:t>
            </a:fld>
            <a:endParaRPr lang="en-US" sz="1300"/>
          </a:p>
        </p:txBody>
      </p:sp>
      <p:sp>
        <p:nvSpPr>
          <p:cNvPr id="81923" name="Rectangle 2"/>
          <p:cNvSpPr>
            <a:spLocks noGrp="1" noRot="1" noChangeAspect="1" noChangeArrowheads="1" noTextEdit="1"/>
          </p:cNvSpPr>
          <p:nvPr>
            <p:ph type="sldImg"/>
          </p:nvPr>
        </p:nvSpPr>
        <p:spPr>
          <a:xfrm>
            <a:off x="1144588" y="687388"/>
            <a:ext cx="4570412" cy="3427412"/>
          </a:xfrm>
          <a:solidFill>
            <a:srgbClr val="FFFFFF"/>
          </a:solidFill>
          <a:ln/>
        </p:spPr>
      </p:sp>
      <p:sp>
        <p:nvSpPr>
          <p:cNvPr id="81924" name="Rectangle 3"/>
          <p:cNvSpPr>
            <a:spLocks noGrp="1" noChangeArrowheads="1"/>
          </p:cNvSpPr>
          <p:nvPr>
            <p:ph type="body" idx="1"/>
          </p:nvPr>
        </p:nvSpPr>
        <p:spPr>
          <a:xfrm>
            <a:off x="913992" y="4341521"/>
            <a:ext cx="5030018" cy="4114587"/>
          </a:xfrm>
          <a:solidFill>
            <a:srgbClr val="FFFFFF"/>
          </a:solidFill>
          <a:ln>
            <a:solidFill>
              <a:srgbClr val="000000"/>
            </a:solidFill>
          </a:ln>
          <a:extLst>
            <a:ext uri="{FAA26D3D-D897-4be2-8F04-BA451C77F1D7}">
              <ma14:placeholderFlag xmlns:ma14="http://schemas.microsoft.com/office/mac/drawingml/2011/main" val="1"/>
            </a:ext>
          </a:extLst>
        </p:spPr>
        <p:txBody>
          <a:bodyPr lIns="92969" tIns="46485" rIns="92969" bIns="46485"/>
          <a:lstStyle/>
          <a:p>
            <a:pPr eaLnBrk="1" hangingPunct="1"/>
            <a:endParaRPr lang="en-GB">
              <a:ea typeface="ＭＳ Ｐゴシック"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gi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Line 6"/>
          <p:cNvSpPr>
            <a:spLocks noChangeShapeType="1"/>
          </p:cNvSpPr>
          <p:nvPr/>
        </p:nvSpPr>
        <p:spPr bwMode="auto">
          <a:xfrm>
            <a:off x="685800" y="1676400"/>
            <a:ext cx="7772400" cy="0"/>
          </a:xfrm>
          <a:prstGeom prst="line">
            <a:avLst/>
          </a:prstGeom>
          <a:noFill/>
          <a:ln w="9525">
            <a:solidFill>
              <a:srgbClr val="FF66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7"/>
          <p:cNvSpPr>
            <a:spLocks noChangeShapeType="1"/>
          </p:cNvSpPr>
          <p:nvPr/>
        </p:nvSpPr>
        <p:spPr bwMode="auto">
          <a:xfrm>
            <a:off x="685800" y="5943600"/>
            <a:ext cx="7772400" cy="0"/>
          </a:xfrm>
          <a:prstGeom prst="line">
            <a:avLst/>
          </a:prstGeom>
          <a:noFill/>
          <a:ln w="9525">
            <a:solidFill>
              <a:srgbClr val="FF66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355" name="Rectangle 3"/>
          <p:cNvSpPr>
            <a:spLocks noGrp="1" noChangeArrowheads="1"/>
          </p:cNvSpPr>
          <p:nvPr>
            <p:ph type="ctrTitle"/>
          </p:nvPr>
        </p:nvSpPr>
        <p:spPr>
          <a:xfrm>
            <a:off x="685800" y="1981200"/>
            <a:ext cx="7772400" cy="1143000"/>
          </a:xfrm>
        </p:spPr>
        <p:txBody>
          <a:bodyPr/>
          <a:lstStyle>
            <a:lvl1pPr algn="ctr">
              <a:defRPr/>
            </a:lvl1pPr>
          </a:lstStyle>
          <a:p>
            <a:r>
              <a:rPr lang="en-US" smtClean="0"/>
              <a:t>Click to edit Master title style</a:t>
            </a:r>
            <a:endParaRPr lang="en-US"/>
          </a:p>
        </p:txBody>
      </p:sp>
      <p:sp>
        <p:nvSpPr>
          <p:cNvPr id="100356" name="Rectangle 4"/>
          <p:cNvSpPr>
            <a:spLocks noGrp="1" noChangeArrowheads="1"/>
          </p:cNvSpPr>
          <p:nvPr>
            <p:ph type="subTitle" idx="1"/>
          </p:nvPr>
        </p:nvSpPr>
        <p:spPr>
          <a:xfrm>
            <a:off x="1371600" y="3429000"/>
            <a:ext cx="6400800" cy="914400"/>
          </a:xfrm>
        </p:spPr>
        <p:txBody>
          <a:bodyPr/>
          <a:lstStyle>
            <a:lvl1pPr marL="0" indent="0" algn="ctr">
              <a:buFont typeface="Wingdings" pitchFamily="2" charset="2"/>
              <a:buNone/>
              <a:defRPr sz="1800">
                <a:solidFill>
                  <a:srgbClr val="003366"/>
                </a:solidFill>
                <a:effectLst>
                  <a:outerShdw blurRad="38100" dist="38100" dir="2700000" algn="tl">
                    <a:srgbClr val="C0C0C0"/>
                  </a:outerShdw>
                </a:effectLst>
              </a:defRPr>
            </a:lvl1pPr>
          </a:lstStyle>
          <a:p>
            <a:r>
              <a:rPr lang="en-US" smtClean="0"/>
              <a:t>Click to edit Master subtitle style</a:t>
            </a:r>
            <a:endParaRPr lang="it-IT"/>
          </a:p>
        </p:txBody>
      </p:sp>
      <p:sp>
        <p:nvSpPr>
          <p:cNvPr id="8" name="Rectangle 5"/>
          <p:cNvSpPr>
            <a:spLocks noGrp="1" noChangeArrowheads="1"/>
          </p:cNvSpPr>
          <p:nvPr>
            <p:ph type="ftr" sz="quarter" idx="10"/>
          </p:nvPr>
        </p:nvSpPr>
        <p:spPr>
          <a:xfrm>
            <a:off x="715963" y="6248400"/>
            <a:ext cx="7739062" cy="457200"/>
          </a:xfrm>
        </p:spPr>
        <p:txBody>
          <a:bodyPr/>
          <a:lstStyle>
            <a:lvl1pPr algn="ctr">
              <a:defRPr/>
            </a:lvl1pPr>
          </a:lstStyle>
          <a:p>
            <a:pPr>
              <a:defRPr/>
            </a:pPr>
            <a:r>
              <a:rPr lang="it-IT" altLang="en-US"/>
              <a:t>Design and software architecture</a:t>
            </a:r>
          </a:p>
        </p:txBody>
      </p:sp>
      <p:pic>
        <p:nvPicPr>
          <p:cNvPr id="2" name="Picture 1"/>
          <p:cNvPicPr>
            <a:picLocks noChangeAspect="1"/>
          </p:cNvPicPr>
          <p:nvPr userDrawn="1"/>
        </p:nvPicPr>
        <p:blipFill>
          <a:blip r:embed="rId2"/>
          <a:stretch>
            <a:fillRect/>
          </a:stretch>
        </p:blipFill>
        <p:spPr>
          <a:xfrm>
            <a:off x="7518365" y="0"/>
            <a:ext cx="1625635" cy="1166216"/>
          </a:xfrm>
          <a:prstGeom prst="rect">
            <a:avLst/>
          </a:prstGeom>
        </p:spPr>
      </p:pic>
    </p:spTree>
    <p:extLst>
      <p:ext uri="{BB962C8B-B14F-4D97-AF65-F5344CB8AC3E}">
        <p14:creationId xmlns:p14="http://schemas.microsoft.com/office/powerpoint/2010/main" val="1956536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it-IT"/>
          </a:p>
        </p:txBody>
      </p:sp>
      <p:sp>
        <p:nvSpPr>
          <p:cNvPr id="5" name="Rectangle 6"/>
          <p:cNvSpPr>
            <a:spLocks noGrp="1" noChangeArrowheads="1"/>
          </p:cNvSpPr>
          <p:nvPr>
            <p:ph type="ftr" sz="quarter" idx="11"/>
          </p:nvPr>
        </p:nvSpPr>
        <p:spPr>
          <a:ln/>
        </p:spPr>
        <p:txBody>
          <a:bodyPr/>
          <a:lstStyle>
            <a:lvl1pPr>
              <a:defRPr/>
            </a:lvl1pPr>
          </a:lstStyle>
          <a:p>
            <a:pPr>
              <a:defRPr/>
            </a:pPr>
            <a:r>
              <a:rPr lang="it-IT" altLang="en-US"/>
              <a:t>Design and software architecture</a:t>
            </a:r>
          </a:p>
        </p:txBody>
      </p:sp>
      <p:sp>
        <p:nvSpPr>
          <p:cNvPr id="6" name="Rectangle 7"/>
          <p:cNvSpPr>
            <a:spLocks noGrp="1" noChangeArrowheads="1"/>
          </p:cNvSpPr>
          <p:nvPr>
            <p:ph type="sldNum" sz="quarter" idx="12"/>
          </p:nvPr>
        </p:nvSpPr>
        <p:spPr>
          <a:ln/>
        </p:spPr>
        <p:txBody>
          <a:bodyPr/>
          <a:lstStyle>
            <a:lvl1pPr>
              <a:defRPr/>
            </a:lvl1pPr>
          </a:lstStyle>
          <a:p>
            <a:pPr>
              <a:defRPr/>
            </a:pPr>
            <a:fld id="{EBB324AC-AC15-1544-92C5-F96BE56CAF47}" type="slidenum">
              <a:rPr lang="it-IT" altLang="en-US"/>
              <a:pPr>
                <a:defRPr/>
              </a:pPr>
              <a:t>‹#›</a:t>
            </a:fld>
            <a:endParaRPr lang="it-IT" altLang="en-US"/>
          </a:p>
        </p:txBody>
      </p:sp>
    </p:spTree>
    <p:extLst>
      <p:ext uri="{BB962C8B-B14F-4D97-AF65-F5344CB8AC3E}">
        <p14:creationId xmlns:p14="http://schemas.microsoft.com/office/powerpoint/2010/main" val="1017340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115888"/>
            <a:ext cx="1943100" cy="59039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115888"/>
            <a:ext cx="5676900" cy="59039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it-IT"/>
          </a:p>
        </p:txBody>
      </p:sp>
      <p:sp>
        <p:nvSpPr>
          <p:cNvPr id="5" name="Rectangle 6"/>
          <p:cNvSpPr>
            <a:spLocks noGrp="1" noChangeArrowheads="1"/>
          </p:cNvSpPr>
          <p:nvPr>
            <p:ph type="ftr" sz="quarter" idx="11"/>
          </p:nvPr>
        </p:nvSpPr>
        <p:spPr>
          <a:ln/>
        </p:spPr>
        <p:txBody>
          <a:bodyPr/>
          <a:lstStyle>
            <a:lvl1pPr>
              <a:defRPr/>
            </a:lvl1pPr>
          </a:lstStyle>
          <a:p>
            <a:pPr>
              <a:defRPr/>
            </a:pPr>
            <a:r>
              <a:rPr lang="it-IT" altLang="en-US"/>
              <a:t>Design and software architecture</a:t>
            </a:r>
          </a:p>
        </p:txBody>
      </p:sp>
      <p:sp>
        <p:nvSpPr>
          <p:cNvPr id="6" name="Rectangle 7"/>
          <p:cNvSpPr>
            <a:spLocks noGrp="1" noChangeArrowheads="1"/>
          </p:cNvSpPr>
          <p:nvPr>
            <p:ph type="sldNum" sz="quarter" idx="12"/>
          </p:nvPr>
        </p:nvSpPr>
        <p:spPr>
          <a:ln/>
        </p:spPr>
        <p:txBody>
          <a:bodyPr/>
          <a:lstStyle>
            <a:lvl1pPr>
              <a:defRPr/>
            </a:lvl1pPr>
          </a:lstStyle>
          <a:p>
            <a:pPr>
              <a:defRPr/>
            </a:pPr>
            <a:fld id="{F03203CA-41B1-CB40-BC31-503FB6B4E273}" type="slidenum">
              <a:rPr lang="it-IT" altLang="en-US"/>
              <a:pPr>
                <a:defRPr/>
              </a:pPr>
              <a:t>‹#›</a:t>
            </a:fld>
            <a:endParaRPr lang="it-IT" altLang="en-US"/>
          </a:p>
        </p:txBody>
      </p:sp>
    </p:spTree>
    <p:extLst>
      <p:ext uri="{BB962C8B-B14F-4D97-AF65-F5344CB8AC3E}">
        <p14:creationId xmlns:p14="http://schemas.microsoft.com/office/powerpoint/2010/main" val="172565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698625" y="115888"/>
            <a:ext cx="5678488" cy="8382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238250"/>
            <a:ext cx="7772400" cy="2314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85800" y="3705225"/>
            <a:ext cx="7772400" cy="2314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it-IT"/>
          </a:p>
        </p:txBody>
      </p:sp>
      <p:sp>
        <p:nvSpPr>
          <p:cNvPr id="6" name="Rectangle 6"/>
          <p:cNvSpPr>
            <a:spLocks noGrp="1" noChangeArrowheads="1"/>
          </p:cNvSpPr>
          <p:nvPr>
            <p:ph type="ftr" sz="quarter" idx="11"/>
          </p:nvPr>
        </p:nvSpPr>
        <p:spPr>
          <a:ln/>
        </p:spPr>
        <p:txBody>
          <a:bodyPr/>
          <a:lstStyle>
            <a:lvl1pPr>
              <a:defRPr/>
            </a:lvl1pPr>
          </a:lstStyle>
          <a:p>
            <a:pPr>
              <a:defRPr/>
            </a:pPr>
            <a:r>
              <a:rPr lang="it-IT" altLang="en-US"/>
              <a:t>Design and software architecture</a:t>
            </a:r>
          </a:p>
        </p:txBody>
      </p:sp>
      <p:sp>
        <p:nvSpPr>
          <p:cNvPr id="7" name="Rectangle 7"/>
          <p:cNvSpPr>
            <a:spLocks noGrp="1" noChangeArrowheads="1"/>
          </p:cNvSpPr>
          <p:nvPr>
            <p:ph type="sldNum" sz="quarter" idx="12"/>
          </p:nvPr>
        </p:nvSpPr>
        <p:spPr>
          <a:ln/>
        </p:spPr>
        <p:txBody>
          <a:bodyPr/>
          <a:lstStyle>
            <a:lvl1pPr>
              <a:defRPr/>
            </a:lvl1pPr>
          </a:lstStyle>
          <a:p>
            <a:pPr>
              <a:defRPr/>
            </a:pPr>
            <a:fld id="{6B4D67DF-7082-0F40-8712-313519D5C4F6}" type="slidenum">
              <a:rPr lang="it-IT" altLang="en-US"/>
              <a:pPr>
                <a:defRPr/>
              </a:pPr>
              <a:t>‹#›</a:t>
            </a:fld>
            <a:endParaRPr lang="it-IT" altLang="en-US"/>
          </a:p>
        </p:txBody>
      </p:sp>
    </p:spTree>
    <p:extLst>
      <p:ext uri="{BB962C8B-B14F-4D97-AF65-F5344CB8AC3E}">
        <p14:creationId xmlns:p14="http://schemas.microsoft.com/office/powerpoint/2010/main" val="1211233465"/>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it-IT"/>
          </a:p>
        </p:txBody>
      </p:sp>
      <p:sp>
        <p:nvSpPr>
          <p:cNvPr id="5" name="Rectangle 6"/>
          <p:cNvSpPr>
            <a:spLocks noGrp="1" noChangeArrowheads="1"/>
          </p:cNvSpPr>
          <p:nvPr>
            <p:ph type="ftr" sz="quarter" idx="11"/>
          </p:nvPr>
        </p:nvSpPr>
        <p:spPr>
          <a:ln/>
        </p:spPr>
        <p:txBody>
          <a:bodyPr/>
          <a:lstStyle>
            <a:lvl1pPr>
              <a:defRPr/>
            </a:lvl1pPr>
          </a:lstStyle>
          <a:p>
            <a:pPr>
              <a:defRPr/>
            </a:pPr>
            <a:r>
              <a:rPr lang="it-IT" altLang="en-US"/>
              <a:t>Design and software architecture</a:t>
            </a:r>
          </a:p>
        </p:txBody>
      </p:sp>
      <p:sp>
        <p:nvSpPr>
          <p:cNvPr id="6" name="Rectangle 7"/>
          <p:cNvSpPr>
            <a:spLocks noGrp="1" noChangeArrowheads="1"/>
          </p:cNvSpPr>
          <p:nvPr>
            <p:ph type="sldNum" sz="quarter" idx="12"/>
          </p:nvPr>
        </p:nvSpPr>
        <p:spPr>
          <a:ln/>
        </p:spPr>
        <p:txBody>
          <a:bodyPr/>
          <a:lstStyle>
            <a:lvl1pPr>
              <a:defRPr/>
            </a:lvl1pPr>
          </a:lstStyle>
          <a:p>
            <a:pPr>
              <a:defRPr/>
            </a:pPr>
            <a:fld id="{6C734F31-09EF-EB4E-B52E-8C3A4BAB6531}" type="slidenum">
              <a:rPr lang="it-IT" altLang="en-US"/>
              <a:pPr>
                <a:defRPr/>
              </a:pPr>
              <a:t>‹#›</a:t>
            </a:fld>
            <a:endParaRPr lang="it-IT" altLang="en-US"/>
          </a:p>
        </p:txBody>
      </p:sp>
    </p:spTree>
    <p:extLst>
      <p:ext uri="{BB962C8B-B14F-4D97-AF65-F5344CB8AC3E}">
        <p14:creationId xmlns:p14="http://schemas.microsoft.com/office/powerpoint/2010/main" val="1203356342"/>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iapositiva titolo">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olo 1"/>
          <p:cNvSpPr>
            <a:spLocks noGrp="1"/>
          </p:cNvSpPr>
          <p:nvPr>
            <p:ph type="ctrTitle"/>
          </p:nvPr>
        </p:nvSpPr>
        <p:spPr>
          <a:xfrm>
            <a:off x="714409" y="3316799"/>
            <a:ext cx="7743791" cy="491016"/>
          </a:xfrm>
        </p:spPr>
        <p:txBody>
          <a:bodyPr>
            <a:noAutofit/>
          </a:bodyPr>
          <a:lstStyle>
            <a:lvl1pPr algn="ctr">
              <a:defRPr sz="3800" b="0" i="0">
                <a:latin typeface="+mn-lt"/>
                <a:cs typeface="Arial"/>
              </a:defRPr>
            </a:lvl1pPr>
          </a:lstStyle>
          <a:p>
            <a:r>
              <a:rPr lang="it-IT" dirty="0" smtClean="0"/>
              <a:t>Fare clic per modificare stile</a:t>
            </a:r>
            <a:endParaRPr lang="it-IT" dirty="0"/>
          </a:p>
        </p:txBody>
      </p:sp>
      <p:sp>
        <p:nvSpPr>
          <p:cNvPr id="3" name="Sottotitolo 2"/>
          <p:cNvSpPr>
            <a:spLocks noGrp="1"/>
          </p:cNvSpPr>
          <p:nvPr>
            <p:ph type="subTitle" idx="1"/>
          </p:nvPr>
        </p:nvSpPr>
        <p:spPr>
          <a:xfrm>
            <a:off x="714409" y="4065020"/>
            <a:ext cx="7743791" cy="580834"/>
          </a:xfrm>
        </p:spPr>
        <p:txBody>
          <a:bodyPr>
            <a:normAutofit/>
          </a:bodyPr>
          <a:lstStyle>
            <a:lvl1pPr marL="0" indent="0" algn="ctr">
              <a:buNone/>
              <a:defRPr sz="2000" b="0" i="0">
                <a:solidFill>
                  <a:schemeClr val="tx1">
                    <a:tint val="75000"/>
                  </a:schemeClr>
                </a:solidFill>
                <a:latin typeface="+mn-lt"/>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smtClean="0"/>
              <a:t>Fare clic per modificare lo stile del sottotitolo dello schema</a:t>
            </a:r>
            <a:endParaRPr lang="it-IT" dirty="0"/>
          </a:p>
        </p:txBody>
      </p:sp>
      <p:sp>
        <p:nvSpPr>
          <p:cNvPr id="4" name="Segnaposto data 3"/>
          <p:cNvSpPr>
            <a:spLocks noGrp="1"/>
          </p:cNvSpPr>
          <p:nvPr>
            <p:ph type="dt" sz="half" idx="10"/>
          </p:nvPr>
        </p:nvSpPr>
        <p:spPr/>
        <p:txBody>
          <a:bodyPr/>
          <a:lstStyle/>
          <a:p>
            <a:fld id="{73FAAD09-1C82-FD45-B72F-64AF07B0037D}" type="datetimeFigureOut">
              <a:rPr lang="it-IT" smtClean="0"/>
              <a:t>30/10/17</a:t>
            </a:fld>
            <a:endParaRPr lang="it-IT"/>
          </a:p>
        </p:txBody>
      </p:sp>
      <p:sp>
        <p:nvSpPr>
          <p:cNvPr id="6" name="Segnaposto numero diapositiva 5"/>
          <p:cNvSpPr>
            <a:spLocks noGrp="1"/>
          </p:cNvSpPr>
          <p:nvPr>
            <p:ph type="sldNum" sz="quarter" idx="12"/>
          </p:nvPr>
        </p:nvSpPr>
        <p:spPr>
          <a:xfrm>
            <a:off x="6553199" y="6356350"/>
            <a:ext cx="2469527" cy="365125"/>
          </a:xfrm>
        </p:spPr>
        <p:txBody>
          <a:bodyPr/>
          <a:lstStyle/>
          <a:p>
            <a:fld id="{41F0553F-AB58-BB40-B1E5-B3CC067F59CC}" type="slidenum">
              <a:rPr lang="it-IT" smtClean="0"/>
              <a:t>‹#›</a:t>
            </a:fld>
            <a:endParaRPr lang="it-IT" dirty="0"/>
          </a:p>
        </p:txBody>
      </p:sp>
    </p:spTree>
    <p:extLst>
      <p:ext uri="{BB962C8B-B14F-4D97-AF65-F5344CB8AC3E}">
        <p14:creationId xmlns:p14="http://schemas.microsoft.com/office/powerpoint/2010/main" val="11779865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390727" y="6316321"/>
            <a:ext cx="536421" cy="365125"/>
          </a:xfrm>
        </p:spPr>
        <p:txBody>
          <a:bodyPr/>
          <a:lstStyle>
            <a:lvl1pPr algn="r">
              <a:defRPr>
                <a:solidFill>
                  <a:schemeClr val="bg1"/>
                </a:solidFill>
              </a:defRPr>
            </a:lvl1pPr>
          </a:lstStyle>
          <a:p>
            <a:fld id="{1BA865F8-D0B2-3245-A9F6-5F06F5A3A0C6}" type="slidenum">
              <a:rPr lang="en-US" smtClean="0"/>
              <a:pPr/>
              <a:t>‹#›</a:t>
            </a:fld>
            <a:endParaRPr lang="en-US" dirty="0"/>
          </a:p>
        </p:txBody>
      </p:sp>
      <p:sp>
        <p:nvSpPr>
          <p:cNvPr id="8" name="Text Placeholder 14"/>
          <p:cNvSpPr>
            <a:spLocks noGrp="1"/>
          </p:cNvSpPr>
          <p:nvPr>
            <p:ph type="body" sz="quarter" idx="13" hasCustomPrompt="1"/>
          </p:nvPr>
        </p:nvSpPr>
        <p:spPr>
          <a:xfrm>
            <a:off x="1011551" y="959109"/>
            <a:ext cx="6286589" cy="607027"/>
          </a:xfrm>
        </p:spPr>
        <p:txBody>
          <a:bodyPr>
            <a:noAutofit/>
          </a:bodyPr>
          <a:lstStyle>
            <a:lvl1pPr marL="0" indent="0">
              <a:buNone/>
              <a:defRPr sz="4800" b="1" baseline="0">
                <a:solidFill>
                  <a:srgbClr val="3C3C3C"/>
                </a:solidFill>
              </a:defRPr>
            </a:lvl1pPr>
          </a:lstStyle>
          <a:p>
            <a:pPr lvl="0"/>
            <a:r>
              <a:rPr lang="en-US" dirty="0" smtClean="0"/>
              <a:t>Header</a:t>
            </a:r>
            <a:endParaRPr lang="en-US" dirty="0"/>
          </a:p>
        </p:txBody>
      </p:sp>
      <p:sp>
        <p:nvSpPr>
          <p:cNvPr id="13" name="Text Placeholder 12"/>
          <p:cNvSpPr>
            <a:spLocks noGrp="1"/>
          </p:cNvSpPr>
          <p:nvPr>
            <p:ph type="body" sz="quarter" idx="14"/>
          </p:nvPr>
        </p:nvSpPr>
        <p:spPr>
          <a:xfrm>
            <a:off x="1011551" y="1923934"/>
            <a:ext cx="6113626" cy="914400"/>
          </a:xfrm>
        </p:spPr>
        <p:txBody>
          <a:bodyPr>
            <a:noAutofit/>
          </a:bodyPr>
          <a:lstStyle>
            <a:lvl1pPr>
              <a:defRPr sz="2800">
                <a:solidFill>
                  <a:srgbClr val="3C3C3C"/>
                </a:solidFill>
              </a:defRPr>
            </a:lvl1pPr>
            <a:lvl2pPr>
              <a:defRPr sz="2400">
                <a:solidFill>
                  <a:srgbClr val="3C3C3C"/>
                </a:solidFill>
              </a:defRPr>
            </a:lvl2pPr>
            <a:lvl3pPr>
              <a:defRPr sz="2000">
                <a:solidFill>
                  <a:srgbClr val="3C3C3C"/>
                </a:solidFill>
              </a:defRPr>
            </a:lvl3pPr>
            <a:lvl4pPr>
              <a:defRPr sz="1800">
                <a:solidFill>
                  <a:srgbClr val="3C3C3C"/>
                </a:solidFill>
              </a:defRPr>
            </a:lvl4pPr>
            <a:lvl5pPr>
              <a:defRPr sz="1800">
                <a:solidFill>
                  <a:srgbClr val="3C3C3C"/>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Footer Placeholder 2"/>
          <p:cNvSpPr>
            <a:spLocks noGrp="1"/>
          </p:cNvSpPr>
          <p:nvPr>
            <p:ph type="ftr" sz="quarter" idx="11"/>
          </p:nvPr>
        </p:nvSpPr>
        <p:spPr>
          <a:xfrm>
            <a:off x="978351" y="6316321"/>
            <a:ext cx="3222555" cy="365125"/>
          </a:xfrm>
        </p:spPr>
        <p:txBody>
          <a:bodyPr/>
          <a:lstStyle>
            <a:lvl1pPr algn="l">
              <a:defRPr sz="1400">
                <a:solidFill>
                  <a:srgbClr val="FFFFFF"/>
                </a:solidFill>
              </a:defRPr>
            </a:lvl1pPr>
          </a:lstStyle>
          <a:p>
            <a:endParaRPr lang="en-US" dirty="0"/>
          </a:p>
        </p:txBody>
      </p:sp>
      <p:pic>
        <p:nvPicPr>
          <p:cNvPr id="2" name="Picture 1" descr="i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6175" y="6286536"/>
            <a:ext cx="455968" cy="444709"/>
          </a:xfrm>
          <a:prstGeom prst="rect">
            <a:avLst/>
          </a:prstGeom>
        </p:spPr>
      </p:pic>
    </p:spTree>
    <p:extLst>
      <p:ext uri="{BB962C8B-B14F-4D97-AF65-F5344CB8AC3E}">
        <p14:creationId xmlns:p14="http://schemas.microsoft.com/office/powerpoint/2010/main" val="1608983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it-IT"/>
          </a:p>
        </p:txBody>
      </p:sp>
      <p:sp>
        <p:nvSpPr>
          <p:cNvPr id="5" name="Rectangle 6"/>
          <p:cNvSpPr>
            <a:spLocks noGrp="1" noChangeArrowheads="1"/>
          </p:cNvSpPr>
          <p:nvPr>
            <p:ph type="ftr" sz="quarter" idx="11"/>
          </p:nvPr>
        </p:nvSpPr>
        <p:spPr>
          <a:ln/>
        </p:spPr>
        <p:txBody>
          <a:bodyPr/>
          <a:lstStyle>
            <a:lvl1pPr>
              <a:defRPr/>
            </a:lvl1pPr>
          </a:lstStyle>
          <a:p>
            <a:pPr>
              <a:defRPr/>
            </a:pPr>
            <a:r>
              <a:rPr lang="it-IT" altLang="en-US"/>
              <a:t>Design and software architecture</a:t>
            </a:r>
          </a:p>
        </p:txBody>
      </p:sp>
      <p:sp>
        <p:nvSpPr>
          <p:cNvPr id="6" name="Rectangle 7"/>
          <p:cNvSpPr>
            <a:spLocks noGrp="1" noChangeArrowheads="1"/>
          </p:cNvSpPr>
          <p:nvPr>
            <p:ph type="sldNum" sz="quarter" idx="12"/>
          </p:nvPr>
        </p:nvSpPr>
        <p:spPr>
          <a:ln/>
        </p:spPr>
        <p:txBody>
          <a:bodyPr/>
          <a:lstStyle>
            <a:lvl1pPr>
              <a:defRPr/>
            </a:lvl1pPr>
          </a:lstStyle>
          <a:p>
            <a:pPr>
              <a:defRPr/>
            </a:pPr>
            <a:fld id="{1B1625E7-A0C6-CE42-A3E8-6094708A5C26}" type="slidenum">
              <a:rPr lang="it-IT" altLang="en-US"/>
              <a:pPr>
                <a:defRPr/>
              </a:pPr>
              <a:t>‹#›</a:t>
            </a:fld>
            <a:endParaRPr lang="it-IT" altLang="en-US"/>
          </a:p>
        </p:txBody>
      </p:sp>
    </p:spTree>
    <p:extLst>
      <p:ext uri="{BB962C8B-B14F-4D97-AF65-F5344CB8AC3E}">
        <p14:creationId xmlns:p14="http://schemas.microsoft.com/office/powerpoint/2010/main" val="427647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it-IT"/>
          </a:p>
        </p:txBody>
      </p:sp>
      <p:sp>
        <p:nvSpPr>
          <p:cNvPr id="5" name="Rectangle 6"/>
          <p:cNvSpPr>
            <a:spLocks noGrp="1" noChangeArrowheads="1"/>
          </p:cNvSpPr>
          <p:nvPr>
            <p:ph type="ftr" sz="quarter" idx="11"/>
          </p:nvPr>
        </p:nvSpPr>
        <p:spPr>
          <a:ln/>
        </p:spPr>
        <p:txBody>
          <a:bodyPr/>
          <a:lstStyle>
            <a:lvl1pPr>
              <a:defRPr/>
            </a:lvl1pPr>
          </a:lstStyle>
          <a:p>
            <a:pPr>
              <a:defRPr/>
            </a:pPr>
            <a:r>
              <a:rPr lang="it-IT" altLang="en-US"/>
              <a:t>Design and software architecture</a:t>
            </a:r>
          </a:p>
        </p:txBody>
      </p:sp>
      <p:sp>
        <p:nvSpPr>
          <p:cNvPr id="6" name="Rectangle 7"/>
          <p:cNvSpPr>
            <a:spLocks noGrp="1" noChangeArrowheads="1"/>
          </p:cNvSpPr>
          <p:nvPr>
            <p:ph type="sldNum" sz="quarter" idx="12"/>
          </p:nvPr>
        </p:nvSpPr>
        <p:spPr>
          <a:ln/>
        </p:spPr>
        <p:txBody>
          <a:bodyPr/>
          <a:lstStyle>
            <a:lvl1pPr>
              <a:defRPr/>
            </a:lvl1pPr>
          </a:lstStyle>
          <a:p>
            <a:pPr>
              <a:defRPr/>
            </a:pPr>
            <a:fld id="{A6F3F937-B617-2A42-9F51-7E7C373303A2}" type="slidenum">
              <a:rPr lang="it-IT" altLang="en-US"/>
              <a:pPr>
                <a:defRPr/>
              </a:pPr>
              <a:t>‹#›</a:t>
            </a:fld>
            <a:endParaRPr lang="it-IT" altLang="en-US"/>
          </a:p>
        </p:txBody>
      </p:sp>
    </p:spTree>
    <p:extLst>
      <p:ext uri="{BB962C8B-B14F-4D97-AF65-F5344CB8AC3E}">
        <p14:creationId xmlns:p14="http://schemas.microsoft.com/office/powerpoint/2010/main" val="1987299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238250"/>
            <a:ext cx="3810000" cy="4781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38250"/>
            <a:ext cx="3810000" cy="4781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it-IT"/>
          </a:p>
        </p:txBody>
      </p:sp>
      <p:sp>
        <p:nvSpPr>
          <p:cNvPr id="6" name="Rectangle 6"/>
          <p:cNvSpPr>
            <a:spLocks noGrp="1" noChangeArrowheads="1"/>
          </p:cNvSpPr>
          <p:nvPr>
            <p:ph type="ftr" sz="quarter" idx="11"/>
          </p:nvPr>
        </p:nvSpPr>
        <p:spPr>
          <a:ln/>
        </p:spPr>
        <p:txBody>
          <a:bodyPr/>
          <a:lstStyle>
            <a:lvl1pPr>
              <a:defRPr/>
            </a:lvl1pPr>
          </a:lstStyle>
          <a:p>
            <a:pPr>
              <a:defRPr/>
            </a:pPr>
            <a:r>
              <a:rPr lang="it-IT" altLang="en-US"/>
              <a:t>Design and software architecture</a:t>
            </a:r>
          </a:p>
        </p:txBody>
      </p:sp>
      <p:sp>
        <p:nvSpPr>
          <p:cNvPr id="7" name="Rectangle 7"/>
          <p:cNvSpPr>
            <a:spLocks noGrp="1" noChangeArrowheads="1"/>
          </p:cNvSpPr>
          <p:nvPr>
            <p:ph type="sldNum" sz="quarter" idx="12"/>
          </p:nvPr>
        </p:nvSpPr>
        <p:spPr>
          <a:ln/>
        </p:spPr>
        <p:txBody>
          <a:bodyPr/>
          <a:lstStyle>
            <a:lvl1pPr>
              <a:defRPr/>
            </a:lvl1pPr>
          </a:lstStyle>
          <a:p>
            <a:pPr>
              <a:defRPr/>
            </a:pPr>
            <a:fld id="{5734B508-35AB-CA4F-84E9-91F2D41C4D46}" type="slidenum">
              <a:rPr lang="it-IT" altLang="en-US"/>
              <a:pPr>
                <a:defRPr/>
              </a:pPr>
              <a:t>‹#›</a:t>
            </a:fld>
            <a:endParaRPr lang="it-IT" altLang="en-US"/>
          </a:p>
        </p:txBody>
      </p:sp>
    </p:spTree>
    <p:extLst>
      <p:ext uri="{BB962C8B-B14F-4D97-AF65-F5344CB8AC3E}">
        <p14:creationId xmlns:p14="http://schemas.microsoft.com/office/powerpoint/2010/main" val="737820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endParaRPr lang="it-IT"/>
          </a:p>
        </p:txBody>
      </p:sp>
      <p:sp>
        <p:nvSpPr>
          <p:cNvPr id="8" name="Rectangle 6"/>
          <p:cNvSpPr>
            <a:spLocks noGrp="1" noChangeArrowheads="1"/>
          </p:cNvSpPr>
          <p:nvPr>
            <p:ph type="ftr" sz="quarter" idx="11"/>
          </p:nvPr>
        </p:nvSpPr>
        <p:spPr>
          <a:ln/>
        </p:spPr>
        <p:txBody>
          <a:bodyPr/>
          <a:lstStyle>
            <a:lvl1pPr>
              <a:defRPr/>
            </a:lvl1pPr>
          </a:lstStyle>
          <a:p>
            <a:pPr>
              <a:defRPr/>
            </a:pPr>
            <a:r>
              <a:rPr lang="it-IT" altLang="en-US"/>
              <a:t>Design and software architecture</a:t>
            </a:r>
          </a:p>
        </p:txBody>
      </p:sp>
      <p:sp>
        <p:nvSpPr>
          <p:cNvPr id="9" name="Rectangle 7"/>
          <p:cNvSpPr>
            <a:spLocks noGrp="1" noChangeArrowheads="1"/>
          </p:cNvSpPr>
          <p:nvPr>
            <p:ph type="sldNum" sz="quarter" idx="12"/>
          </p:nvPr>
        </p:nvSpPr>
        <p:spPr>
          <a:ln/>
        </p:spPr>
        <p:txBody>
          <a:bodyPr/>
          <a:lstStyle>
            <a:lvl1pPr>
              <a:defRPr/>
            </a:lvl1pPr>
          </a:lstStyle>
          <a:p>
            <a:pPr>
              <a:defRPr/>
            </a:pPr>
            <a:fld id="{CDB761CE-EFCC-3044-A50F-763ABE27296C}" type="slidenum">
              <a:rPr lang="it-IT" altLang="en-US"/>
              <a:pPr>
                <a:defRPr/>
              </a:pPr>
              <a:t>‹#›</a:t>
            </a:fld>
            <a:endParaRPr lang="it-IT" altLang="en-US"/>
          </a:p>
        </p:txBody>
      </p:sp>
    </p:spTree>
    <p:extLst>
      <p:ext uri="{BB962C8B-B14F-4D97-AF65-F5344CB8AC3E}">
        <p14:creationId xmlns:p14="http://schemas.microsoft.com/office/powerpoint/2010/main" val="979574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endParaRPr lang="it-IT"/>
          </a:p>
        </p:txBody>
      </p:sp>
      <p:sp>
        <p:nvSpPr>
          <p:cNvPr id="4" name="Rectangle 6"/>
          <p:cNvSpPr>
            <a:spLocks noGrp="1" noChangeArrowheads="1"/>
          </p:cNvSpPr>
          <p:nvPr>
            <p:ph type="ftr" sz="quarter" idx="11"/>
          </p:nvPr>
        </p:nvSpPr>
        <p:spPr>
          <a:ln/>
        </p:spPr>
        <p:txBody>
          <a:bodyPr/>
          <a:lstStyle>
            <a:lvl1pPr>
              <a:defRPr/>
            </a:lvl1pPr>
          </a:lstStyle>
          <a:p>
            <a:pPr>
              <a:defRPr/>
            </a:pPr>
            <a:r>
              <a:rPr lang="it-IT" altLang="en-US"/>
              <a:t>Design and software architecture</a:t>
            </a:r>
          </a:p>
        </p:txBody>
      </p:sp>
      <p:sp>
        <p:nvSpPr>
          <p:cNvPr id="5" name="Rectangle 7"/>
          <p:cNvSpPr>
            <a:spLocks noGrp="1" noChangeArrowheads="1"/>
          </p:cNvSpPr>
          <p:nvPr>
            <p:ph type="sldNum" sz="quarter" idx="12"/>
          </p:nvPr>
        </p:nvSpPr>
        <p:spPr>
          <a:ln/>
        </p:spPr>
        <p:txBody>
          <a:bodyPr/>
          <a:lstStyle>
            <a:lvl1pPr>
              <a:defRPr/>
            </a:lvl1pPr>
          </a:lstStyle>
          <a:p>
            <a:pPr>
              <a:defRPr/>
            </a:pPr>
            <a:fld id="{9C5A4106-D103-184B-81BF-BA7C88DF8BD2}" type="slidenum">
              <a:rPr lang="it-IT" altLang="en-US"/>
              <a:pPr>
                <a:defRPr/>
              </a:pPr>
              <a:t>‹#›</a:t>
            </a:fld>
            <a:endParaRPr lang="it-IT" altLang="en-US"/>
          </a:p>
        </p:txBody>
      </p:sp>
    </p:spTree>
    <p:extLst>
      <p:ext uri="{BB962C8B-B14F-4D97-AF65-F5344CB8AC3E}">
        <p14:creationId xmlns:p14="http://schemas.microsoft.com/office/powerpoint/2010/main" val="1092966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it-IT"/>
          </a:p>
        </p:txBody>
      </p:sp>
      <p:sp>
        <p:nvSpPr>
          <p:cNvPr id="3" name="Rectangle 6"/>
          <p:cNvSpPr>
            <a:spLocks noGrp="1" noChangeArrowheads="1"/>
          </p:cNvSpPr>
          <p:nvPr>
            <p:ph type="ftr" sz="quarter" idx="11"/>
          </p:nvPr>
        </p:nvSpPr>
        <p:spPr>
          <a:ln/>
        </p:spPr>
        <p:txBody>
          <a:bodyPr/>
          <a:lstStyle>
            <a:lvl1pPr>
              <a:defRPr/>
            </a:lvl1pPr>
          </a:lstStyle>
          <a:p>
            <a:pPr>
              <a:defRPr/>
            </a:pPr>
            <a:r>
              <a:rPr lang="it-IT" altLang="en-US"/>
              <a:t>Design and software architecture</a:t>
            </a:r>
          </a:p>
        </p:txBody>
      </p:sp>
      <p:sp>
        <p:nvSpPr>
          <p:cNvPr id="4" name="Rectangle 7"/>
          <p:cNvSpPr>
            <a:spLocks noGrp="1" noChangeArrowheads="1"/>
          </p:cNvSpPr>
          <p:nvPr>
            <p:ph type="sldNum" sz="quarter" idx="12"/>
          </p:nvPr>
        </p:nvSpPr>
        <p:spPr>
          <a:ln/>
        </p:spPr>
        <p:txBody>
          <a:bodyPr/>
          <a:lstStyle>
            <a:lvl1pPr>
              <a:defRPr/>
            </a:lvl1pPr>
          </a:lstStyle>
          <a:p>
            <a:pPr>
              <a:defRPr/>
            </a:pPr>
            <a:fld id="{6A9A30BD-1636-0545-86B9-BCF0C7358B4B}" type="slidenum">
              <a:rPr lang="it-IT" altLang="en-US"/>
              <a:pPr>
                <a:defRPr/>
              </a:pPr>
              <a:t>‹#›</a:t>
            </a:fld>
            <a:endParaRPr lang="it-IT" altLang="en-US"/>
          </a:p>
        </p:txBody>
      </p:sp>
    </p:spTree>
    <p:extLst>
      <p:ext uri="{BB962C8B-B14F-4D97-AF65-F5344CB8AC3E}">
        <p14:creationId xmlns:p14="http://schemas.microsoft.com/office/powerpoint/2010/main" val="2063559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it-IT"/>
          </a:p>
        </p:txBody>
      </p:sp>
      <p:sp>
        <p:nvSpPr>
          <p:cNvPr id="6" name="Rectangle 6"/>
          <p:cNvSpPr>
            <a:spLocks noGrp="1" noChangeArrowheads="1"/>
          </p:cNvSpPr>
          <p:nvPr>
            <p:ph type="ftr" sz="quarter" idx="11"/>
          </p:nvPr>
        </p:nvSpPr>
        <p:spPr>
          <a:ln/>
        </p:spPr>
        <p:txBody>
          <a:bodyPr/>
          <a:lstStyle>
            <a:lvl1pPr>
              <a:defRPr/>
            </a:lvl1pPr>
          </a:lstStyle>
          <a:p>
            <a:pPr>
              <a:defRPr/>
            </a:pPr>
            <a:r>
              <a:rPr lang="it-IT" altLang="en-US"/>
              <a:t>Design and software architecture</a:t>
            </a:r>
          </a:p>
        </p:txBody>
      </p:sp>
      <p:sp>
        <p:nvSpPr>
          <p:cNvPr id="7" name="Rectangle 7"/>
          <p:cNvSpPr>
            <a:spLocks noGrp="1" noChangeArrowheads="1"/>
          </p:cNvSpPr>
          <p:nvPr>
            <p:ph type="sldNum" sz="quarter" idx="12"/>
          </p:nvPr>
        </p:nvSpPr>
        <p:spPr>
          <a:ln/>
        </p:spPr>
        <p:txBody>
          <a:bodyPr/>
          <a:lstStyle>
            <a:lvl1pPr>
              <a:defRPr/>
            </a:lvl1pPr>
          </a:lstStyle>
          <a:p>
            <a:pPr>
              <a:defRPr/>
            </a:pPr>
            <a:fld id="{DFAE3D2F-A112-F542-A634-F006519CF1CA}" type="slidenum">
              <a:rPr lang="it-IT" altLang="en-US"/>
              <a:pPr>
                <a:defRPr/>
              </a:pPr>
              <a:t>‹#›</a:t>
            </a:fld>
            <a:endParaRPr lang="it-IT" altLang="en-US"/>
          </a:p>
        </p:txBody>
      </p:sp>
    </p:spTree>
    <p:extLst>
      <p:ext uri="{BB962C8B-B14F-4D97-AF65-F5344CB8AC3E}">
        <p14:creationId xmlns:p14="http://schemas.microsoft.com/office/powerpoint/2010/main" val="386188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it-IT"/>
          </a:p>
        </p:txBody>
      </p:sp>
      <p:sp>
        <p:nvSpPr>
          <p:cNvPr id="6" name="Rectangle 6"/>
          <p:cNvSpPr>
            <a:spLocks noGrp="1" noChangeArrowheads="1"/>
          </p:cNvSpPr>
          <p:nvPr>
            <p:ph type="ftr" sz="quarter" idx="11"/>
          </p:nvPr>
        </p:nvSpPr>
        <p:spPr>
          <a:ln/>
        </p:spPr>
        <p:txBody>
          <a:bodyPr/>
          <a:lstStyle>
            <a:lvl1pPr>
              <a:defRPr/>
            </a:lvl1pPr>
          </a:lstStyle>
          <a:p>
            <a:pPr>
              <a:defRPr/>
            </a:pPr>
            <a:r>
              <a:rPr lang="it-IT" altLang="en-US"/>
              <a:t>Design and software architecture</a:t>
            </a:r>
          </a:p>
        </p:txBody>
      </p:sp>
      <p:sp>
        <p:nvSpPr>
          <p:cNvPr id="7" name="Rectangle 7"/>
          <p:cNvSpPr>
            <a:spLocks noGrp="1" noChangeArrowheads="1"/>
          </p:cNvSpPr>
          <p:nvPr>
            <p:ph type="sldNum" sz="quarter" idx="12"/>
          </p:nvPr>
        </p:nvSpPr>
        <p:spPr>
          <a:ln/>
        </p:spPr>
        <p:txBody>
          <a:bodyPr/>
          <a:lstStyle>
            <a:lvl1pPr>
              <a:defRPr/>
            </a:lvl1pPr>
          </a:lstStyle>
          <a:p>
            <a:pPr>
              <a:defRPr/>
            </a:pPr>
            <a:fld id="{7EC3130E-167F-4549-8A0E-E21A2E3FCADE}" type="slidenum">
              <a:rPr lang="it-IT" altLang="en-US"/>
              <a:pPr>
                <a:defRPr/>
              </a:pPr>
              <a:t>‹#›</a:t>
            </a:fld>
            <a:endParaRPr lang="it-IT" altLang="en-US"/>
          </a:p>
        </p:txBody>
      </p:sp>
    </p:spTree>
    <p:extLst>
      <p:ext uri="{BB962C8B-B14F-4D97-AF65-F5344CB8AC3E}">
        <p14:creationId xmlns:p14="http://schemas.microsoft.com/office/powerpoint/2010/main" val="981614013"/>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4.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8" Type="http://schemas.openxmlformats.org/officeDocument/2006/relationships/image" Target="../media/image2.png"/><Relationship Id="rId19"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331" name="Rectangle 3"/>
          <p:cNvSpPr>
            <a:spLocks noGrp="1" noChangeArrowheads="1"/>
          </p:cNvSpPr>
          <p:nvPr>
            <p:ph type="title"/>
          </p:nvPr>
        </p:nvSpPr>
        <p:spPr bwMode="auto">
          <a:xfrm>
            <a:off x="1698625" y="115888"/>
            <a:ext cx="5678488" cy="838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8" name="Rectangle 4"/>
          <p:cNvSpPr>
            <a:spLocks noGrp="1" noChangeArrowheads="1"/>
          </p:cNvSpPr>
          <p:nvPr>
            <p:ph type="body" idx="1"/>
          </p:nvPr>
        </p:nvSpPr>
        <p:spPr bwMode="auto">
          <a:xfrm>
            <a:off x="685800" y="1238250"/>
            <a:ext cx="7772400" cy="478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99333" name="Rectangle 5"/>
          <p:cNvSpPr>
            <a:spLocks noGrp="1" noChangeArrowheads="1"/>
          </p:cNvSpPr>
          <p:nvPr>
            <p:ph type="dt" sz="half" idx="2"/>
          </p:nvPr>
        </p:nvSpPr>
        <p:spPr bwMode="auto">
          <a:xfrm>
            <a:off x="685800" y="6337300"/>
            <a:ext cx="3360738" cy="239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1pPr>
          </a:lstStyle>
          <a:p>
            <a:pPr>
              <a:defRPr/>
            </a:pPr>
            <a:endParaRPr lang="it-IT"/>
          </a:p>
        </p:txBody>
      </p:sp>
      <p:sp>
        <p:nvSpPr>
          <p:cNvPr id="99334" name="Rectangle 6"/>
          <p:cNvSpPr>
            <a:spLocks noGrp="1" noChangeArrowheads="1"/>
          </p:cNvSpPr>
          <p:nvPr>
            <p:ph type="ftr" sz="quarter" idx="3"/>
          </p:nvPr>
        </p:nvSpPr>
        <p:spPr bwMode="auto">
          <a:xfrm>
            <a:off x="5106988" y="6337300"/>
            <a:ext cx="335915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lang="it-IT" sz="1200" b="1" smtClean="0">
                <a:effectLst/>
              </a:defRPr>
            </a:lvl1pPr>
          </a:lstStyle>
          <a:p>
            <a:r>
              <a:rPr lang="it-IT" dirty="0" err="1" smtClean="0"/>
              <a:t>Foundations</a:t>
            </a:r>
            <a:r>
              <a:rPr lang="it-IT" dirty="0" smtClean="0"/>
              <a:t> of </a:t>
            </a:r>
            <a:r>
              <a:rPr lang="it-IT" dirty="0" err="1" smtClean="0"/>
              <a:t>Complex</a:t>
            </a:r>
            <a:r>
              <a:rPr lang="it-IT" dirty="0" smtClean="0"/>
              <a:t> Software </a:t>
            </a:r>
            <a:r>
              <a:rPr lang="it-IT" dirty="0" err="1" smtClean="0"/>
              <a:t>Architectures</a:t>
            </a:r>
            <a:r>
              <a:rPr lang="it-IT" dirty="0" smtClean="0"/>
              <a:t> and </a:t>
            </a:r>
            <a:r>
              <a:rPr lang="it-IT" dirty="0" err="1" smtClean="0"/>
              <a:t>Styles</a:t>
            </a:r>
            <a:endParaRPr lang="it-IT" dirty="0"/>
          </a:p>
        </p:txBody>
      </p:sp>
      <p:sp>
        <p:nvSpPr>
          <p:cNvPr id="99335" name="Rectangle 7"/>
          <p:cNvSpPr>
            <a:spLocks noGrp="1" noChangeArrowheads="1"/>
          </p:cNvSpPr>
          <p:nvPr>
            <p:ph type="sldNum" sz="quarter" idx="4"/>
          </p:nvPr>
        </p:nvSpPr>
        <p:spPr bwMode="auto">
          <a:xfrm>
            <a:off x="4089400" y="6337300"/>
            <a:ext cx="9652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a:solidFill>
                  <a:srgbClr val="003366"/>
                </a:solidFill>
                <a:effectLst>
                  <a:outerShdw blurRad="38100" dist="38100" dir="2700000" algn="tl">
                    <a:srgbClr val="C0C0C0"/>
                  </a:outerShdw>
                </a:effectLst>
                <a:latin typeface="Trebuchet MS" charset="0"/>
              </a:defRPr>
            </a:lvl1pPr>
          </a:lstStyle>
          <a:p>
            <a:pPr>
              <a:defRPr/>
            </a:pPr>
            <a:fld id="{808BC07A-BBD9-8C4F-BDD9-7C85A0AE3694}" type="slidenum">
              <a:rPr lang="it-IT" altLang="en-US"/>
              <a:pPr>
                <a:defRPr/>
              </a:pPr>
              <a:t>‹#›</a:t>
            </a:fld>
            <a:endParaRPr lang="it-IT" altLang="en-US"/>
          </a:p>
        </p:txBody>
      </p:sp>
      <p:sp>
        <p:nvSpPr>
          <p:cNvPr id="1032" name="Line 8"/>
          <p:cNvSpPr>
            <a:spLocks noChangeShapeType="1"/>
          </p:cNvSpPr>
          <p:nvPr/>
        </p:nvSpPr>
        <p:spPr bwMode="auto">
          <a:xfrm>
            <a:off x="685800" y="6248400"/>
            <a:ext cx="7772400" cy="0"/>
          </a:xfrm>
          <a:prstGeom prst="line">
            <a:avLst/>
          </a:prstGeom>
          <a:noFill/>
          <a:ln w="9525">
            <a:solidFill>
              <a:srgbClr val="FF66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3" name="Line 9"/>
          <p:cNvSpPr>
            <a:spLocks noChangeShapeType="1"/>
          </p:cNvSpPr>
          <p:nvPr/>
        </p:nvSpPr>
        <p:spPr bwMode="auto">
          <a:xfrm>
            <a:off x="685800" y="1054100"/>
            <a:ext cx="7772400" cy="0"/>
          </a:xfrm>
          <a:prstGeom prst="line">
            <a:avLst/>
          </a:prstGeom>
          <a:noFill/>
          <a:ln w="9525">
            <a:solidFill>
              <a:srgbClr val="FF660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2" name="Picture 1"/>
          <p:cNvPicPr>
            <a:picLocks noChangeAspect="1"/>
          </p:cNvPicPr>
          <p:nvPr userDrawn="1"/>
        </p:nvPicPr>
        <p:blipFill>
          <a:blip r:embed="rId17"/>
          <a:stretch>
            <a:fillRect/>
          </a:stretch>
        </p:blipFill>
        <p:spPr>
          <a:xfrm>
            <a:off x="7740125" y="0"/>
            <a:ext cx="1403875" cy="1007128"/>
          </a:xfrm>
          <a:prstGeom prst="rect">
            <a:avLst/>
          </a:prstGeom>
        </p:spPr>
      </p:pic>
    </p:spTree>
  </p:cSld>
  <p:clrMap bg1="lt1" tx1="dk1" bg2="lt2" tx2="dk2" accent1="accent1" accent2="accent2" accent3="accent3" accent4="accent4" accent5="accent5" accent6="accent6" hlink="hlink" folHlink="folHlink"/>
  <p:sldLayoutIdLst>
    <p:sldLayoutId id="2147483906"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8" r:id="rId14"/>
    <p:sldLayoutId id="2147483909" r:id="rId15"/>
  </p:sldLayoutIdLst>
  <p:hf hdr="0" dt="0"/>
  <p:txStyles>
    <p:titleStyle>
      <a:lvl1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mj-lt"/>
          <a:ea typeface="ＭＳ Ｐゴシック" charset="0"/>
          <a:cs typeface="ＭＳ Ｐゴシック" charset="0"/>
        </a:defRPr>
      </a:lvl1pPr>
      <a:lvl2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2pPr>
      <a:lvl3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3pPr>
      <a:lvl4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4pPr>
      <a:lvl5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9pPr>
    </p:titleStyle>
    <p:bodyStyle>
      <a:lvl1pPr marL="342900" indent="-342900" algn="l" rtl="0" eaLnBrk="0" fontAlgn="base" hangingPunct="0">
        <a:spcBef>
          <a:spcPct val="20000"/>
        </a:spcBef>
        <a:spcAft>
          <a:spcPct val="0"/>
        </a:spcAft>
        <a:buSzPct val="60000"/>
        <a:buFont typeface="Wingdings" charset="2"/>
        <a:buBlip>
          <a:blip r:embed="rId18"/>
        </a:buBlip>
        <a:defRPr sz="2400">
          <a:solidFill>
            <a:schemeClr val="tx2"/>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SzPct val="75000"/>
        <a:buBlip>
          <a:blip r:embed="rId19"/>
        </a:buBlip>
        <a:defRPr sz="2200">
          <a:solidFill>
            <a:schemeClr val="tx2"/>
          </a:solidFill>
          <a:latin typeface="+mn-lt"/>
          <a:ea typeface="ＭＳ Ｐゴシック" charset="0"/>
        </a:defRPr>
      </a:lvl2pPr>
      <a:lvl3pPr marL="1143000" indent="-228600" algn="l" rtl="0" eaLnBrk="0" fontAlgn="base" hangingPunct="0">
        <a:spcBef>
          <a:spcPct val="20000"/>
        </a:spcBef>
        <a:spcAft>
          <a:spcPct val="0"/>
        </a:spcAft>
        <a:buSzPct val="70000"/>
        <a:buBlip>
          <a:blip r:embed="rId20"/>
        </a:buBlip>
        <a:defRPr sz="2000">
          <a:solidFill>
            <a:schemeClr val="tx2"/>
          </a:solidFill>
          <a:latin typeface="+mn-lt"/>
          <a:ea typeface="ＭＳ Ｐゴシック" charset="0"/>
        </a:defRPr>
      </a:lvl3pPr>
      <a:lvl4pPr marL="1600200" indent="-228600" algn="l" rtl="0" eaLnBrk="0" fontAlgn="base" hangingPunct="0">
        <a:spcBef>
          <a:spcPct val="20000"/>
        </a:spcBef>
        <a:spcAft>
          <a:spcPct val="0"/>
        </a:spcAft>
        <a:buChar char="–"/>
        <a:defRPr>
          <a:solidFill>
            <a:schemeClr val="tx2"/>
          </a:solidFill>
          <a:latin typeface="+mn-lt"/>
          <a:ea typeface="ＭＳ Ｐゴシック" charset="0"/>
        </a:defRPr>
      </a:lvl4pPr>
      <a:lvl5pPr marL="2057400" indent="-228600" algn="l" rtl="0" eaLnBrk="0" fontAlgn="base" hangingPunct="0">
        <a:spcBef>
          <a:spcPct val="20000"/>
        </a:spcBef>
        <a:spcAft>
          <a:spcPct val="0"/>
        </a:spcAft>
        <a:buChar char="»"/>
        <a:defRPr sz="1600">
          <a:solidFill>
            <a:schemeClr val="tx2"/>
          </a:solidFill>
          <a:latin typeface="+mn-lt"/>
          <a:ea typeface="ＭＳ Ｐゴシック" charset="0"/>
        </a:defRPr>
      </a:lvl5pPr>
      <a:lvl6pPr marL="2514600" indent="-228600" algn="l" rtl="0" eaLnBrk="1" fontAlgn="base" hangingPunct="1">
        <a:spcBef>
          <a:spcPct val="20000"/>
        </a:spcBef>
        <a:spcAft>
          <a:spcPct val="0"/>
        </a:spcAft>
        <a:buChar char="»"/>
        <a:defRPr sz="1600">
          <a:solidFill>
            <a:schemeClr val="tx2"/>
          </a:solidFill>
          <a:latin typeface="+mn-lt"/>
        </a:defRPr>
      </a:lvl6pPr>
      <a:lvl7pPr marL="2971800" indent="-228600" algn="l" rtl="0" eaLnBrk="1" fontAlgn="base" hangingPunct="1">
        <a:spcBef>
          <a:spcPct val="20000"/>
        </a:spcBef>
        <a:spcAft>
          <a:spcPct val="0"/>
        </a:spcAft>
        <a:buChar char="»"/>
        <a:defRPr sz="1600">
          <a:solidFill>
            <a:schemeClr val="tx2"/>
          </a:solidFill>
          <a:latin typeface="+mn-lt"/>
        </a:defRPr>
      </a:lvl7pPr>
      <a:lvl8pPr marL="3429000" indent="-228600" algn="l" rtl="0" eaLnBrk="1" fontAlgn="base" hangingPunct="1">
        <a:spcBef>
          <a:spcPct val="20000"/>
        </a:spcBef>
        <a:spcAft>
          <a:spcPct val="0"/>
        </a:spcAft>
        <a:buChar char="»"/>
        <a:defRPr sz="1600">
          <a:solidFill>
            <a:schemeClr val="tx2"/>
          </a:solidFill>
          <a:latin typeface="+mn-lt"/>
        </a:defRPr>
      </a:lvl8pPr>
      <a:lvl9pPr marL="3886200" indent="-228600" algn="l" rtl="0" eaLnBrk="1" fontAlgn="base" hangingPunct="1">
        <a:spcBef>
          <a:spcPct val="20000"/>
        </a:spcBef>
        <a:spcAft>
          <a:spcPct val="0"/>
        </a:spcAft>
        <a:buChar char="»"/>
        <a:defRPr sz="1600">
          <a:solidFill>
            <a:schemeClr val="tx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7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 Id="rId3" Type="http://schemas.openxmlformats.org/officeDocument/2006/relationships/image" Target="../media/image77.jpe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jpeg"/><Relationship Id="rId3" Type="http://schemas.openxmlformats.org/officeDocument/2006/relationships/image" Target="../media/image76.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 Id="rId3" Type="http://schemas.openxmlformats.org/officeDocument/2006/relationships/image" Target="../media/image79.jpe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 Id="rId3" Type="http://schemas.openxmlformats.org/officeDocument/2006/relationships/image" Target="../media/image80.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 Id="rId3" Type="http://schemas.openxmlformats.org/officeDocument/2006/relationships/image" Target="../media/image81.jpe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 Id="rId3" Type="http://schemas.openxmlformats.org/officeDocument/2006/relationships/image" Target="../media/image83.jpe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 Id="rId3" Type="http://schemas.openxmlformats.org/officeDocument/2006/relationships/image" Target="../media/image84.jpe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 Id="rId3" Type="http://schemas.openxmlformats.org/officeDocument/2006/relationships/image" Target="../media/image87.jpe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png"/></Relationships>
</file>

<file path=ppt/slides/_rels/slide123.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7.jpe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jpe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jpe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1" Type="http://schemas.openxmlformats.org/officeDocument/2006/relationships/hyperlink" Target="http://cloudcomputingpatterns.org/?page_id=273" TargetMode="External"/><Relationship Id="rId12" Type="http://schemas.openxmlformats.org/officeDocument/2006/relationships/hyperlink" Target="http://cloudcomputingpatterns.org/?page_id=221" TargetMode="External"/><Relationship Id="rId13" Type="http://schemas.openxmlformats.org/officeDocument/2006/relationships/hyperlink" Target="http://cloudcomputingpatterns.org/?page_id=278" TargetMode="External"/><Relationship Id="rId14" Type="http://schemas.openxmlformats.org/officeDocument/2006/relationships/hyperlink" Target="http://cloudcomputingpatterns.org/?page_id=284" TargetMode="External"/><Relationship Id="rId15" Type="http://schemas.openxmlformats.org/officeDocument/2006/relationships/hyperlink" Target="http://cloudcomputingpatterns.org/?page_id=223" TargetMode="External"/><Relationship Id="rId16" Type="http://schemas.openxmlformats.org/officeDocument/2006/relationships/hyperlink" Target="http://cloudcomputingpatterns.org/?page_id=291" TargetMode="External"/><Relationship Id="rId17" Type="http://schemas.openxmlformats.org/officeDocument/2006/relationships/hyperlink" Target="http://cloudcomputingpatterns.org/?page_id=295" TargetMode="External"/><Relationship Id="rId18" Type="http://schemas.openxmlformats.org/officeDocument/2006/relationships/hyperlink" Target="http://cloudcomputingpatterns.org/?page_id=299" TargetMode="External"/><Relationship Id="rId1" Type="http://schemas.openxmlformats.org/officeDocument/2006/relationships/slideLayout" Target="../slideLayouts/slideLayout4.xml"/><Relationship Id="rId2" Type="http://schemas.openxmlformats.org/officeDocument/2006/relationships/hyperlink" Target="http://cloudcomputingpatterns.org/?page_id=214" TargetMode="External"/><Relationship Id="rId3" Type="http://schemas.openxmlformats.org/officeDocument/2006/relationships/hyperlink" Target="http://cloudcomputingpatterns.org/?page_id=240" TargetMode="External"/><Relationship Id="rId4" Type="http://schemas.openxmlformats.org/officeDocument/2006/relationships/hyperlink" Target="http://cloudcomputingpatterns.org/?page_id=245" TargetMode="External"/><Relationship Id="rId5" Type="http://schemas.openxmlformats.org/officeDocument/2006/relationships/hyperlink" Target="http://cloudcomputingpatterns.org/?page_id=251" TargetMode="External"/><Relationship Id="rId6" Type="http://schemas.openxmlformats.org/officeDocument/2006/relationships/hyperlink" Target="http://cloudcomputingpatterns.org/?page_id=255" TargetMode="External"/><Relationship Id="rId7" Type="http://schemas.openxmlformats.org/officeDocument/2006/relationships/hyperlink" Target="http://cloudcomputingpatterns.org/?page_id=219" TargetMode="External"/><Relationship Id="rId8" Type="http://schemas.openxmlformats.org/officeDocument/2006/relationships/hyperlink" Target="http://cloudcomputingpatterns.org/?page_id=260" TargetMode="External"/><Relationship Id="rId9" Type="http://schemas.openxmlformats.org/officeDocument/2006/relationships/hyperlink" Target="http://cloudcomputingpatterns.org/?page_id=265" TargetMode="External"/><Relationship Id="rId10" Type="http://schemas.openxmlformats.org/officeDocument/2006/relationships/hyperlink" Target="http://cloudcomputingpatterns.org/?page_id=269"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5.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6.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7.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tiff"/></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tiff"/></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tiff"/></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9.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9.png"/></Relationships>
</file>

<file path=ppt/slides/_rels/slide172.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11.png"/><Relationship Id="rId1" Type="http://schemas.openxmlformats.org/officeDocument/2006/relationships/slideLayout" Target="../slideLayouts/slideLayout15.xml"/><Relationship Id="rId2" Type="http://schemas.openxmlformats.org/officeDocument/2006/relationships/notesSlide" Target="../notesSlides/notesSlide5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12.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4.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5.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6.xml"/><Relationship Id="rId3" Type="http://schemas.openxmlformats.org/officeDocument/2006/relationships/hyperlink" Target="https://hub.docker.com/"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18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diagramData" Target="../diagrams/data3.xml"/><Relationship Id="rId8" Type="http://schemas.openxmlformats.org/officeDocument/2006/relationships/diagramLayout" Target="../diagrams/layout3.xml"/><Relationship Id="rId9" Type="http://schemas.openxmlformats.org/officeDocument/2006/relationships/diagramQuickStyle" Target="../diagrams/quickStyle3.xml"/><Relationship Id="rId10" Type="http://schemas.openxmlformats.org/officeDocument/2006/relationships/diagramColors" Target="../diagrams/colors3.xml"/><Relationship Id="rId11"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3.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3.png"/><Relationship Id="rId3" Type="http://schemas.openxmlformats.org/officeDocument/2006/relationships/image" Target="../media/image114.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90.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7" Type="http://schemas.openxmlformats.org/officeDocument/2006/relationships/image" Target="../media/image115.png"/><Relationship Id="rId1" Type="http://schemas.openxmlformats.org/officeDocument/2006/relationships/slideLayout" Target="../slideLayouts/slideLayout2.xml"/><Relationship Id="rId2" Type="http://schemas.openxmlformats.org/officeDocument/2006/relationships/diagramData" Target="../diagrams/data4.xml"/></Relationships>
</file>

<file path=ppt/slides/_rels/slide191.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7" Type="http://schemas.openxmlformats.org/officeDocument/2006/relationships/image" Target="../media/image115.png"/><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_rels/slide192.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diagramData" Target="../diagrams/data6.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6.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6.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6.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8.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8.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9.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6.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0.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1.png"/><Relationship Id="rId3" Type="http://schemas.openxmlformats.org/officeDocument/2006/relationships/image" Target="../media/image122.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 Id="rId3" Type="http://schemas.openxmlformats.org/officeDocument/2006/relationships/image" Target="../media/image115.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3.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3.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3.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4.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hyperlink" Target="https://msdn.microsoft.com/en-us/library/ff650706.aspx" TargetMode="External"/><Relationship Id="rId4" Type="http://schemas.openxmlformats.org/officeDocument/2006/relationships/hyperlink" Target="https://www.docker.com/" TargetMode="External"/><Relationship Id="rId5" Type="http://schemas.openxmlformats.org/officeDocument/2006/relationships/hyperlink" Target="https://www.docker.com/whatisdocker/" TargetMode="External"/><Relationship Id="rId6" Type="http://schemas.openxmlformats.org/officeDocument/2006/relationships/hyperlink" Target="https://www.docker.com/tryit/" TargetMode="External"/><Relationship Id="rId7" Type="http://schemas.openxmlformats.org/officeDocument/2006/relationships/hyperlink" Target="https://docs.docker.com/" TargetMode="External"/><Relationship Id="rId8" Type="http://schemas.openxmlformats.org/officeDocument/2006/relationships/hyperlink" Target="https://inftec.atlassian.net/wiki/display/TEC/Docker" TargetMode="External"/><Relationship Id="rId1" Type="http://schemas.openxmlformats.org/officeDocument/2006/relationships/slideLayout" Target="../slideLayouts/slideLayout15.xml"/><Relationship Id="rId2" Type="http://schemas.openxmlformats.org/officeDocument/2006/relationships/hyperlink" Target="http://www.sei.cmu.edu/library/assets/presentations/retter-saturn2013.pdf" TargetMode="Externa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bitbucket.org/inftec/vagrant-playground/branch/docker-demo"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oleObject" Target="../embeddings/oleObject1.bin"/><Relationship Id="rId5" Type="http://schemas.openxmlformats.org/officeDocument/2006/relationships/image" Target="../media/image34.wmf"/><Relationship Id="rId1" Type="http://schemas.openxmlformats.org/officeDocument/2006/relationships/vmlDrawing" Target="../drawings/vmlDrawing1.vml"/><Relationship Id="rId2"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9.png"/></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40.w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9.xml"/><Relationship Id="rId4" Type="http://schemas.openxmlformats.org/officeDocument/2006/relationships/oleObject" Target="../embeddings/oleObject3.bin"/><Relationship Id="rId5" Type="http://schemas.openxmlformats.org/officeDocument/2006/relationships/image" Target="../media/image42.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cloudcomputingpatterns.or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jpeg"/><Relationship Id="rId3" Type="http://schemas.openxmlformats.org/officeDocument/2006/relationships/image" Target="../media/image44.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jpg"/><Relationship Id="rId3" Type="http://schemas.openxmlformats.org/officeDocument/2006/relationships/image" Target="../media/image52.jpe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3.jpe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4.jpeg"/><Relationship Id="rId3" Type="http://schemas.openxmlformats.org/officeDocument/2006/relationships/image" Target="../media/image5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jpeg"/><Relationship Id="rId3" Type="http://schemas.openxmlformats.org/officeDocument/2006/relationships/image" Target="../media/image5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jpe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jpe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jpe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jpe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jpe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 Id="rId3" Type="http://schemas.openxmlformats.org/officeDocument/2006/relationships/image" Target="../media/image67.jpe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 Id="rId3" Type="http://schemas.openxmlformats.org/officeDocument/2006/relationships/image" Target="../media/image68.jpe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96.xml.rels><?xml version="1.0" encoding="UTF-8" standalone="yes"?>
<Relationships xmlns="http://schemas.openxmlformats.org/package/2006/relationships"><Relationship Id="rId3" Type="http://schemas.openxmlformats.org/officeDocument/2006/relationships/image" Target="../media/image69.jpeg"/><Relationship Id="rId4" Type="http://schemas.openxmlformats.org/officeDocument/2006/relationships/image" Target="../media/image70.jpg"/><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97.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ctrTitle"/>
          </p:nvPr>
        </p:nvSpPr>
        <p:spPr>
          <a:xfrm>
            <a:off x="685800" y="2286000"/>
            <a:ext cx="7772400" cy="1143000"/>
          </a:xfrm>
        </p:spPr>
        <p:txBody>
          <a:bodyPr/>
          <a:lstStyle/>
          <a:p>
            <a:r>
              <a:rPr lang="it-IT" b="1" dirty="0" err="1">
                <a:effectLst/>
              </a:rPr>
              <a:t>Foundations</a:t>
            </a:r>
            <a:r>
              <a:rPr lang="it-IT" b="1" dirty="0">
                <a:effectLst/>
              </a:rPr>
              <a:t> of </a:t>
            </a:r>
            <a:r>
              <a:rPr lang="it-IT" b="1" dirty="0" err="1">
                <a:effectLst/>
              </a:rPr>
              <a:t>Complex</a:t>
            </a:r>
            <a:r>
              <a:rPr lang="it-IT" b="1" dirty="0">
                <a:effectLst/>
              </a:rPr>
              <a:t> Software </a:t>
            </a:r>
            <a:r>
              <a:rPr lang="it-IT" b="1" dirty="0" err="1">
                <a:effectLst/>
              </a:rPr>
              <a:t>Architectures</a:t>
            </a:r>
            <a:r>
              <a:rPr lang="it-IT" b="1" dirty="0">
                <a:effectLst/>
              </a:rPr>
              <a:t> and </a:t>
            </a:r>
            <a:r>
              <a:rPr lang="it-IT" b="1" dirty="0" err="1">
                <a:effectLst/>
              </a:rPr>
              <a:t>Styles</a:t>
            </a:r>
            <a:endParaRPr lang="en-US" dirty="0">
              <a:effectLst/>
            </a:endParaRPr>
          </a:p>
        </p:txBody>
      </p:sp>
      <p:sp>
        <p:nvSpPr>
          <p:cNvPr id="87043" name="Rectangle 3"/>
          <p:cNvSpPr>
            <a:spLocks noGrp="1" noChangeArrowheads="1"/>
          </p:cNvSpPr>
          <p:nvPr>
            <p:ph type="subTitle" idx="1"/>
          </p:nvPr>
        </p:nvSpPr>
        <p:spPr>
          <a:xfrm>
            <a:off x="1371600" y="3429000"/>
            <a:ext cx="6429552" cy="1080370"/>
          </a:xfrm>
        </p:spPr>
        <p:txBody>
          <a:bodyPr/>
          <a:lstStyle/>
          <a:p>
            <a:pPr eaLnBrk="1" hangingPunct="1">
              <a:buFont typeface="Wingdings" charset="0"/>
              <a:buNone/>
              <a:defRPr/>
            </a:pPr>
            <a:r>
              <a:rPr lang="it-IT" b="1" dirty="0" err="1" smtClean="0">
                <a:effectLst>
                  <a:outerShdw blurRad="38100" dist="38100" dir="2700000" algn="tl">
                    <a:srgbClr val="DDDDDD"/>
                  </a:outerShdw>
                </a:effectLst>
              </a:rPr>
              <a:t>Damian</a:t>
            </a:r>
            <a:r>
              <a:rPr lang="it-IT" b="1" dirty="0" smtClean="0">
                <a:effectLst>
                  <a:outerShdw blurRad="38100" dist="38100" dir="2700000" algn="tl">
                    <a:srgbClr val="DDDDDD"/>
                  </a:outerShdw>
                </a:effectLst>
              </a:rPr>
              <a:t> A. Tamburri, </a:t>
            </a:r>
            <a:r>
              <a:rPr lang="it-IT" b="1" dirty="0" err="1" smtClean="0">
                <a:effectLst>
                  <a:outerShdw blurRad="38100" dist="38100" dir="2700000" algn="tl">
                    <a:srgbClr val="DDDDDD"/>
                  </a:outerShdw>
                </a:effectLst>
              </a:rPr>
              <a:t>Ph.D</a:t>
            </a:r>
            <a:r>
              <a:rPr lang="it-IT" b="1" dirty="0" smtClean="0">
                <a:effectLst>
                  <a:outerShdw blurRad="38100" dist="38100" dir="2700000" algn="tl">
                    <a:srgbClr val="DDDDDD"/>
                  </a:outerShdw>
                </a:effectLst>
              </a:rPr>
              <a:t>.</a:t>
            </a:r>
          </a:p>
          <a:p>
            <a:pPr eaLnBrk="1" hangingPunct="1">
              <a:buFont typeface="Wingdings" charset="0"/>
              <a:buNone/>
              <a:defRPr/>
            </a:pPr>
            <a:r>
              <a:rPr lang="it-IT" dirty="0" smtClean="0">
                <a:effectLst>
                  <a:outerShdw blurRad="38100" dist="38100" dir="2700000" algn="tl">
                    <a:srgbClr val="DDDDDD"/>
                  </a:outerShdw>
                </a:effectLst>
              </a:rPr>
              <a:t>damianandrew.tamburri@polimi.it</a:t>
            </a:r>
          </a:p>
          <a:p>
            <a:pPr eaLnBrk="1" hangingPunct="1">
              <a:buFont typeface="Wingdings" charset="0"/>
              <a:buNone/>
              <a:defRPr/>
            </a:pPr>
            <a:r>
              <a:rPr lang="it-IT" dirty="0" err="1" smtClean="0">
                <a:effectLst>
                  <a:outerShdw blurRad="38100" dist="38100" dir="2700000" algn="tl">
                    <a:srgbClr val="DDDDDD"/>
                  </a:outerShdw>
                </a:effectLst>
              </a:rPr>
              <a:t>dtamburri@acm.org</a:t>
            </a:r>
            <a:endParaRPr lang="it-IT" dirty="0">
              <a:effectLst>
                <a:outerShdw blurRad="38100" dist="38100" dir="2700000" algn="tl">
                  <a:srgbClr val="DDDDDD"/>
                </a:outerShdw>
              </a:effectLst>
            </a:endParaRPr>
          </a:p>
        </p:txBody>
      </p:sp>
      <p:sp>
        <p:nvSpPr>
          <p:cNvPr id="5" name="Slide Number Placeholder 5"/>
          <p:cNvSpPr>
            <a:spLocks noGrp="1"/>
          </p:cNvSpPr>
          <p:nvPr>
            <p:ph type="sldNum" sz="quarter" idx="4294967295"/>
          </p:nvPr>
        </p:nvSpPr>
        <p:spPr>
          <a:xfrm>
            <a:off x="7239000" y="6248400"/>
            <a:ext cx="1905000" cy="457200"/>
          </a:xfrm>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defRPr/>
            </a:pPr>
            <a:fld id="{FA4BE2DA-B363-A44D-B5F7-91349095515A}" type="slidenum">
              <a:rPr lang="it-IT" altLang="en-US" sz="1200" smtClean="0">
                <a:solidFill>
                  <a:srgbClr val="003366"/>
                </a:solidFill>
                <a:latin typeface="Trebuchet MS" charset="0"/>
              </a:rPr>
              <a:pPr>
                <a:defRPr/>
              </a:pPr>
              <a:t>1</a:t>
            </a:fld>
            <a:endParaRPr lang="it-IT" altLang="en-US" sz="1200" smtClean="0">
              <a:solidFill>
                <a:srgbClr val="003366"/>
              </a:solidFill>
              <a:latin typeface="Trebuchet MS" charset="0"/>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3"/>
          <p:cNvSpPr>
            <a:spLocks noGrp="1"/>
          </p:cNvSpPr>
          <p:nvPr>
            <p:ph type="title"/>
          </p:nvPr>
        </p:nvSpPr>
        <p:spPr>
          <a:xfrm>
            <a:off x="0" y="44624"/>
            <a:ext cx="9144000" cy="1143000"/>
          </a:xfrm>
        </p:spPr>
        <p:txBody>
          <a:bodyPr/>
          <a:lstStyle/>
          <a:p>
            <a:r>
              <a:rPr lang="en-US" dirty="0">
                <a:latin typeface="Arial"/>
                <a:cs typeface="Arial"/>
              </a:rPr>
              <a:t>Main program and </a:t>
            </a:r>
            <a:r>
              <a:rPr lang="en-US" dirty="0" smtClean="0">
                <a:latin typeface="Arial"/>
                <a:cs typeface="Arial"/>
              </a:rPr>
              <a:t>subroutines Style</a:t>
            </a:r>
            <a:endParaRPr lang="en-US" dirty="0">
              <a:latin typeface="Arial"/>
              <a:cs typeface="Arial"/>
            </a:endParaRPr>
          </a:p>
        </p:txBody>
      </p:sp>
      <p:sp>
        <p:nvSpPr>
          <p:cNvPr id="14339" name="Content Placeholder 4"/>
          <p:cNvSpPr>
            <a:spLocks noGrp="1"/>
          </p:cNvSpPr>
          <p:nvPr>
            <p:ph idx="1"/>
          </p:nvPr>
        </p:nvSpPr>
        <p:spPr/>
        <p:txBody>
          <a:bodyPr>
            <a:normAutofit lnSpcReduction="10000"/>
          </a:bodyPr>
          <a:lstStyle/>
          <a:p>
            <a:r>
              <a:rPr lang="en-US" sz="2800" dirty="0">
                <a:latin typeface="Tahoma" charset="0"/>
              </a:rPr>
              <a:t>Decomposition based upon separation of functional processing steps</a:t>
            </a:r>
          </a:p>
          <a:p>
            <a:r>
              <a:rPr lang="en-US" sz="2800" b="1" dirty="0">
                <a:latin typeface="Tahoma" charset="0"/>
              </a:rPr>
              <a:t>Components</a:t>
            </a:r>
            <a:r>
              <a:rPr lang="en-US" sz="2800" dirty="0">
                <a:latin typeface="Tahoma" charset="0"/>
              </a:rPr>
              <a:t>: </a:t>
            </a:r>
            <a:r>
              <a:rPr lang="en-US" sz="2800" dirty="0" smtClean="0">
                <a:latin typeface="Tahoma" charset="0"/>
              </a:rPr>
              <a:t>main </a:t>
            </a:r>
            <a:r>
              <a:rPr lang="en-US" sz="2800" dirty="0">
                <a:latin typeface="Tahoma" charset="0"/>
              </a:rPr>
              <a:t>program and subroutines</a:t>
            </a:r>
          </a:p>
          <a:p>
            <a:r>
              <a:rPr lang="en-US" sz="2800" b="1" dirty="0">
                <a:latin typeface="Tahoma" charset="0"/>
              </a:rPr>
              <a:t>Topology</a:t>
            </a:r>
            <a:r>
              <a:rPr lang="en-US" sz="2800" dirty="0">
                <a:latin typeface="Tahoma" charset="0"/>
              </a:rPr>
              <a:t>: </a:t>
            </a:r>
            <a:r>
              <a:rPr lang="en-US" sz="2800" dirty="0" smtClean="0">
                <a:latin typeface="Tahoma" charset="0"/>
              </a:rPr>
              <a:t>static </a:t>
            </a:r>
            <a:r>
              <a:rPr lang="en-US" sz="2800" dirty="0">
                <a:latin typeface="Tahoma" charset="0"/>
              </a:rPr>
              <a:t>hierarchical organization of components</a:t>
            </a:r>
          </a:p>
          <a:p>
            <a:r>
              <a:rPr lang="en-US" sz="2800" b="1" dirty="0">
                <a:latin typeface="Tahoma" charset="0"/>
              </a:rPr>
              <a:t>Qualities </a:t>
            </a:r>
            <a:r>
              <a:rPr lang="en-US" sz="2800" dirty="0">
                <a:latin typeface="Tahoma" charset="0"/>
              </a:rPr>
              <a:t>yielded: </a:t>
            </a:r>
            <a:r>
              <a:rPr lang="en-US" sz="2800" dirty="0" smtClean="0">
                <a:latin typeface="Tahoma" charset="0"/>
              </a:rPr>
              <a:t>modularity </a:t>
            </a:r>
            <a:endParaRPr lang="en-US" sz="2800" dirty="0">
              <a:latin typeface="Tahoma" charset="0"/>
            </a:endParaRPr>
          </a:p>
          <a:p>
            <a:r>
              <a:rPr lang="en-US" sz="2800" dirty="0" smtClean="0">
                <a:latin typeface="Tahoma" charset="0"/>
              </a:rPr>
              <a:t>Typically used for small programs</a:t>
            </a:r>
            <a:endParaRPr lang="en-US" sz="2800" dirty="0">
              <a:latin typeface="Tahoma" charset="0"/>
            </a:endParaRPr>
          </a:p>
          <a:p>
            <a:r>
              <a:rPr lang="en-US" sz="2800" dirty="0" smtClean="0">
                <a:latin typeface="Tahoma" charset="0"/>
              </a:rPr>
              <a:t>Fails </a:t>
            </a:r>
            <a:r>
              <a:rPr lang="en-US" sz="2800" dirty="0">
                <a:latin typeface="Tahoma" charset="0"/>
              </a:rPr>
              <a:t>to scale, inadequate attention to data structure</a:t>
            </a:r>
          </a:p>
        </p:txBody>
      </p:sp>
    </p:spTree>
    <p:extLst>
      <p:ext uri="{BB962C8B-B14F-4D97-AF65-F5344CB8AC3E}">
        <p14:creationId xmlns:p14="http://schemas.microsoft.com/office/powerpoint/2010/main" val="18461352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01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3748088"/>
            <a:ext cx="5105400"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200133" name="Rectangle 5"/>
          <p:cNvSpPr>
            <a:spLocks noGrp="1" noChangeArrowheads="1"/>
          </p:cNvSpPr>
          <p:nvPr>
            <p:ph type="body" idx="1"/>
          </p:nvPr>
        </p:nvSpPr>
        <p:spPr>
          <a:xfrm>
            <a:off x="719138" y="1630363"/>
            <a:ext cx="8170862" cy="1909762"/>
          </a:xfrm>
          <a:noFill/>
        </p:spPr>
        <p:txBody>
          <a:bodyPr/>
          <a:lstStyle/>
          <a:p>
            <a:pPr marL="430213" indent="-323850" defTabSz="449263">
              <a:tabLst>
                <a:tab pos="446088" algn="l"/>
                <a:tab pos="895350" algn="l"/>
                <a:tab pos="1344613" algn="l"/>
                <a:tab pos="1793875" algn="l"/>
                <a:tab pos="2243138" algn="l"/>
                <a:tab pos="2690813" algn="l"/>
                <a:tab pos="3141663" algn="l"/>
                <a:tab pos="3590925" algn="l"/>
                <a:tab pos="4040188" algn="l"/>
                <a:tab pos="4487863" algn="l"/>
                <a:tab pos="4938713" algn="l"/>
                <a:tab pos="5387975" algn="l"/>
                <a:tab pos="5835650" algn="l"/>
                <a:tab pos="6284913" algn="l"/>
                <a:tab pos="6735763" algn="l"/>
                <a:tab pos="7185025" algn="l"/>
                <a:tab pos="7632700" algn="l"/>
                <a:tab pos="8083550" algn="l"/>
                <a:tab pos="8532813" algn="l"/>
                <a:tab pos="8980488" algn="l"/>
                <a:tab pos="9409113" algn="l"/>
              </a:tabLst>
            </a:pPr>
            <a:r>
              <a:rPr lang="en-GB" sz="2000" dirty="0">
                <a:latin typeface="Arial" charset="0"/>
              </a:rPr>
              <a:t>Hardware resources (CPU, RAM, </a:t>
            </a:r>
            <a:r>
              <a:rPr lang="en-GB" sz="2000" dirty="0" err="1">
                <a:latin typeface="Arial" charset="0"/>
              </a:rPr>
              <a:t>ecc</a:t>
            </a:r>
            <a:r>
              <a:rPr lang="en-GB" sz="2000" dirty="0">
                <a:latin typeface="Arial" charset="0"/>
              </a:rPr>
              <a:t>...) are partitioned and shared among multiple </a:t>
            </a:r>
            <a:r>
              <a:rPr lang="en-GB" sz="2000" b="1" dirty="0">
                <a:solidFill>
                  <a:srgbClr val="000099"/>
                </a:solidFill>
                <a:latin typeface="Arial" charset="0"/>
              </a:rPr>
              <a:t>virtual machines </a:t>
            </a:r>
            <a:r>
              <a:rPr lang="en-GB" sz="2000" dirty="0">
                <a:latin typeface="Arial" charset="0"/>
              </a:rPr>
              <a:t>(VMs</a:t>
            </a:r>
            <a:r>
              <a:rPr lang="en-GB" sz="2000" dirty="0" smtClean="0">
                <a:latin typeface="Arial" charset="0"/>
              </a:rPr>
              <a:t>)</a:t>
            </a:r>
            <a:endParaRPr lang="en-GB" sz="2000" dirty="0">
              <a:latin typeface="Arial" charset="0"/>
            </a:endParaRPr>
          </a:p>
          <a:p>
            <a:pPr marL="430213" indent="-323850" defTabSz="449263">
              <a:tabLst>
                <a:tab pos="446088" algn="l"/>
                <a:tab pos="895350" algn="l"/>
                <a:tab pos="1344613" algn="l"/>
                <a:tab pos="1793875" algn="l"/>
                <a:tab pos="2243138" algn="l"/>
                <a:tab pos="2690813" algn="l"/>
                <a:tab pos="3141663" algn="l"/>
                <a:tab pos="3590925" algn="l"/>
                <a:tab pos="4040188" algn="l"/>
                <a:tab pos="4487863" algn="l"/>
                <a:tab pos="4938713" algn="l"/>
                <a:tab pos="5387975" algn="l"/>
                <a:tab pos="5835650" algn="l"/>
                <a:tab pos="6284913" algn="l"/>
                <a:tab pos="6735763" algn="l"/>
                <a:tab pos="7185025" algn="l"/>
                <a:tab pos="7632700" algn="l"/>
                <a:tab pos="8083550" algn="l"/>
                <a:tab pos="8532813" algn="l"/>
                <a:tab pos="8980488" algn="l"/>
                <a:tab pos="9409113" algn="l"/>
              </a:tabLst>
            </a:pPr>
            <a:r>
              <a:rPr lang="en-GB" sz="2000" dirty="0">
                <a:latin typeface="Arial" charset="0"/>
              </a:rPr>
              <a:t>The virtual machine monitor (</a:t>
            </a:r>
            <a:r>
              <a:rPr lang="en-GB" sz="2000" dirty="0" smtClean="0">
                <a:latin typeface="Arial" charset="0"/>
              </a:rPr>
              <a:t>VMM or hypervisor) </a:t>
            </a:r>
            <a:r>
              <a:rPr lang="en-GB" sz="2000" dirty="0">
                <a:latin typeface="Arial" charset="0"/>
              </a:rPr>
              <a:t>governs the access to the physical resources among running VMs</a:t>
            </a:r>
            <a:endParaRPr lang="en-GB" sz="2000" i="1" dirty="0">
              <a:latin typeface="Arial" charset="0"/>
            </a:endParaRPr>
          </a:p>
          <a:p>
            <a:pPr marL="430213" indent="-323850" defTabSz="449263">
              <a:tabLst>
                <a:tab pos="446088" algn="l"/>
                <a:tab pos="895350" algn="l"/>
                <a:tab pos="1344613" algn="l"/>
                <a:tab pos="1793875" algn="l"/>
                <a:tab pos="2243138" algn="l"/>
                <a:tab pos="2690813" algn="l"/>
                <a:tab pos="3141663" algn="l"/>
                <a:tab pos="3590925" algn="l"/>
                <a:tab pos="4040188" algn="l"/>
                <a:tab pos="4487863" algn="l"/>
                <a:tab pos="4938713" algn="l"/>
                <a:tab pos="5387975" algn="l"/>
                <a:tab pos="5835650" algn="l"/>
                <a:tab pos="6284913" algn="l"/>
                <a:tab pos="6735763" algn="l"/>
                <a:tab pos="7185025" algn="l"/>
                <a:tab pos="7632700" algn="l"/>
                <a:tab pos="8083550" algn="l"/>
                <a:tab pos="8532813" algn="l"/>
                <a:tab pos="8980488" algn="l"/>
                <a:tab pos="9409113" algn="l"/>
              </a:tabLst>
            </a:pPr>
            <a:r>
              <a:rPr lang="en-GB" sz="2000" dirty="0">
                <a:latin typeface="Arial" charset="0"/>
              </a:rPr>
              <a:t>Performance isolation and security</a:t>
            </a:r>
          </a:p>
        </p:txBody>
      </p:sp>
      <p:sp>
        <p:nvSpPr>
          <p:cNvPr id="1200137" name="AutoShape 9"/>
          <p:cNvSpPr>
            <a:spLocks noChangeArrowheads="1"/>
          </p:cNvSpPr>
          <p:nvPr/>
        </p:nvSpPr>
        <p:spPr bwMode="auto">
          <a:xfrm>
            <a:off x="131763" y="4213225"/>
            <a:ext cx="1697037" cy="717550"/>
          </a:xfrm>
          <a:prstGeom prst="wedgeRectCallout">
            <a:avLst>
              <a:gd name="adj1" fmla="val 52546"/>
              <a:gd name="adj2" fmla="val 103306"/>
            </a:avLst>
          </a:pr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lIns="81631" tIns="40816" rIns="81631" bIns="40816" anchor="ctr"/>
          <a:lstStyle/>
          <a:p>
            <a:pPr algn="l" defTabSz="407988" eaLnBrk="1">
              <a:lnSpc>
                <a:spcPct val="104000"/>
              </a:lnSpc>
              <a:spcBef>
                <a:spcPct val="0"/>
              </a:spcBef>
              <a:buClr>
                <a:srgbClr val="000000"/>
              </a:buClr>
              <a:buSzPct val="45000"/>
              <a:buFont typeface="Wingdings" charset="0"/>
              <a:buNone/>
              <a:tabLst>
                <a:tab pos="0" algn="l"/>
                <a:tab pos="406400" algn="l"/>
                <a:tab pos="814388" algn="l"/>
                <a:tab pos="1220788" algn="l"/>
                <a:tab pos="1628775" algn="l"/>
                <a:tab pos="2036763" algn="l"/>
                <a:tab pos="2441575" algn="l"/>
                <a:tab pos="2851150" algn="l"/>
                <a:tab pos="3259138" algn="l"/>
                <a:tab pos="3665538" algn="l"/>
                <a:tab pos="4073525" algn="l"/>
                <a:tab pos="4481513" algn="l"/>
                <a:tab pos="4889500" algn="l"/>
                <a:tab pos="5294313" algn="l"/>
                <a:tab pos="5703888" algn="l"/>
                <a:tab pos="6111875" algn="l"/>
                <a:tab pos="6518275" algn="l"/>
                <a:tab pos="6924675" algn="l"/>
                <a:tab pos="7334250" algn="l"/>
                <a:tab pos="7742238" algn="l"/>
                <a:tab pos="8147050" algn="l"/>
              </a:tabLst>
            </a:pPr>
            <a:r>
              <a:rPr lang="it-IT" sz="1600" b="0" u="none">
                <a:latin typeface="Century Gothic" charset="0"/>
                <a:cs typeface="Times New Roman" charset="0"/>
              </a:rPr>
              <a:t>A single OS</a:t>
            </a:r>
          </a:p>
        </p:txBody>
      </p:sp>
      <p:sp>
        <p:nvSpPr>
          <p:cNvPr id="1200138" name="AutoShape 10"/>
          <p:cNvSpPr>
            <a:spLocks noChangeArrowheads="1"/>
          </p:cNvSpPr>
          <p:nvPr/>
        </p:nvSpPr>
        <p:spPr bwMode="auto">
          <a:xfrm>
            <a:off x="7315200" y="3754438"/>
            <a:ext cx="1697038" cy="849312"/>
          </a:xfrm>
          <a:prstGeom prst="wedgeRectCallout">
            <a:avLst>
              <a:gd name="adj1" fmla="val -66963"/>
              <a:gd name="adj2" fmla="val 56778"/>
            </a:avLst>
          </a:pr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lIns="81631" tIns="40816" rIns="81631" bIns="40816" anchor="ctr"/>
          <a:lstStyle/>
          <a:p>
            <a:pPr algn="l" defTabSz="407988" eaLnBrk="1">
              <a:lnSpc>
                <a:spcPct val="104000"/>
              </a:lnSpc>
              <a:spcBef>
                <a:spcPct val="0"/>
              </a:spcBef>
              <a:buClr>
                <a:srgbClr val="000000"/>
              </a:buClr>
              <a:buSzPct val="45000"/>
              <a:buFont typeface="Wingdings" charset="0"/>
              <a:buNone/>
              <a:tabLst>
                <a:tab pos="0" algn="l"/>
                <a:tab pos="406400" algn="l"/>
                <a:tab pos="814388" algn="l"/>
                <a:tab pos="1220788" algn="l"/>
                <a:tab pos="1628775" algn="l"/>
                <a:tab pos="2036763" algn="l"/>
                <a:tab pos="2441575" algn="l"/>
                <a:tab pos="2851150" algn="l"/>
                <a:tab pos="3259138" algn="l"/>
                <a:tab pos="3665538" algn="l"/>
                <a:tab pos="4073525" algn="l"/>
                <a:tab pos="4481513" algn="l"/>
                <a:tab pos="4889500" algn="l"/>
                <a:tab pos="5294313" algn="l"/>
                <a:tab pos="5703888" algn="l"/>
                <a:tab pos="6111875" algn="l"/>
                <a:tab pos="6518275" algn="l"/>
                <a:tab pos="6924675" algn="l"/>
                <a:tab pos="7334250" algn="l"/>
                <a:tab pos="7742238" algn="l"/>
                <a:tab pos="8147050" algn="l"/>
              </a:tabLst>
            </a:pPr>
            <a:r>
              <a:rPr lang="it-IT" sz="1600" b="0" u="none">
                <a:latin typeface="Century Gothic" charset="0"/>
                <a:cs typeface="Times New Roman" charset="0"/>
              </a:rPr>
              <a:t>VMs run possibly different OSs</a:t>
            </a:r>
          </a:p>
        </p:txBody>
      </p:sp>
      <p:sp>
        <p:nvSpPr>
          <p:cNvPr id="12299" name="Rectangle 11"/>
          <p:cNvSpPr>
            <a:spLocks noGrp="1" noChangeAspect="1" noChangeArrowheads="1"/>
          </p:cNvSpPr>
          <p:nvPr>
            <p:ph type="title"/>
          </p:nvPr>
        </p:nvSpPr>
        <p:spPr/>
        <p:txBody>
          <a:bodyPr/>
          <a:lstStyle/>
          <a:p>
            <a:r>
              <a:rPr lang="it-IT" dirty="0" smtClean="0">
                <a:latin typeface="Arial" charset="0"/>
              </a:rPr>
              <a:t>Basic Architecture &amp; Deployment  </a:t>
            </a:r>
            <a:r>
              <a:rPr lang="it-IT" dirty="0" err="1" smtClean="0">
                <a:latin typeface="Arial" charset="0"/>
              </a:rPr>
              <a:t>Principle</a:t>
            </a:r>
            <a:r>
              <a:rPr lang="it-IT" dirty="0" smtClean="0">
                <a:latin typeface="Arial" charset="0"/>
              </a:rPr>
              <a:t>: </a:t>
            </a:r>
            <a:r>
              <a:rPr lang="it-IT" dirty="0" err="1" smtClean="0">
                <a:latin typeface="Arial" charset="0"/>
              </a:rPr>
              <a:t>Virtualization</a:t>
            </a:r>
            <a:endParaRPr lang="en-US" dirty="0">
              <a:latin typeface="Arial" charset="0"/>
            </a:endParaRPr>
          </a:p>
        </p:txBody>
      </p:sp>
      <p:sp>
        <p:nvSpPr>
          <p:cNvPr id="2" name="Rectangle 1"/>
          <p:cNvSpPr/>
          <p:nvPr/>
        </p:nvSpPr>
        <p:spPr>
          <a:xfrm>
            <a:off x="2528683" y="6259576"/>
            <a:ext cx="1393586" cy="20228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5007471" y="6259576"/>
            <a:ext cx="1393586" cy="20228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294955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Multi-tenant Design</a:t>
            </a:r>
            <a:endParaRPr lang="en-US" dirty="0"/>
          </a:p>
        </p:txBody>
      </p:sp>
      <p:sp>
        <p:nvSpPr>
          <p:cNvPr id="3" name="Content Placeholder 2"/>
          <p:cNvSpPr>
            <a:spLocks noGrp="1"/>
          </p:cNvSpPr>
          <p:nvPr>
            <p:ph idx="1"/>
          </p:nvPr>
        </p:nvSpPr>
        <p:spPr>
          <a:xfrm>
            <a:off x="349888" y="1302168"/>
            <a:ext cx="8738634" cy="5105400"/>
          </a:xfrm>
        </p:spPr>
        <p:txBody>
          <a:bodyPr>
            <a:noAutofit/>
          </a:bodyPr>
          <a:lstStyle/>
          <a:p>
            <a:r>
              <a:rPr lang="en-US" sz="2000" dirty="0" smtClean="0"/>
              <a:t>What is multi-tenant design ?</a:t>
            </a:r>
          </a:p>
          <a:p>
            <a:pPr lvl="1"/>
            <a:r>
              <a:rPr lang="en-US" sz="2000" dirty="0" smtClean="0"/>
              <a:t>Multi-tenant refers to a principle in software architecture where a single instance of the software runs on a server, serving multiple client organizations.</a:t>
            </a:r>
          </a:p>
          <a:p>
            <a:pPr lvl="1"/>
            <a:r>
              <a:rPr lang="en-US" sz="2000" dirty="0" smtClean="0"/>
              <a:t>With a multi-tenant architecture, a software application is designed to virtually partition its data and configuration thus each client organization works with a customized virtual application instance.</a:t>
            </a:r>
            <a:br>
              <a:rPr lang="en-US" sz="2000" dirty="0" smtClean="0"/>
            </a:br>
            <a:endParaRPr lang="en-US" sz="2000" dirty="0" smtClean="0"/>
          </a:p>
          <a:p>
            <a:r>
              <a:rPr lang="en-US" sz="2000" dirty="0" smtClean="0"/>
              <a:t>Client oriented requirements :</a:t>
            </a:r>
          </a:p>
          <a:p>
            <a:pPr lvl="1"/>
            <a:r>
              <a:rPr lang="en-US" sz="2000" dirty="0" smtClean="0"/>
              <a:t>Customization</a:t>
            </a:r>
          </a:p>
          <a:p>
            <a:pPr lvl="2"/>
            <a:r>
              <a:rPr lang="en-US" sz="1800" dirty="0" smtClean="0"/>
              <a:t>Multi-tenant applications are typically required to provide a high degree of customization to support each target organization's needs.</a:t>
            </a:r>
          </a:p>
          <a:p>
            <a:pPr lvl="1"/>
            <a:r>
              <a:rPr lang="en-US" sz="2000" dirty="0" smtClean="0"/>
              <a:t>Quality of service</a:t>
            </a:r>
          </a:p>
          <a:p>
            <a:pPr lvl="2"/>
            <a:r>
              <a:rPr lang="en-US" sz="1800" dirty="0" smtClean="0"/>
              <a:t>Multi-tenant applications are expected to provide adequate levels of security and robustness.</a:t>
            </a:r>
          </a:p>
        </p:txBody>
      </p:sp>
    </p:spTree>
    <p:extLst>
      <p:ext uri="{BB962C8B-B14F-4D97-AF65-F5344CB8AC3E}">
        <p14:creationId xmlns:p14="http://schemas.microsoft.com/office/powerpoint/2010/main" val="2800136645"/>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Availability &amp; Reliability</a:t>
            </a:r>
            <a:endParaRPr lang="en-US" dirty="0"/>
          </a:p>
        </p:txBody>
      </p:sp>
      <p:sp>
        <p:nvSpPr>
          <p:cNvPr id="5" name="Rectangle 4"/>
          <p:cNvSpPr/>
          <p:nvPr/>
        </p:nvSpPr>
        <p:spPr>
          <a:xfrm>
            <a:off x="0" y="2743200"/>
            <a:ext cx="9144000" cy="3810000"/>
          </a:xfrm>
          <a:prstGeom prst="rect">
            <a:avLst/>
          </a:prstGeom>
          <a:gradFill flip="none" rotWithShape="1">
            <a:gsLst>
              <a:gs pos="0">
                <a:schemeClr val="tx2">
                  <a:lumMod val="75000"/>
                </a:schemeClr>
              </a:gs>
              <a:gs pos="70000">
                <a:schemeClr val="tx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2" name="Picture 6" descr="http://geekswithblogs.net/images/geekswithblogs_net/starr/Green-Traffic-Light.jpg"/>
          <p:cNvPicPr>
            <a:picLocks noChangeAspect="1" noChangeArrowheads="1"/>
          </p:cNvPicPr>
          <p:nvPr/>
        </p:nvPicPr>
        <p:blipFill>
          <a:blip r:embed="rId3" cstate="print"/>
          <a:srcRect t="5333" b="6667"/>
          <a:stretch>
            <a:fillRect/>
          </a:stretch>
        </p:blipFill>
        <p:spPr bwMode="auto">
          <a:xfrm>
            <a:off x="762000" y="1594104"/>
            <a:ext cx="3352800" cy="442569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Rectangle 6"/>
          <p:cNvSpPr/>
          <p:nvPr/>
        </p:nvSpPr>
        <p:spPr>
          <a:xfrm>
            <a:off x="2763014" y="4876800"/>
            <a:ext cx="6458056" cy="1754327"/>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Data Never Lost</a:t>
            </a:r>
            <a:b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b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Machine Never Fail</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3323239909"/>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Availability &amp; Reliability</a:t>
            </a:r>
            <a:endParaRPr lang="en-US" dirty="0"/>
          </a:p>
        </p:txBody>
      </p:sp>
      <p:sp>
        <p:nvSpPr>
          <p:cNvPr id="3" name="Content Placeholder 2"/>
          <p:cNvSpPr>
            <a:spLocks noGrp="1"/>
          </p:cNvSpPr>
          <p:nvPr>
            <p:ph idx="1"/>
          </p:nvPr>
        </p:nvSpPr>
        <p:spPr>
          <a:xfrm>
            <a:off x="457200" y="1600200"/>
            <a:ext cx="8229600" cy="4953000"/>
          </a:xfrm>
        </p:spPr>
        <p:txBody>
          <a:bodyPr>
            <a:normAutofit fontScale="92500" lnSpcReduction="10000"/>
          </a:bodyPr>
          <a:lstStyle/>
          <a:p>
            <a:r>
              <a:rPr lang="en-US" dirty="0" smtClean="0"/>
              <a:t>What is availability ?</a:t>
            </a:r>
          </a:p>
          <a:p>
            <a:pPr lvl="1"/>
            <a:r>
              <a:rPr lang="en-US" dirty="0" smtClean="0"/>
              <a:t>The degree to which a system, subsystem, or equipment is in a specified operable and committable state at the start of a mission, when the mission is called for at an unknown time. </a:t>
            </a:r>
          </a:p>
          <a:p>
            <a:pPr lvl="1"/>
            <a:r>
              <a:rPr lang="en-US" dirty="0" smtClean="0"/>
              <a:t>Cloud system usually require high availability</a:t>
            </a:r>
          </a:p>
          <a:p>
            <a:pPr lvl="2"/>
            <a:r>
              <a:rPr lang="en-US" dirty="0" smtClean="0"/>
              <a:t>Ex. “Five Nines” system would statistically provide 99.999% availability</a:t>
            </a:r>
          </a:p>
          <a:p>
            <a:r>
              <a:rPr lang="en-US" dirty="0" smtClean="0"/>
              <a:t>What is reliability ?</a:t>
            </a:r>
          </a:p>
          <a:p>
            <a:pPr lvl="1"/>
            <a:r>
              <a:rPr lang="en-US" dirty="0" smtClean="0"/>
              <a:t>The ability of a system or component to perform its required functions under stated conditions for a specified period of time. </a:t>
            </a:r>
          </a:p>
          <a:p>
            <a:r>
              <a:rPr lang="en-US" dirty="0" smtClean="0"/>
              <a:t>But how to achieve these properties ?</a:t>
            </a:r>
          </a:p>
          <a:p>
            <a:pPr lvl="1"/>
            <a:r>
              <a:rPr lang="en-US" dirty="0" smtClean="0"/>
              <a:t>Fault tolerance system</a:t>
            </a:r>
          </a:p>
          <a:p>
            <a:pPr lvl="1"/>
            <a:r>
              <a:rPr lang="en-US" dirty="0" smtClean="0"/>
              <a:t>Require system resilience</a:t>
            </a:r>
          </a:p>
          <a:p>
            <a:pPr lvl="1"/>
            <a:r>
              <a:rPr lang="en-US" dirty="0" smtClean="0"/>
              <a:t>Reliable system security</a:t>
            </a:r>
          </a:p>
        </p:txBody>
      </p:sp>
    </p:spTree>
    <p:extLst>
      <p:ext uri="{BB962C8B-B14F-4D97-AF65-F5344CB8AC3E}">
        <p14:creationId xmlns:p14="http://schemas.microsoft.com/office/powerpoint/2010/main" val="2070857592"/>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smtClean="0"/>
              <a:t>Fault Tolerance</a:t>
            </a:r>
            <a:endParaRPr lang="en-US" dirty="0"/>
          </a:p>
        </p:txBody>
      </p:sp>
      <p:sp>
        <p:nvSpPr>
          <p:cNvPr id="3" name="Content Placeholder 2"/>
          <p:cNvSpPr>
            <a:spLocks noGrp="1"/>
          </p:cNvSpPr>
          <p:nvPr>
            <p:ph idx="1"/>
          </p:nvPr>
        </p:nvSpPr>
        <p:spPr>
          <a:xfrm>
            <a:off x="716374" y="1379915"/>
            <a:ext cx="8229600" cy="4800600"/>
          </a:xfrm>
        </p:spPr>
        <p:txBody>
          <a:bodyPr/>
          <a:lstStyle/>
          <a:p>
            <a:r>
              <a:rPr lang="en-US" sz="2000" dirty="0" smtClean="0"/>
              <a:t>What is fault tolerant system ?</a:t>
            </a:r>
          </a:p>
          <a:p>
            <a:pPr lvl="1"/>
            <a:r>
              <a:rPr lang="en-US" sz="2000" dirty="0" smtClean="0"/>
              <a:t>Fault-tolerance is the property that enables a system to continue operating properly in the event of the failure of some of its components.</a:t>
            </a:r>
          </a:p>
          <a:p>
            <a:pPr lvl="1"/>
            <a:r>
              <a:rPr lang="en-US" sz="2000" dirty="0" smtClean="0"/>
              <a:t>If its operating quality decreases at all, the decrease is proportional to the severity of the failure, as compared to a naively-designed system in which even a small failure can cause total breakdown.</a:t>
            </a:r>
            <a:br>
              <a:rPr lang="en-US" sz="2000" dirty="0" smtClean="0"/>
            </a:br>
            <a:endParaRPr lang="en-US" sz="2000" dirty="0" smtClean="0"/>
          </a:p>
          <a:p>
            <a:r>
              <a:rPr lang="en-US" sz="2000" dirty="0" smtClean="0"/>
              <a:t>Four basic characteristics :</a:t>
            </a:r>
          </a:p>
          <a:p>
            <a:pPr lvl="1"/>
            <a:r>
              <a:rPr lang="en-US" sz="2000" dirty="0" smtClean="0"/>
              <a:t>No single point of failure</a:t>
            </a:r>
          </a:p>
          <a:p>
            <a:pPr lvl="1"/>
            <a:r>
              <a:rPr lang="en-US" sz="2000" dirty="0" smtClean="0"/>
              <a:t>Fault detection and isolation to the failing component</a:t>
            </a:r>
          </a:p>
          <a:p>
            <a:pPr lvl="1"/>
            <a:r>
              <a:rPr lang="en-US" sz="2000" dirty="0" smtClean="0"/>
              <a:t>Fault containment to prevent propagation of the failure</a:t>
            </a:r>
          </a:p>
          <a:p>
            <a:pPr lvl="1"/>
            <a:r>
              <a:rPr lang="en-US" sz="2000" dirty="0" smtClean="0"/>
              <a:t>Availability of reversion modes</a:t>
            </a:r>
          </a:p>
        </p:txBody>
      </p:sp>
    </p:spTree>
    <p:extLst>
      <p:ext uri="{BB962C8B-B14F-4D97-AF65-F5344CB8AC3E}">
        <p14:creationId xmlns:p14="http://schemas.microsoft.com/office/powerpoint/2010/main" val="2021300999"/>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http://gautamlulla.files.wordpress.com/2010/07/spf.jpg"/>
          <p:cNvPicPr>
            <a:picLocks noChangeAspect="1" noChangeArrowheads="1"/>
          </p:cNvPicPr>
          <p:nvPr/>
        </p:nvPicPr>
        <p:blipFill>
          <a:blip r:embed="rId2" cstate="print"/>
          <a:srcRect/>
          <a:stretch>
            <a:fillRect/>
          </a:stretch>
        </p:blipFill>
        <p:spPr bwMode="auto">
          <a:xfrm>
            <a:off x="6248400" y="1530162"/>
            <a:ext cx="2895600" cy="4355991"/>
          </a:xfrm>
          <a:prstGeom prst="rect">
            <a:avLst/>
          </a:prstGeom>
          <a:noFill/>
        </p:spPr>
      </p:pic>
      <p:pic>
        <p:nvPicPr>
          <p:cNvPr id="4100" name="Picture 4"/>
          <p:cNvPicPr>
            <a:picLocks noChangeAspect="1" noChangeArrowheads="1"/>
          </p:cNvPicPr>
          <p:nvPr/>
        </p:nvPicPr>
        <p:blipFill>
          <a:blip r:embed="rId3"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normAutofit/>
          </a:bodyPr>
          <a:lstStyle/>
          <a:p>
            <a:r>
              <a:rPr lang="en-US" dirty="0" smtClean="0"/>
              <a:t>Fault Tolerance</a:t>
            </a:r>
            <a:endParaRPr lang="en-US" dirty="0"/>
          </a:p>
        </p:txBody>
      </p:sp>
      <p:sp>
        <p:nvSpPr>
          <p:cNvPr id="3" name="Content Placeholder 2"/>
          <p:cNvSpPr>
            <a:spLocks noGrp="1"/>
          </p:cNvSpPr>
          <p:nvPr>
            <p:ph idx="1"/>
          </p:nvPr>
        </p:nvSpPr>
        <p:spPr>
          <a:xfrm>
            <a:off x="612705" y="1276251"/>
            <a:ext cx="6400800" cy="4525963"/>
          </a:xfrm>
        </p:spPr>
        <p:txBody>
          <a:bodyPr/>
          <a:lstStyle/>
          <a:p>
            <a:r>
              <a:rPr lang="en-US" dirty="0" smtClean="0"/>
              <a:t>Single Point Of Failure (SPOF)</a:t>
            </a:r>
          </a:p>
          <a:p>
            <a:pPr lvl="1"/>
            <a:r>
              <a:rPr lang="en-US" dirty="0" smtClean="0"/>
              <a:t>A part of a system which, if it fails, will stop the entire system from working.</a:t>
            </a:r>
          </a:p>
          <a:p>
            <a:pPr lvl="1"/>
            <a:r>
              <a:rPr lang="en-US" dirty="0" smtClean="0"/>
              <a:t>The assessment of a potentially single location of failure identifies the critical components of a complex system that would provoke a total systems failure in case of malfunction.</a:t>
            </a:r>
            <a:br>
              <a:rPr lang="en-US" dirty="0" smtClean="0"/>
            </a:br>
            <a:endParaRPr lang="en-US" dirty="0" smtClean="0"/>
          </a:p>
          <a:p>
            <a:r>
              <a:rPr lang="en-US" dirty="0" smtClean="0"/>
              <a:t>Preventing single point of failure</a:t>
            </a:r>
          </a:p>
          <a:p>
            <a:pPr lvl="1"/>
            <a:r>
              <a:rPr lang="en-US" dirty="0" smtClean="0"/>
              <a:t>If a system experiences a failure, it must continue to operate without interruption during the repair process.</a:t>
            </a:r>
          </a:p>
        </p:txBody>
      </p:sp>
    </p:spTree>
    <p:extLst>
      <p:ext uri="{BB962C8B-B14F-4D97-AF65-F5344CB8AC3E}">
        <p14:creationId xmlns:p14="http://schemas.microsoft.com/office/powerpoint/2010/main" val="2606703925"/>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smtClean="0"/>
              <a:t>Fault Tolerance</a:t>
            </a:r>
            <a:endParaRPr lang="en-US" dirty="0"/>
          </a:p>
        </p:txBody>
      </p:sp>
      <p:sp>
        <p:nvSpPr>
          <p:cNvPr id="3" name="Content Placeholder 2"/>
          <p:cNvSpPr>
            <a:spLocks noGrp="1"/>
          </p:cNvSpPr>
          <p:nvPr>
            <p:ph idx="1"/>
          </p:nvPr>
        </p:nvSpPr>
        <p:spPr>
          <a:xfrm>
            <a:off x="180411" y="1471494"/>
            <a:ext cx="4990120" cy="4781550"/>
          </a:xfrm>
        </p:spPr>
        <p:txBody>
          <a:bodyPr/>
          <a:lstStyle/>
          <a:p>
            <a:r>
              <a:rPr lang="en-US" sz="2100" dirty="0" smtClean="0"/>
              <a:t>Fault Detection and Isolation (FDI)</a:t>
            </a:r>
          </a:p>
          <a:p>
            <a:pPr lvl="1"/>
            <a:r>
              <a:rPr lang="en-US" sz="2100" dirty="0" smtClean="0"/>
              <a:t>A subfield of control engineering which concerns itself with monitoring a system, identifying when a fault has occurred and pinpoint the type of fault and its location.</a:t>
            </a:r>
            <a:br>
              <a:rPr lang="en-US" sz="2100" dirty="0" smtClean="0"/>
            </a:br>
            <a:endParaRPr lang="en-US" sz="2100" dirty="0" smtClean="0"/>
          </a:p>
          <a:p>
            <a:r>
              <a:rPr lang="en-US" sz="2100" dirty="0" smtClean="0"/>
              <a:t>Isolate failing component</a:t>
            </a:r>
          </a:p>
          <a:p>
            <a:pPr lvl="1"/>
            <a:r>
              <a:rPr lang="en-US" sz="2100" dirty="0" smtClean="0"/>
              <a:t>When a failure occurs, the system</a:t>
            </a:r>
            <a:br>
              <a:rPr lang="en-US" sz="2100" dirty="0" smtClean="0"/>
            </a:br>
            <a:r>
              <a:rPr lang="en-US" sz="2100" dirty="0" smtClean="0"/>
              <a:t>must be able to isolate the failure</a:t>
            </a:r>
            <a:br>
              <a:rPr lang="en-US" sz="2100" dirty="0" smtClean="0"/>
            </a:br>
            <a:r>
              <a:rPr lang="en-US" sz="2100" dirty="0" smtClean="0"/>
              <a:t>to the offending component. </a:t>
            </a:r>
            <a:endParaRPr lang="en-US" sz="2100" dirty="0"/>
          </a:p>
        </p:txBody>
      </p:sp>
      <p:pic>
        <p:nvPicPr>
          <p:cNvPr id="93186" name="Picture 2" descr="http://www.adelicatebalance.com.au/gallery/images/people/doctor.jpg"/>
          <p:cNvPicPr>
            <a:picLocks noChangeAspect="1" noChangeArrowheads="1"/>
          </p:cNvPicPr>
          <p:nvPr/>
        </p:nvPicPr>
        <p:blipFill>
          <a:blip r:embed="rId3" cstate="print"/>
          <a:srcRect/>
          <a:stretch>
            <a:fillRect/>
          </a:stretch>
        </p:blipFill>
        <p:spPr bwMode="auto">
          <a:xfrm>
            <a:off x="5229554" y="3152577"/>
            <a:ext cx="3771900" cy="28289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10730273"/>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smtClean="0"/>
              <a:t>Fault Tolerance</a:t>
            </a:r>
            <a:endParaRPr lang="en-US" dirty="0"/>
          </a:p>
        </p:txBody>
      </p:sp>
      <p:sp>
        <p:nvSpPr>
          <p:cNvPr id="3" name="Content Placeholder 2"/>
          <p:cNvSpPr>
            <a:spLocks noGrp="1"/>
          </p:cNvSpPr>
          <p:nvPr>
            <p:ph idx="1"/>
          </p:nvPr>
        </p:nvSpPr>
        <p:spPr/>
        <p:txBody>
          <a:bodyPr/>
          <a:lstStyle/>
          <a:p>
            <a:r>
              <a:rPr lang="en-US" dirty="0" smtClean="0"/>
              <a:t>Fault Containment</a:t>
            </a:r>
          </a:p>
          <a:p>
            <a:pPr lvl="1"/>
            <a:r>
              <a:rPr lang="en-US" dirty="0" smtClean="0"/>
              <a:t>Some failure mechanisms can cause a system to fail by propagating the failure to the rest of the system.</a:t>
            </a:r>
          </a:p>
          <a:p>
            <a:pPr lvl="1"/>
            <a:r>
              <a:rPr lang="en-US" dirty="0" smtClean="0"/>
              <a:t>Mechanisms that isolate a rogue transmitter or failing component to protect the system are required.</a:t>
            </a:r>
            <a:br>
              <a:rPr lang="en-US" dirty="0" smtClean="0"/>
            </a:br>
            <a:endParaRPr lang="en-US" dirty="0" smtClean="0"/>
          </a:p>
          <a:p>
            <a:r>
              <a:rPr lang="en-US" dirty="0" smtClean="0"/>
              <a:t>Available of reversion modes</a:t>
            </a:r>
          </a:p>
          <a:p>
            <a:pPr lvl="1"/>
            <a:r>
              <a:rPr lang="en-US" dirty="0" smtClean="0"/>
              <a:t>System should be able to maintain some check points which can be used in managing the state changes.</a:t>
            </a:r>
            <a:endParaRPr lang="en-US" dirty="0"/>
          </a:p>
        </p:txBody>
      </p:sp>
    </p:spTree>
    <p:extLst>
      <p:ext uri="{BB962C8B-B14F-4D97-AF65-F5344CB8AC3E}">
        <p14:creationId xmlns:p14="http://schemas.microsoft.com/office/powerpoint/2010/main" val="1311558538"/>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smtClean="0"/>
              <a:t>System Resilience</a:t>
            </a:r>
            <a:endParaRPr lang="en-US" dirty="0"/>
          </a:p>
        </p:txBody>
      </p:sp>
      <p:sp>
        <p:nvSpPr>
          <p:cNvPr id="3" name="Content Placeholder 2"/>
          <p:cNvSpPr>
            <a:spLocks noGrp="1"/>
          </p:cNvSpPr>
          <p:nvPr>
            <p:ph idx="1"/>
          </p:nvPr>
        </p:nvSpPr>
        <p:spPr>
          <a:xfrm>
            <a:off x="1074563" y="1056839"/>
            <a:ext cx="7772400" cy="4781550"/>
          </a:xfrm>
        </p:spPr>
        <p:txBody>
          <a:bodyPr/>
          <a:lstStyle/>
          <a:p>
            <a:r>
              <a:rPr lang="en-US" sz="2100" dirty="0" smtClean="0"/>
              <a:t>What is resilience ?</a:t>
            </a:r>
          </a:p>
          <a:p>
            <a:pPr lvl="1"/>
            <a:r>
              <a:rPr lang="en-US" sz="2100" dirty="0" smtClean="0"/>
              <a:t>Resilience is the ability to provide and maintain an acceptable level of service in the face of faults and challenges to normal operation.</a:t>
            </a:r>
          </a:p>
          <a:p>
            <a:pPr lvl="1"/>
            <a:r>
              <a:rPr lang="en-US" sz="2100" dirty="0" smtClean="0"/>
              <a:t>Resiliency pertains to the system's ability to return to its original state after encountering trouble. In other words, if a risk event knocks a system offline, a highly resilient system will return back to work and function as planned as soon as possible. </a:t>
            </a:r>
            <a:br>
              <a:rPr lang="en-US" sz="2100" dirty="0" smtClean="0"/>
            </a:br>
            <a:endParaRPr lang="en-US" sz="2100" dirty="0" smtClean="0"/>
          </a:p>
          <a:p>
            <a:r>
              <a:rPr lang="en-US" sz="2100" dirty="0" smtClean="0"/>
              <a:t>Some risk events</a:t>
            </a:r>
          </a:p>
          <a:p>
            <a:pPr lvl="1"/>
            <a:r>
              <a:rPr lang="en-US" sz="2100" dirty="0" smtClean="0"/>
              <a:t>If power is lost at a plant for two days, can our system recover ?</a:t>
            </a:r>
          </a:p>
          <a:p>
            <a:pPr lvl="1"/>
            <a:r>
              <a:rPr lang="en-US" sz="2100" dirty="0" smtClean="0"/>
              <a:t>If a key service is lost because a database corruption, can the business recover ?</a:t>
            </a:r>
          </a:p>
        </p:txBody>
      </p:sp>
    </p:spTree>
    <p:extLst>
      <p:ext uri="{BB962C8B-B14F-4D97-AF65-F5344CB8AC3E}">
        <p14:creationId xmlns:p14="http://schemas.microsoft.com/office/powerpoint/2010/main" val="1145677904"/>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smtClean="0"/>
              <a:t>System Resilience</a:t>
            </a:r>
            <a:endParaRPr lang="en-US" dirty="0"/>
          </a:p>
        </p:txBody>
      </p:sp>
      <p:sp>
        <p:nvSpPr>
          <p:cNvPr id="3" name="Content Placeholder 2"/>
          <p:cNvSpPr>
            <a:spLocks noGrp="1"/>
          </p:cNvSpPr>
          <p:nvPr>
            <p:ph idx="1"/>
          </p:nvPr>
        </p:nvSpPr>
        <p:spPr>
          <a:xfrm>
            <a:off x="838200" y="1225968"/>
            <a:ext cx="8305800" cy="5029200"/>
          </a:xfrm>
        </p:spPr>
        <p:txBody>
          <a:bodyPr/>
          <a:lstStyle/>
          <a:p>
            <a:r>
              <a:rPr lang="en-US" sz="2000" dirty="0" smtClean="0"/>
              <a:t>Disaster Recovery</a:t>
            </a:r>
          </a:p>
          <a:p>
            <a:pPr lvl="1"/>
            <a:r>
              <a:rPr lang="en-US" sz="2000" dirty="0" smtClean="0"/>
              <a:t>Disaster recovery is the process, policies and procedures related to preparing for recovery or continuation of technology infrastructure critical to an organization after a natural or human-induced disaster.</a:t>
            </a:r>
            <a:br>
              <a:rPr lang="en-US" sz="2000" dirty="0" smtClean="0"/>
            </a:br>
            <a:endParaRPr lang="en-US" sz="2000" dirty="0" smtClean="0"/>
          </a:p>
          <a:p>
            <a:r>
              <a:rPr lang="en-US" sz="2000" dirty="0" smtClean="0"/>
              <a:t>Some common strategies :</a:t>
            </a:r>
          </a:p>
          <a:p>
            <a:pPr lvl="1"/>
            <a:r>
              <a:rPr lang="en-US" sz="2000" dirty="0" smtClean="0"/>
              <a:t>Backup</a:t>
            </a:r>
          </a:p>
          <a:p>
            <a:pPr lvl="2"/>
            <a:r>
              <a:rPr lang="en-US" sz="1800" dirty="0" smtClean="0"/>
              <a:t>Make data off-site at regular interval</a:t>
            </a:r>
          </a:p>
          <a:p>
            <a:pPr lvl="2"/>
            <a:r>
              <a:rPr lang="en-US" sz="1800" dirty="0" smtClean="0"/>
              <a:t>Replicate data to an off-site location</a:t>
            </a:r>
          </a:p>
          <a:p>
            <a:pPr lvl="2"/>
            <a:r>
              <a:rPr lang="en-US" sz="1800" dirty="0" smtClean="0"/>
              <a:t>Replicate whole system</a:t>
            </a:r>
          </a:p>
          <a:p>
            <a:pPr lvl="1"/>
            <a:r>
              <a:rPr lang="en-US" sz="2000" dirty="0" smtClean="0"/>
              <a:t>Preparing</a:t>
            </a:r>
          </a:p>
          <a:p>
            <a:pPr lvl="2"/>
            <a:r>
              <a:rPr lang="en-US" sz="1800" dirty="0" smtClean="0"/>
              <a:t>Local mirror systems</a:t>
            </a:r>
          </a:p>
          <a:p>
            <a:pPr lvl="2"/>
            <a:r>
              <a:rPr lang="en-US" sz="1800" dirty="0" smtClean="0"/>
              <a:t>Surge protector</a:t>
            </a:r>
          </a:p>
          <a:p>
            <a:pPr lvl="2"/>
            <a:r>
              <a:rPr lang="en-US" sz="1800" dirty="0" smtClean="0"/>
              <a:t>Uninterruptible Power Supply (UPS)</a:t>
            </a:r>
            <a:endParaRPr lang="en-US" sz="1800" dirty="0"/>
          </a:p>
        </p:txBody>
      </p:sp>
      <p:pic>
        <p:nvPicPr>
          <p:cNvPr id="94212" name="Picture 4" descr="http://www.newsbiscuit.com/wp-content/uploads/2009/12/374-bandage-man.jpg"/>
          <p:cNvPicPr>
            <a:picLocks noChangeAspect="1" noChangeArrowheads="1"/>
          </p:cNvPicPr>
          <p:nvPr/>
        </p:nvPicPr>
        <p:blipFill>
          <a:blip r:embed="rId3" cstate="print"/>
          <a:srcRect/>
          <a:stretch>
            <a:fillRect/>
          </a:stretch>
        </p:blipFill>
        <p:spPr bwMode="auto">
          <a:xfrm>
            <a:off x="6043504" y="3266440"/>
            <a:ext cx="2884854" cy="20463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0481848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0" y="44624"/>
            <a:ext cx="9144000" cy="1143000"/>
          </a:xfrm>
        </p:spPr>
        <p:txBody>
          <a:bodyPr/>
          <a:lstStyle/>
          <a:p>
            <a:pPr eaLnBrk="1" hangingPunct="1"/>
            <a:r>
              <a:rPr lang="en-US" dirty="0">
                <a:latin typeface="Arial"/>
                <a:cs typeface="Arial"/>
              </a:rPr>
              <a:t>Main </a:t>
            </a:r>
            <a:r>
              <a:rPr lang="en-US" dirty="0" smtClean="0">
                <a:latin typeface="Arial"/>
                <a:cs typeface="Arial"/>
              </a:rPr>
              <a:t>program </a:t>
            </a:r>
            <a:r>
              <a:rPr lang="en-US" dirty="0">
                <a:latin typeface="Arial"/>
                <a:cs typeface="Arial"/>
              </a:rPr>
              <a:t>and </a:t>
            </a:r>
            <a:r>
              <a:rPr lang="en-US" dirty="0" smtClean="0">
                <a:latin typeface="Arial"/>
                <a:cs typeface="Arial"/>
              </a:rPr>
              <a:t/>
            </a:r>
            <a:br>
              <a:rPr lang="en-US" dirty="0" smtClean="0">
                <a:latin typeface="Arial"/>
                <a:cs typeface="Arial"/>
              </a:rPr>
            </a:br>
            <a:r>
              <a:rPr lang="en-US" dirty="0" smtClean="0">
                <a:latin typeface="Arial"/>
                <a:cs typeface="Arial"/>
              </a:rPr>
              <a:t>subroutines with LL</a:t>
            </a:r>
            <a:endParaRPr lang="en-US" dirty="0">
              <a:latin typeface="Arial"/>
              <a:cs typeface="Arial"/>
            </a:endParaRPr>
          </a:p>
        </p:txBody>
      </p:sp>
      <p:pic>
        <p:nvPicPr>
          <p:cNvPr id="15364" name="Picture 3" descr="mainProcSubs_U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30" y="1772816"/>
            <a:ext cx="9244834" cy="3960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Text Box 4"/>
          <p:cNvSpPr txBox="1">
            <a:spLocks noChangeArrowheads="1"/>
          </p:cNvSpPr>
          <p:nvPr/>
        </p:nvSpPr>
        <p:spPr bwMode="auto">
          <a:xfrm>
            <a:off x="0" y="6629400"/>
            <a:ext cx="9144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800" i="1">
                <a:latin typeface="Helvetica" charset="0"/>
              </a:rPr>
              <a:t>Software Architecture: Foundations, Theory, and Practice</a:t>
            </a:r>
            <a:r>
              <a:rPr lang="en-US" sz="800">
                <a:latin typeface="Helvetica" charset="0"/>
              </a:rPr>
              <a:t>; Richard N. Taylor, Nenad Medvidovic, and Eric M. Dashofy; </a:t>
            </a:r>
            <a:r>
              <a:rPr lang="en-US" sz="800"/>
              <a:t>© 2008 John Wiley &amp; Sons, Inc. Reprinted with permission.</a:t>
            </a:r>
            <a:r>
              <a:rPr lang="en-US" sz="900">
                <a:latin typeface="Helvetica" charset="0"/>
              </a:rPr>
              <a:t> </a:t>
            </a:r>
          </a:p>
        </p:txBody>
      </p:sp>
    </p:spTree>
    <p:extLst>
      <p:ext uri="{BB962C8B-B14F-4D97-AF65-F5344CB8AC3E}">
        <p14:creationId xmlns:p14="http://schemas.microsoft.com/office/powerpoint/2010/main" val="39438004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smtClean="0"/>
              <a:t>System Security</a:t>
            </a:r>
            <a:endParaRPr lang="en-US" dirty="0"/>
          </a:p>
        </p:txBody>
      </p:sp>
      <p:sp>
        <p:nvSpPr>
          <p:cNvPr id="3" name="Content Placeholder 2"/>
          <p:cNvSpPr>
            <a:spLocks noGrp="1"/>
          </p:cNvSpPr>
          <p:nvPr>
            <p:ph idx="1"/>
          </p:nvPr>
        </p:nvSpPr>
        <p:spPr/>
        <p:txBody>
          <a:bodyPr/>
          <a:lstStyle/>
          <a:p>
            <a:r>
              <a:rPr lang="en-US" dirty="0" smtClean="0"/>
              <a:t>Security issue in Cloud Computing :</a:t>
            </a:r>
          </a:p>
          <a:p>
            <a:pPr lvl="1"/>
            <a:r>
              <a:rPr lang="en-US" dirty="0" smtClean="0"/>
              <a:t>Cloud security is an evolving sub-domain of computer security, network security, and, more broadly, information security.</a:t>
            </a:r>
          </a:p>
          <a:p>
            <a:pPr lvl="1"/>
            <a:r>
              <a:rPr lang="en-US" dirty="0" smtClean="0"/>
              <a:t>It refers to a broad set of policies, technologies, and controls deployed to protect data, applications, and the associated infrastructure of cloud computing.</a:t>
            </a:r>
            <a:endParaRPr lang="en-US" dirty="0"/>
          </a:p>
        </p:txBody>
      </p:sp>
      <p:pic>
        <p:nvPicPr>
          <p:cNvPr id="5" name="Picture 4" descr="cloud_security_password_610.jpg"/>
          <p:cNvPicPr>
            <a:picLocks noChangeAspect="1"/>
          </p:cNvPicPr>
          <p:nvPr/>
        </p:nvPicPr>
        <p:blipFill>
          <a:blip r:embed="rId3" cstate="print"/>
          <a:srcRect t="14446"/>
          <a:stretch>
            <a:fillRect/>
          </a:stretch>
        </p:blipFill>
        <p:spPr>
          <a:xfrm>
            <a:off x="2353390" y="4020312"/>
            <a:ext cx="4437221" cy="25328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9280048"/>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smtClean="0"/>
              <a:t>System Security</a:t>
            </a:r>
            <a:endParaRPr lang="en-US" dirty="0"/>
          </a:p>
        </p:txBody>
      </p:sp>
      <p:sp>
        <p:nvSpPr>
          <p:cNvPr id="3" name="Content Placeholder 2"/>
          <p:cNvSpPr>
            <a:spLocks noGrp="1"/>
          </p:cNvSpPr>
          <p:nvPr>
            <p:ph idx="1"/>
          </p:nvPr>
        </p:nvSpPr>
        <p:spPr>
          <a:xfrm>
            <a:off x="897797" y="1213010"/>
            <a:ext cx="8207326" cy="4876800"/>
          </a:xfrm>
        </p:spPr>
        <p:txBody>
          <a:bodyPr>
            <a:noAutofit/>
          </a:bodyPr>
          <a:lstStyle/>
          <a:p>
            <a:r>
              <a:rPr lang="en-US" dirty="0" smtClean="0"/>
              <a:t>Important security and privacy issues :</a:t>
            </a:r>
          </a:p>
          <a:p>
            <a:pPr lvl="1"/>
            <a:r>
              <a:rPr lang="en-US" dirty="0" smtClean="0"/>
              <a:t>Data Protection</a:t>
            </a:r>
          </a:p>
          <a:p>
            <a:pPr lvl="2"/>
            <a:r>
              <a:rPr lang="en-US" dirty="0" smtClean="0"/>
              <a:t>To be considered protected, data from one customer must be properly segregated from that of another.</a:t>
            </a:r>
          </a:p>
          <a:p>
            <a:pPr lvl="1"/>
            <a:r>
              <a:rPr lang="en-US" dirty="0" smtClean="0"/>
              <a:t>Identity Management</a:t>
            </a:r>
          </a:p>
          <a:p>
            <a:pPr lvl="2"/>
            <a:r>
              <a:rPr lang="en-US" dirty="0" smtClean="0"/>
              <a:t>Every enterprise will have its own identity management system to control access to information and computing resources.</a:t>
            </a:r>
          </a:p>
          <a:p>
            <a:pPr lvl="1"/>
            <a:r>
              <a:rPr lang="en-US" dirty="0" smtClean="0"/>
              <a:t>Application Security</a:t>
            </a:r>
          </a:p>
          <a:p>
            <a:pPr lvl="2"/>
            <a:r>
              <a:rPr lang="en-US" dirty="0" smtClean="0"/>
              <a:t>Cloud providers should ensure that applications available as a service via the cloud are secure.</a:t>
            </a:r>
          </a:p>
          <a:p>
            <a:pPr lvl="1"/>
            <a:r>
              <a:rPr lang="en-US" dirty="0" smtClean="0"/>
              <a:t>Privacy</a:t>
            </a:r>
          </a:p>
          <a:p>
            <a:pPr lvl="2"/>
            <a:r>
              <a:rPr lang="en-US" dirty="0" smtClean="0"/>
              <a:t>Providers ensure that all critical data are masked and that only authorized users have access to data in its entirety.</a:t>
            </a:r>
            <a:endParaRPr lang="en-US" dirty="0"/>
          </a:p>
        </p:txBody>
      </p:sp>
    </p:spTree>
    <p:extLst>
      <p:ext uri="{BB962C8B-B14F-4D97-AF65-F5344CB8AC3E}">
        <p14:creationId xmlns:p14="http://schemas.microsoft.com/office/powerpoint/2010/main" val="3182738072"/>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smtClean="0"/>
              <a:t>Manageability &amp; Interoperability</a:t>
            </a:r>
            <a:endParaRPr lang="en-US" sz="4000" dirty="0"/>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5" name="Rectangle 4"/>
          <p:cNvSpPr/>
          <p:nvPr/>
        </p:nvSpPr>
        <p:spPr>
          <a:xfrm>
            <a:off x="0" y="2743200"/>
            <a:ext cx="9144000" cy="3810000"/>
          </a:xfrm>
          <a:prstGeom prst="rect">
            <a:avLst/>
          </a:prstGeom>
          <a:gradFill flip="none" rotWithShape="1">
            <a:gsLst>
              <a:gs pos="0">
                <a:schemeClr val="tx2">
                  <a:lumMod val="75000"/>
                </a:schemeClr>
              </a:gs>
              <a:gs pos="70000">
                <a:schemeClr val="tx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descr="C:\Users\Andy\AppData\Local\Microsoft\Windows\Temporary Internet Files\Content.IE5\VM829XVI\MPj03414180000[1].jpg"/>
          <p:cNvPicPr>
            <a:picLocks noChangeAspect="1" noChangeArrowheads="1"/>
          </p:cNvPicPr>
          <p:nvPr/>
        </p:nvPicPr>
        <p:blipFill>
          <a:blip r:embed="rId3" cstate="print"/>
          <a:srcRect t="3239"/>
          <a:stretch>
            <a:fillRect/>
          </a:stretch>
        </p:blipFill>
        <p:spPr bwMode="auto">
          <a:xfrm>
            <a:off x="762000" y="1467741"/>
            <a:ext cx="3355848" cy="45520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Rectangle 6"/>
          <p:cNvSpPr/>
          <p:nvPr/>
        </p:nvSpPr>
        <p:spPr>
          <a:xfrm>
            <a:off x="2500148" y="5766832"/>
            <a:ext cx="6154442"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 Want Full Control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1235992312"/>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Manageability &amp; Interoperability</a:t>
            </a:r>
            <a:endParaRPr lang="en-US" sz="3200" dirty="0"/>
          </a:p>
        </p:txBody>
      </p:sp>
      <p:sp>
        <p:nvSpPr>
          <p:cNvPr id="3" name="Content Placeholder 2"/>
          <p:cNvSpPr>
            <a:spLocks noGrp="1"/>
          </p:cNvSpPr>
          <p:nvPr>
            <p:ph idx="1"/>
          </p:nvPr>
        </p:nvSpPr>
        <p:spPr>
          <a:xfrm>
            <a:off x="457200" y="1600200"/>
            <a:ext cx="8229600" cy="5029200"/>
          </a:xfrm>
        </p:spPr>
        <p:txBody>
          <a:bodyPr>
            <a:noAutofit/>
          </a:bodyPr>
          <a:lstStyle/>
          <a:p>
            <a:r>
              <a:rPr lang="en-US" dirty="0" smtClean="0"/>
              <a:t>What is manageability ?</a:t>
            </a:r>
          </a:p>
          <a:p>
            <a:pPr lvl="1"/>
            <a:r>
              <a:rPr lang="en-US" dirty="0" smtClean="0"/>
              <a:t>Enterprise-wide administration of  cloud computing systems. Systems manageability is strongly influenced by network management initiatives in telecommunications.</a:t>
            </a:r>
          </a:p>
          <a:p>
            <a:r>
              <a:rPr lang="en-US" dirty="0" smtClean="0"/>
              <a:t>What is interoperability ?</a:t>
            </a:r>
          </a:p>
          <a:p>
            <a:pPr lvl="1"/>
            <a:r>
              <a:rPr lang="en-US" dirty="0" smtClean="0"/>
              <a:t>Interoperability is a property of a product or system, whose interfaces are completely understood, to work with other products or systems, present or future, without any restricted access or implementation. </a:t>
            </a:r>
          </a:p>
          <a:p>
            <a:r>
              <a:rPr lang="en-US" dirty="0" smtClean="0"/>
              <a:t>But how to achieve these properties ?</a:t>
            </a:r>
          </a:p>
          <a:p>
            <a:pPr lvl="1"/>
            <a:r>
              <a:rPr lang="en-US" dirty="0" smtClean="0"/>
              <a:t>System control automation</a:t>
            </a:r>
          </a:p>
          <a:p>
            <a:pPr lvl="1"/>
            <a:r>
              <a:rPr lang="en-US" dirty="0" smtClean="0"/>
              <a:t>System state monitoring</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extLst>
      <p:ext uri="{BB962C8B-B14F-4D97-AF65-F5344CB8AC3E}">
        <p14:creationId xmlns:p14="http://schemas.microsoft.com/office/powerpoint/2010/main" val="3565977858"/>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7162800" cy="868362"/>
          </a:xfrm>
        </p:spPr>
        <p:txBody>
          <a:bodyPr>
            <a:normAutofit/>
          </a:bodyPr>
          <a:lstStyle/>
          <a:p>
            <a:r>
              <a:rPr lang="en-US" sz="4000" dirty="0" smtClean="0"/>
              <a:t>System Monitoring</a:t>
            </a:r>
            <a:endParaRPr lang="en-US" sz="4000" dirty="0"/>
          </a:p>
        </p:txBody>
      </p:sp>
      <p:sp>
        <p:nvSpPr>
          <p:cNvPr id="3" name="Content Placeholder 2"/>
          <p:cNvSpPr>
            <a:spLocks noGrp="1"/>
          </p:cNvSpPr>
          <p:nvPr>
            <p:ph idx="1"/>
          </p:nvPr>
        </p:nvSpPr>
        <p:spPr>
          <a:xfrm>
            <a:off x="509036" y="1302168"/>
            <a:ext cx="8229600" cy="5029200"/>
          </a:xfrm>
        </p:spPr>
        <p:txBody>
          <a:bodyPr>
            <a:normAutofit lnSpcReduction="10000"/>
          </a:bodyPr>
          <a:lstStyle/>
          <a:p>
            <a:r>
              <a:rPr lang="en-US" dirty="0" smtClean="0"/>
              <a:t>What is a system monitor ?</a:t>
            </a:r>
          </a:p>
          <a:p>
            <a:pPr lvl="1"/>
            <a:r>
              <a:rPr lang="en-US" dirty="0" smtClean="0"/>
              <a:t>A System Monitor in systems engineering is a process within a distributed system for collecting and storing state data.</a:t>
            </a:r>
            <a:br>
              <a:rPr lang="en-US" dirty="0" smtClean="0"/>
            </a:br>
            <a:endParaRPr lang="en-US" dirty="0" smtClean="0"/>
          </a:p>
          <a:p>
            <a:r>
              <a:rPr lang="en-US" dirty="0" smtClean="0"/>
              <a:t>What should be monitored in the Cloud ?</a:t>
            </a:r>
          </a:p>
          <a:p>
            <a:pPr lvl="1"/>
            <a:r>
              <a:rPr lang="en-US" dirty="0" smtClean="0"/>
              <a:t>Physical and virtual hardware state</a:t>
            </a:r>
          </a:p>
          <a:p>
            <a:pPr lvl="1"/>
            <a:r>
              <a:rPr lang="en-US" dirty="0" smtClean="0"/>
              <a:t>Resource performance metrics</a:t>
            </a:r>
          </a:p>
          <a:p>
            <a:pPr lvl="1"/>
            <a:r>
              <a:rPr lang="en-US" dirty="0" smtClean="0"/>
              <a:t>Network access patterns</a:t>
            </a:r>
          </a:p>
          <a:p>
            <a:pPr lvl="1"/>
            <a:r>
              <a:rPr lang="en-US" dirty="0" smtClean="0"/>
              <a:t>System logs</a:t>
            </a:r>
          </a:p>
          <a:p>
            <a:pPr lvl="1"/>
            <a:r>
              <a:rPr lang="en-US" dirty="0" smtClean="0"/>
              <a:t>… etc</a:t>
            </a:r>
            <a:br>
              <a:rPr lang="en-US" dirty="0" smtClean="0"/>
            </a:br>
            <a:endParaRPr lang="en-US" dirty="0" smtClean="0"/>
          </a:p>
          <a:p>
            <a:r>
              <a:rPr lang="en-US" dirty="0" smtClean="0"/>
              <a:t>Anything more ?</a:t>
            </a:r>
          </a:p>
          <a:p>
            <a:pPr lvl="1"/>
            <a:r>
              <a:rPr lang="en-US" dirty="0" smtClean="0"/>
              <a:t>Billing system</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98306" name="Picture 2" descr="http://farm1.static.flickr.com/1/3035796_37df2c6d12.jpg"/>
          <p:cNvPicPr>
            <a:picLocks noChangeAspect="1" noChangeArrowheads="1"/>
          </p:cNvPicPr>
          <p:nvPr/>
        </p:nvPicPr>
        <p:blipFill>
          <a:blip r:embed="rId3" cstate="print"/>
          <a:srcRect/>
          <a:stretch>
            <a:fillRect/>
          </a:stretch>
        </p:blipFill>
        <p:spPr bwMode="auto">
          <a:xfrm>
            <a:off x="5257800" y="3962400"/>
            <a:ext cx="3657600" cy="2743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76777014"/>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7162800" cy="868362"/>
          </a:xfrm>
        </p:spPr>
        <p:txBody>
          <a:bodyPr>
            <a:normAutofit/>
          </a:bodyPr>
          <a:lstStyle/>
          <a:p>
            <a:r>
              <a:rPr lang="en-US" sz="4000" dirty="0" smtClean="0"/>
              <a:t>Billing System</a:t>
            </a:r>
            <a:endParaRPr lang="en-US" sz="4000" dirty="0"/>
          </a:p>
        </p:txBody>
      </p:sp>
      <p:sp>
        <p:nvSpPr>
          <p:cNvPr id="3" name="Content Placeholder 2"/>
          <p:cNvSpPr>
            <a:spLocks noGrp="1"/>
          </p:cNvSpPr>
          <p:nvPr>
            <p:ph idx="1"/>
          </p:nvPr>
        </p:nvSpPr>
        <p:spPr>
          <a:xfrm>
            <a:off x="198025" y="1017093"/>
            <a:ext cx="8229600" cy="4800600"/>
          </a:xfrm>
        </p:spPr>
        <p:txBody>
          <a:bodyPr>
            <a:noAutofit/>
          </a:bodyPr>
          <a:lstStyle/>
          <a:p>
            <a:r>
              <a:rPr lang="en-US" dirty="0" smtClean="0"/>
              <a:t>Billing systems in Cloud Computing</a:t>
            </a:r>
          </a:p>
          <a:p>
            <a:pPr lvl="1"/>
            <a:r>
              <a:rPr lang="en-US" dirty="0" smtClean="0"/>
              <a:t>Users pay as many as they used.</a:t>
            </a:r>
          </a:p>
          <a:p>
            <a:pPr lvl="1"/>
            <a:r>
              <a:rPr lang="en-US" dirty="0" smtClean="0"/>
              <a:t>Cloud provider must first determine the list of service usage price.</a:t>
            </a:r>
          </a:p>
          <a:p>
            <a:pPr lvl="1"/>
            <a:r>
              <a:rPr lang="en-US" dirty="0" smtClean="0"/>
              <a:t>Cloud provider have to record the resource or service usage of each user, and then charge users by these records.</a:t>
            </a:r>
          </a:p>
          <a:p>
            <a:r>
              <a:rPr lang="en-US" dirty="0" smtClean="0"/>
              <a:t>How can cloud provider know users’ usage ?</a:t>
            </a:r>
          </a:p>
          <a:p>
            <a:pPr lvl="1"/>
            <a:r>
              <a:rPr lang="en-US" dirty="0" smtClean="0"/>
              <a:t>Get those information by means of monitoring system.</a:t>
            </a:r>
          </a:p>
          <a:p>
            <a:pPr lvl="1"/>
            <a:r>
              <a:rPr lang="en-US" dirty="0" smtClean="0"/>
              <a:t>Automatically calculate the total</a:t>
            </a:r>
            <a:br>
              <a:rPr lang="en-US" dirty="0" smtClean="0"/>
            </a:br>
            <a:r>
              <a:rPr lang="en-US" dirty="0" smtClean="0"/>
              <a:t>amount of money which user</a:t>
            </a:r>
            <a:br>
              <a:rPr lang="en-US" dirty="0" smtClean="0"/>
            </a:br>
            <a:r>
              <a:rPr lang="en-US" dirty="0" smtClean="0"/>
              <a:t>should pay. And automatically</a:t>
            </a:r>
            <a:br>
              <a:rPr lang="en-US" dirty="0" smtClean="0"/>
            </a:br>
            <a:r>
              <a:rPr lang="en-US" dirty="0" smtClean="0"/>
              <a:t>request money from use’s banking</a:t>
            </a:r>
            <a:br>
              <a:rPr lang="en-US" dirty="0" smtClean="0"/>
            </a:br>
            <a:r>
              <a:rPr lang="en-US" dirty="0" smtClean="0"/>
              <a:t>account.</a:t>
            </a:r>
          </a:p>
        </p:txBody>
      </p:sp>
      <p:pic>
        <p:nvPicPr>
          <p:cNvPr id="101378" name="Picture 2" descr="http://www.pmtechweb.com/images/billing.png"/>
          <p:cNvPicPr>
            <a:picLocks noChangeAspect="1" noChangeArrowheads="1"/>
          </p:cNvPicPr>
          <p:nvPr/>
        </p:nvPicPr>
        <p:blipFill>
          <a:blip r:embed="rId2" cstate="print"/>
          <a:srcRect b="11765"/>
          <a:stretch>
            <a:fillRect/>
          </a:stretch>
        </p:blipFill>
        <p:spPr bwMode="auto">
          <a:xfrm>
            <a:off x="5731596" y="4548244"/>
            <a:ext cx="3260004" cy="21573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61466221"/>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Balancing</a:t>
            </a:r>
            <a:endParaRPr lang="en-US" dirty="0"/>
          </a:p>
        </p:txBody>
      </p:sp>
      <p:sp>
        <p:nvSpPr>
          <p:cNvPr id="3" name="Content Placeholder 2"/>
          <p:cNvSpPr>
            <a:spLocks noGrp="1"/>
          </p:cNvSpPr>
          <p:nvPr>
            <p:ph idx="1"/>
          </p:nvPr>
        </p:nvSpPr>
        <p:spPr>
          <a:xfrm>
            <a:off x="167440" y="1341914"/>
            <a:ext cx="7772400" cy="4781550"/>
          </a:xfrm>
        </p:spPr>
        <p:txBody>
          <a:bodyPr/>
          <a:lstStyle/>
          <a:p>
            <a:r>
              <a:rPr lang="en-US" dirty="0" smtClean="0"/>
              <a:t>What is load balancing ?</a:t>
            </a:r>
          </a:p>
          <a:p>
            <a:pPr lvl="1"/>
            <a:r>
              <a:rPr lang="en-US" dirty="0" smtClean="0"/>
              <a:t>Load balancing is a technique to distribute workload evenly across two or more computers, network links, CPUs, hard drives, or other resources, in order to get optimal resource utilization, maximize throughput, minimize response time, and avoid overload.</a:t>
            </a:r>
            <a:br>
              <a:rPr lang="en-US" dirty="0" smtClean="0"/>
            </a:br>
            <a:endParaRPr lang="en-US" dirty="0" smtClean="0"/>
          </a:p>
          <a:p>
            <a:r>
              <a:rPr lang="en-US" dirty="0" smtClean="0"/>
              <a:t>Why should be load balanced ?</a:t>
            </a:r>
          </a:p>
          <a:p>
            <a:pPr lvl="1"/>
            <a:r>
              <a:rPr lang="en-US" dirty="0" smtClean="0"/>
              <a:t>Improve resource utilization</a:t>
            </a:r>
          </a:p>
          <a:p>
            <a:pPr lvl="1"/>
            <a:r>
              <a:rPr lang="en-US" dirty="0" smtClean="0"/>
              <a:t>Improve system performance</a:t>
            </a:r>
          </a:p>
          <a:p>
            <a:pPr lvl="1"/>
            <a:r>
              <a:rPr lang="en-US" dirty="0" smtClean="0"/>
              <a:t>Improve energy efficiency</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6" name="Picture 2" descr="http://www.newsbiscuit.com/wp-content/uploads/2010/04/fat-guy-on-sinking-boat.jpg"/>
          <p:cNvPicPr>
            <a:picLocks noChangeAspect="1" noChangeArrowheads="1"/>
          </p:cNvPicPr>
          <p:nvPr/>
        </p:nvPicPr>
        <p:blipFill>
          <a:blip r:embed="rId3" cstate="print"/>
          <a:srcRect/>
          <a:stretch>
            <a:fillRect/>
          </a:stretch>
        </p:blipFill>
        <p:spPr bwMode="auto">
          <a:xfrm>
            <a:off x="4953000" y="3733799"/>
            <a:ext cx="4035798" cy="29622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23176808"/>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Job Scheduling</a:t>
            </a:r>
            <a:endParaRPr lang="en-US" dirty="0"/>
          </a:p>
        </p:txBody>
      </p:sp>
      <p:sp>
        <p:nvSpPr>
          <p:cNvPr id="3" name="Content Placeholder 2"/>
          <p:cNvSpPr>
            <a:spLocks noGrp="1"/>
          </p:cNvSpPr>
          <p:nvPr>
            <p:ph idx="1"/>
          </p:nvPr>
        </p:nvSpPr>
        <p:spPr>
          <a:xfrm>
            <a:off x="1166286" y="1107798"/>
            <a:ext cx="7977714" cy="4953000"/>
          </a:xfrm>
        </p:spPr>
        <p:txBody>
          <a:bodyPr/>
          <a:lstStyle/>
          <a:p>
            <a:r>
              <a:rPr lang="en-US" dirty="0" smtClean="0"/>
              <a:t>What is job scheduler ?</a:t>
            </a:r>
          </a:p>
          <a:p>
            <a:pPr lvl="1"/>
            <a:r>
              <a:rPr lang="en-US" dirty="0" smtClean="0"/>
              <a:t>A job scheduler is a software application that is in charge of unattended background executions, commonly known for historical reasons as batch processing.</a:t>
            </a:r>
            <a:br>
              <a:rPr lang="en-US" dirty="0" smtClean="0"/>
            </a:br>
            <a:endParaRPr lang="en-US" dirty="0" smtClean="0"/>
          </a:p>
          <a:p>
            <a:r>
              <a:rPr lang="en-US" dirty="0" smtClean="0"/>
              <a:t>What should be scheduled in Cloud ?</a:t>
            </a:r>
          </a:p>
          <a:p>
            <a:pPr lvl="1"/>
            <a:r>
              <a:rPr lang="en-US" dirty="0" smtClean="0"/>
              <a:t>Computation intensive tasks</a:t>
            </a:r>
          </a:p>
          <a:p>
            <a:pPr lvl="1"/>
            <a:r>
              <a:rPr lang="en-US" dirty="0" smtClean="0"/>
              <a:t>Dynamic growing and shrinking tasks</a:t>
            </a:r>
          </a:p>
          <a:p>
            <a:pPr lvl="1"/>
            <a:r>
              <a:rPr lang="en-US" dirty="0" smtClean="0"/>
              <a:t>Tasks with complex processing dependency</a:t>
            </a:r>
            <a:br>
              <a:rPr lang="en-US" dirty="0" smtClean="0"/>
            </a:br>
            <a:endParaRPr lang="en-US" dirty="0" smtClean="0"/>
          </a:p>
          <a:p>
            <a:r>
              <a:rPr lang="en-US" dirty="0" smtClean="0"/>
              <a:t>How to approach ?</a:t>
            </a:r>
          </a:p>
          <a:p>
            <a:pPr lvl="1"/>
            <a:r>
              <a:rPr lang="en-US" dirty="0" smtClean="0"/>
              <a:t>Use pre-defined workflow</a:t>
            </a:r>
          </a:p>
          <a:p>
            <a:pPr lvl="1"/>
            <a:r>
              <a:rPr lang="en-US" dirty="0" smtClean="0"/>
              <a:t>System automatic configuration</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extLst>
      <p:ext uri="{BB962C8B-B14F-4D97-AF65-F5344CB8AC3E}">
        <p14:creationId xmlns:p14="http://schemas.microsoft.com/office/powerpoint/2010/main" val="1368630507"/>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Fancy Title for Cloud Job Scheduling and Management</a:t>
            </a:r>
            <a:endParaRPr lang="en-CA" dirty="0"/>
          </a:p>
        </p:txBody>
      </p:sp>
      <p:sp>
        <p:nvSpPr>
          <p:cNvPr id="3" name="Content Placeholder 2"/>
          <p:cNvSpPr>
            <a:spLocks noGrp="1"/>
          </p:cNvSpPr>
          <p:nvPr>
            <p:ph idx="1"/>
          </p:nvPr>
        </p:nvSpPr>
        <p:spPr/>
        <p:txBody>
          <a:bodyPr/>
          <a:lstStyle/>
          <a:p>
            <a:r>
              <a:rPr lang="en-CA" dirty="0" smtClean="0"/>
              <a:t>Cloud Orchestrators!</a:t>
            </a:r>
          </a:p>
          <a:p>
            <a:pPr lvl="1"/>
            <a:r>
              <a:rPr lang="en-CA" dirty="0" smtClean="0"/>
              <a:t>Apache Brooklyn</a:t>
            </a:r>
          </a:p>
          <a:p>
            <a:pPr lvl="1"/>
            <a:r>
              <a:rPr lang="en-CA" dirty="0" err="1" smtClean="0"/>
              <a:t>Gigaspaces</a:t>
            </a:r>
            <a:r>
              <a:rPr lang="en-CA" dirty="0" smtClean="0"/>
              <a:t> Cloudify</a:t>
            </a:r>
          </a:p>
          <a:p>
            <a:pPr lvl="1"/>
            <a:r>
              <a:rPr lang="en-CA" dirty="0" smtClean="0"/>
              <a:t>Apache Juju</a:t>
            </a:r>
          </a:p>
          <a:p>
            <a:pPr lvl="1"/>
            <a:r>
              <a:rPr lang="mr-IN" dirty="0" smtClean="0"/>
              <a:t>…</a:t>
            </a:r>
            <a:endParaRPr lang="en-CA" dirty="0"/>
          </a:p>
        </p:txBody>
      </p:sp>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118</a:t>
            </a:fld>
            <a:endParaRPr lang="it-IT" altLang="en-US"/>
          </a:p>
        </p:txBody>
      </p:sp>
    </p:spTree>
    <p:extLst>
      <p:ext uri="{BB962C8B-B14F-4D97-AF65-F5344CB8AC3E}">
        <p14:creationId xmlns:p14="http://schemas.microsoft.com/office/powerpoint/2010/main" val="315513639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298450" y="1371600"/>
            <a:ext cx="8547100" cy="538321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Service Model Overview</a:t>
            </a:r>
            <a:endParaRPr lang="en-US" dirty="0"/>
          </a:p>
        </p:txBody>
      </p:sp>
    </p:spTree>
    <p:extLst>
      <p:ext uri="{BB962C8B-B14F-4D97-AF65-F5344CB8AC3E}">
        <p14:creationId xmlns:p14="http://schemas.microsoft.com/office/powerpoint/2010/main" val="160163967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lstStyle/>
          <a:p>
            <a:pPr eaLnBrk="1" hangingPunct="1"/>
            <a:r>
              <a:rPr lang="en-US" dirty="0">
                <a:latin typeface="Arial"/>
                <a:cs typeface="Arial"/>
              </a:rPr>
              <a:t>Object</a:t>
            </a:r>
            <a:r>
              <a:rPr lang="en-US" dirty="0" smtClean="0">
                <a:latin typeface="Arial"/>
                <a:cs typeface="Arial"/>
              </a:rPr>
              <a:t>-oriented style</a:t>
            </a:r>
            <a:endParaRPr lang="en-US" dirty="0">
              <a:latin typeface="Arial"/>
              <a:cs typeface="Arial"/>
            </a:endParaRPr>
          </a:p>
        </p:txBody>
      </p:sp>
      <p:sp>
        <p:nvSpPr>
          <p:cNvPr id="16388" name="Rectangle 3"/>
          <p:cNvSpPr>
            <a:spLocks noGrp="1" noChangeArrowheads="1"/>
          </p:cNvSpPr>
          <p:nvPr>
            <p:ph idx="1"/>
          </p:nvPr>
        </p:nvSpPr>
        <p:spPr>
          <a:xfrm>
            <a:off x="685800" y="1546448"/>
            <a:ext cx="8206680" cy="5050904"/>
          </a:xfrm>
        </p:spPr>
        <p:txBody>
          <a:bodyPr>
            <a:normAutofit lnSpcReduction="10000"/>
          </a:bodyPr>
          <a:lstStyle/>
          <a:p>
            <a:pPr eaLnBrk="1" hangingPunct="1">
              <a:lnSpc>
                <a:spcPct val="90000"/>
              </a:lnSpc>
            </a:pPr>
            <a:r>
              <a:rPr lang="en-US" sz="2400" b="1" dirty="0">
                <a:latin typeface="Tahoma" charset="0"/>
              </a:rPr>
              <a:t>Components </a:t>
            </a:r>
            <a:r>
              <a:rPr lang="en-US" sz="2400" dirty="0">
                <a:latin typeface="Tahoma" charset="0"/>
              </a:rPr>
              <a:t>are objects</a:t>
            </a:r>
          </a:p>
          <a:p>
            <a:pPr lvl="1" eaLnBrk="1" hangingPunct="1">
              <a:lnSpc>
                <a:spcPct val="90000"/>
              </a:lnSpc>
            </a:pPr>
            <a:r>
              <a:rPr lang="en-US" sz="2400" dirty="0">
                <a:latin typeface="Tahoma" charset="0"/>
              </a:rPr>
              <a:t>Data and associated operations</a:t>
            </a:r>
          </a:p>
          <a:p>
            <a:pPr eaLnBrk="1" hangingPunct="1">
              <a:lnSpc>
                <a:spcPct val="90000"/>
              </a:lnSpc>
            </a:pPr>
            <a:r>
              <a:rPr lang="en-US" sz="2400" b="1" dirty="0">
                <a:latin typeface="Tahoma" charset="0"/>
              </a:rPr>
              <a:t>Connectors </a:t>
            </a:r>
            <a:r>
              <a:rPr lang="en-US" sz="2400" dirty="0">
                <a:latin typeface="Tahoma" charset="0"/>
              </a:rPr>
              <a:t>are messages and method invocations</a:t>
            </a:r>
          </a:p>
          <a:p>
            <a:pPr eaLnBrk="1" hangingPunct="1">
              <a:lnSpc>
                <a:spcPct val="90000"/>
              </a:lnSpc>
            </a:pPr>
            <a:r>
              <a:rPr lang="en-US" sz="2400" b="1" dirty="0">
                <a:latin typeface="Tahoma" charset="0"/>
              </a:rPr>
              <a:t>Style invariants</a:t>
            </a:r>
          </a:p>
          <a:p>
            <a:pPr lvl="1" eaLnBrk="1" hangingPunct="1">
              <a:lnSpc>
                <a:spcPct val="90000"/>
              </a:lnSpc>
            </a:pPr>
            <a:r>
              <a:rPr lang="en-US" sz="2400" dirty="0">
                <a:latin typeface="Tahoma" charset="0"/>
              </a:rPr>
              <a:t>Objects are responsible for their internal </a:t>
            </a:r>
            <a:r>
              <a:rPr lang="en-US" sz="2400" dirty="0" smtClean="0">
                <a:latin typeface="Tahoma" charset="0"/>
              </a:rPr>
              <a:t>representation</a:t>
            </a:r>
            <a:endParaRPr lang="en-US" sz="2400" dirty="0">
              <a:latin typeface="Tahoma" charset="0"/>
            </a:endParaRPr>
          </a:p>
          <a:p>
            <a:pPr lvl="1" eaLnBrk="1" hangingPunct="1">
              <a:lnSpc>
                <a:spcPct val="90000"/>
              </a:lnSpc>
            </a:pPr>
            <a:r>
              <a:rPr lang="en-US" sz="2400" dirty="0">
                <a:latin typeface="Tahoma" charset="0"/>
              </a:rPr>
              <a:t>Internal representation is hidden from other objects</a:t>
            </a:r>
          </a:p>
          <a:p>
            <a:pPr eaLnBrk="1" hangingPunct="1">
              <a:lnSpc>
                <a:spcPct val="90000"/>
              </a:lnSpc>
            </a:pPr>
            <a:r>
              <a:rPr lang="en-US" sz="2400" b="1" dirty="0">
                <a:latin typeface="Tahoma" charset="0"/>
              </a:rPr>
              <a:t>Advantages</a:t>
            </a:r>
          </a:p>
          <a:p>
            <a:pPr lvl="1" eaLnBrk="1" hangingPunct="1">
              <a:lnSpc>
                <a:spcPct val="90000"/>
              </a:lnSpc>
            </a:pPr>
            <a:r>
              <a:rPr lang="ja-JP" altLang="en-US" sz="2400" dirty="0">
                <a:latin typeface="Tahoma" charset="0"/>
              </a:rPr>
              <a:t>“</a:t>
            </a:r>
            <a:r>
              <a:rPr lang="en-US" sz="2400" dirty="0">
                <a:latin typeface="Tahoma" charset="0"/>
              </a:rPr>
              <a:t>Infinite malleability</a:t>
            </a:r>
            <a:r>
              <a:rPr lang="ja-JP" altLang="en-US" sz="2400" dirty="0">
                <a:latin typeface="Tahoma" charset="0"/>
              </a:rPr>
              <a:t>”</a:t>
            </a:r>
            <a:r>
              <a:rPr lang="en-US" sz="2400" dirty="0">
                <a:latin typeface="Tahoma" charset="0"/>
              </a:rPr>
              <a:t> of object internals</a:t>
            </a:r>
          </a:p>
          <a:p>
            <a:pPr lvl="1" eaLnBrk="1" hangingPunct="1">
              <a:lnSpc>
                <a:spcPct val="90000"/>
              </a:lnSpc>
            </a:pPr>
            <a:r>
              <a:rPr lang="en-US" sz="2400" dirty="0">
                <a:latin typeface="Tahoma" charset="0"/>
              </a:rPr>
              <a:t>System decomposition into sets of interacting agents</a:t>
            </a:r>
          </a:p>
          <a:p>
            <a:pPr eaLnBrk="1" hangingPunct="1">
              <a:lnSpc>
                <a:spcPct val="90000"/>
              </a:lnSpc>
            </a:pPr>
            <a:r>
              <a:rPr lang="en-US" sz="2400" b="1" dirty="0">
                <a:latin typeface="Tahoma" charset="0"/>
              </a:rPr>
              <a:t>Disadvantages</a:t>
            </a:r>
          </a:p>
          <a:p>
            <a:pPr lvl="1" eaLnBrk="1" hangingPunct="1">
              <a:lnSpc>
                <a:spcPct val="90000"/>
              </a:lnSpc>
            </a:pPr>
            <a:r>
              <a:rPr lang="en-US" sz="2400" dirty="0">
                <a:latin typeface="Tahoma" charset="0"/>
              </a:rPr>
              <a:t>Objects must know identities of servers</a:t>
            </a:r>
          </a:p>
          <a:p>
            <a:pPr lvl="1" eaLnBrk="1" hangingPunct="1">
              <a:lnSpc>
                <a:spcPct val="90000"/>
              </a:lnSpc>
            </a:pPr>
            <a:r>
              <a:rPr lang="en-US" sz="2400" dirty="0">
                <a:latin typeface="Tahoma" charset="0"/>
              </a:rPr>
              <a:t>Side effects in object method invocations</a:t>
            </a:r>
          </a:p>
        </p:txBody>
      </p:sp>
    </p:spTree>
    <p:extLst>
      <p:ext uri="{BB962C8B-B14F-4D97-AF65-F5344CB8AC3E}">
        <p14:creationId xmlns:p14="http://schemas.microsoft.com/office/powerpoint/2010/main" val="31641505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Models</a:t>
            </a:r>
            <a:endParaRPr lang="en-US" dirty="0"/>
          </a:p>
        </p:txBody>
      </p:sp>
      <p:sp>
        <p:nvSpPr>
          <p:cNvPr id="3" name="Text Placeholder 2"/>
          <p:cNvSpPr>
            <a:spLocks noGrp="1"/>
          </p:cNvSpPr>
          <p:nvPr>
            <p:ph type="body" idx="1"/>
          </p:nvPr>
        </p:nvSpPr>
        <p:spPr/>
        <p:txBody>
          <a:bodyPr/>
          <a:lstStyle/>
          <a:p>
            <a:r>
              <a:rPr lang="en-US" dirty="0" smtClean="0">
                <a:solidFill>
                  <a:srgbClr val="C00000"/>
                </a:solidFill>
              </a:rPr>
              <a:t>Infrastructure as a Service</a:t>
            </a:r>
          </a:p>
          <a:p>
            <a:r>
              <a:rPr lang="en-US" dirty="0" smtClean="0"/>
              <a:t>Platform as a Service</a:t>
            </a:r>
          </a:p>
          <a:p>
            <a:r>
              <a:rPr lang="en-US" dirty="0" smtClean="0"/>
              <a:t>Software as a Service</a:t>
            </a:r>
            <a:endParaRPr lang="en-US" dirty="0"/>
          </a:p>
        </p:txBody>
      </p:sp>
    </p:spTree>
    <p:extLst>
      <p:ext uri="{BB962C8B-B14F-4D97-AF65-F5344CB8AC3E}">
        <p14:creationId xmlns:p14="http://schemas.microsoft.com/office/powerpoint/2010/main" val="573713634"/>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a Service</a:t>
            </a:r>
            <a:endParaRPr lang="en-US" dirty="0"/>
          </a:p>
        </p:txBody>
      </p:sp>
      <p:sp>
        <p:nvSpPr>
          <p:cNvPr id="3" name="Content Placeholder 2"/>
          <p:cNvSpPr>
            <a:spLocks noGrp="1"/>
          </p:cNvSpPr>
          <p:nvPr>
            <p:ph idx="1"/>
          </p:nvPr>
        </p:nvSpPr>
        <p:spPr>
          <a:xfrm>
            <a:off x="0" y="978218"/>
            <a:ext cx="9144000" cy="4953000"/>
          </a:xfrm>
        </p:spPr>
        <p:txBody>
          <a:bodyPr>
            <a:noAutofit/>
          </a:bodyPr>
          <a:lstStyle/>
          <a:p>
            <a:r>
              <a:rPr lang="en-US" dirty="0" smtClean="0"/>
              <a:t>Infrastructure as a Service - </a:t>
            </a:r>
            <a:r>
              <a:rPr lang="en-US" dirty="0" err="1" smtClean="0"/>
              <a:t>IaaS</a:t>
            </a:r>
            <a:endParaRPr lang="en-US" dirty="0" smtClean="0"/>
          </a:p>
          <a:p>
            <a:pPr lvl="1"/>
            <a:r>
              <a:rPr lang="en-US" dirty="0" smtClean="0"/>
              <a:t>The capability provided to the consumer is to provision processing, storage, networks, and other fundamental computing resources where the consumer is able to deploy and run arbitrary software, which can include operating systems and applications.</a:t>
            </a:r>
          </a:p>
          <a:p>
            <a:pPr lvl="1"/>
            <a:r>
              <a:rPr lang="en-US" dirty="0" smtClean="0"/>
              <a:t>The consumer does not manage or control the underlying cloud infrastructure but has control over operating systems, storage, deployed applications, and possibly limited control of select networking components .</a:t>
            </a:r>
          </a:p>
          <a:p>
            <a:r>
              <a:rPr lang="en-US" dirty="0" smtClean="0"/>
              <a:t>Examples :</a:t>
            </a:r>
          </a:p>
          <a:p>
            <a:pPr lvl="1"/>
            <a:r>
              <a:rPr lang="en-US" dirty="0" smtClean="0"/>
              <a:t>Amazon EC2</a:t>
            </a:r>
          </a:p>
          <a:p>
            <a:pPr lvl="1"/>
            <a:r>
              <a:rPr lang="en-US" dirty="0" err="1" smtClean="0"/>
              <a:t>Eucalyputs</a:t>
            </a:r>
            <a:endParaRPr lang="en-US" dirty="0" smtClean="0"/>
          </a:p>
          <a:p>
            <a:pPr lvl="1"/>
            <a:r>
              <a:rPr lang="en-US" dirty="0" err="1" smtClean="0"/>
              <a:t>OpenNebula</a:t>
            </a:r>
            <a:endParaRPr lang="en-US" dirty="0" smtClean="0"/>
          </a:p>
          <a:p>
            <a:pPr lvl="1"/>
            <a:r>
              <a:rPr lang="en-US" dirty="0" smtClean="0"/>
              <a:t>… etc</a:t>
            </a:r>
          </a:p>
        </p:txBody>
      </p:sp>
    </p:spTree>
    <p:extLst>
      <p:ext uri="{BB962C8B-B14F-4D97-AF65-F5344CB8AC3E}">
        <p14:creationId xmlns:p14="http://schemas.microsoft.com/office/powerpoint/2010/main" val="76349652"/>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cstate="print"/>
          <a:srcRect/>
          <a:stretch>
            <a:fillRect/>
          </a:stretch>
        </p:blipFill>
        <p:spPr bwMode="auto">
          <a:xfrm>
            <a:off x="990600" y="2133600"/>
            <a:ext cx="7315200" cy="4595517"/>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Infrastructure as a Service</a:t>
            </a:r>
            <a:endParaRPr lang="en-US" dirty="0"/>
          </a:p>
        </p:txBody>
      </p:sp>
      <p:sp>
        <p:nvSpPr>
          <p:cNvPr id="25" name="Content Placeholder 2"/>
          <p:cNvSpPr>
            <a:spLocks noGrp="1"/>
          </p:cNvSpPr>
          <p:nvPr>
            <p:ph idx="1"/>
          </p:nvPr>
        </p:nvSpPr>
        <p:spPr>
          <a:xfrm>
            <a:off x="457200" y="1600201"/>
            <a:ext cx="8229600" cy="533399"/>
          </a:xfrm>
        </p:spPr>
        <p:txBody>
          <a:bodyPr/>
          <a:lstStyle/>
          <a:p>
            <a:r>
              <a:rPr lang="en-US" dirty="0" smtClean="0"/>
              <a:t>System architecture :</a:t>
            </a:r>
            <a:endParaRPr lang="en-US" dirty="0"/>
          </a:p>
        </p:txBody>
      </p:sp>
    </p:spTree>
    <p:extLst>
      <p:ext uri="{BB962C8B-B14F-4D97-AF65-F5344CB8AC3E}">
        <p14:creationId xmlns:p14="http://schemas.microsoft.com/office/powerpoint/2010/main" val="2036166640"/>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a Service</a:t>
            </a:r>
            <a:endParaRPr lang="en-US" dirty="0"/>
          </a:p>
        </p:txBody>
      </p:sp>
      <p:sp>
        <p:nvSpPr>
          <p:cNvPr id="3" name="Content Placeholder 2"/>
          <p:cNvSpPr>
            <a:spLocks noGrp="1"/>
          </p:cNvSpPr>
          <p:nvPr>
            <p:ph idx="1"/>
          </p:nvPr>
        </p:nvSpPr>
        <p:spPr>
          <a:xfrm>
            <a:off x="444241" y="1056362"/>
            <a:ext cx="8229600" cy="2163763"/>
          </a:xfrm>
        </p:spPr>
        <p:txBody>
          <a:bodyPr/>
          <a:lstStyle/>
          <a:p>
            <a:r>
              <a:rPr lang="en-US" dirty="0" smtClean="0"/>
              <a:t>Enabling technique - </a:t>
            </a:r>
            <a:r>
              <a:rPr lang="en-US" b="1" i="1" dirty="0" smtClean="0"/>
              <a:t>Virtualization</a:t>
            </a:r>
          </a:p>
          <a:p>
            <a:pPr lvl="1"/>
            <a:r>
              <a:rPr lang="en-US" dirty="0" smtClean="0"/>
              <a:t>Virtualization is an abstraction of logical resources away from underlying physical resources.</a:t>
            </a:r>
          </a:p>
          <a:p>
            <a:pPr lvl="2"/>
            <a:r>
              <a:rPr lang="en-US" dirty="0" smtClean="0"/>
              <a:t>Virtualization technique shift OS onto hypervisor.</a:t>
            </a:r>
          </a:p>
          <a:p>
            <a:pPr lvl="2"/>
            <a:r>
              <a:rPr lang="en-US" dirty="0" smtClean="0"/>
              <a:t>Multiple OS share the physical hardware and provide different services.</a:t>
            </a:r>
          </a:p>
          <a:p>
            <a:pPr lvl="2"/>
            <a:r>
              <a:rPr lang="en-US" dirty="0" smtClean="0"/>
              <a:t>Improve utilization, availability, security and convenience.</a:t>
            </a:r>
          </a:p>
        </p:txBody>
      </p:sp>
      <p:pic>
        <p:nvPicPr>
          <p:cNvPr id="4" name="Picture 2"/>
          <p:cNvPicPr>
            <a:picLocks noChangeAspect="1" noChangeArrowheads="1"/>
          </p:cNvPicPr>
          <p:nvPr/>
        </p:nvPicPr>
        <p:blipFill>
          <a:blip r:embed="rId3" cstate="print"/>
          <a:srcRect/>
          <a:stretch>
            <a:fillRect/>
          </a:stretch>
        </p:blipFill>
        <p:spPr bwMode="auto">
          <a:xfrm>
            <a:off x="4495800" y="4127500"/>
            <a:ext cx="3276600" cy="2578100"/>
          </a:xfrm>
          <a:prstGeom prst="rect">
            <a:avLst/>
          </a:prstGeom>
          <a:solidFill>
            <a:srgbClr val="FFFFFF"/>
          </a:solidFill>
          <a:ln w="9525">
            <a:noFill/>
            <a:miter lim="800000"/>
            <a:headEnd/>
            <a:tailEnd/>
          </a:ln>
          <a:effectLst/>
        </p:spPr>
      </p:pic>
      <p:pic>
        <p:nvPicPr>
          <p:cNvPr id="5" name="Picture 3"/>
          <p:cNvPicPr>
            <a:picLocks noChangeAspect="1" noChangeArrowheads="1"/>
          </p:cNvPicPr>
          <p:nvPr/>
        </p:nvPicPr>
        <p:blipFill>
          <a:blip r:embed="rId4" cstate="print"/>
          <a:srcRect/>
          <a:stretch>
            <a:fillRect/>
          </a:stretch>
        </p:blipFill>
        <p:spPr bwMode="auto">
          <a:xfrm>
            <a:off x="1371600" y="4660900"/>
            <a:ext cx="2620963" cy="2036763"/>
          </a:xfrm>
          <a:prstGeom prst="rect">
            <a:avLst/>
          </a:prstGeom>
          <a:solidFill>
            <a:srgbClr val="FFFFFF"/>
          </a:solidFill>
          <a:ln w="9525">
            <a:noFill/>
            <a:miter lim="800000"/>
            <a:headEnd/>
            <a:tailEnd/>
          </a:ln>
          <a:effectLst/>
        </p:spPr>
      </p:pic>
      <p:sp>
        <p:nvSpPr>
          <p:cNvPr id="6" name="Rounded Rectangle 5"/>
          <p:cNvSpPr/>
          <p:nvPr/>
        </p:nvSpPr>
        <p:spPr bwMode="auto">
          <a:xfrm>
            <a:off x="4495800" y="3733800"/>
            <a:ext cx="1066800" cy="1434920"/>
          </a:xfrm>
          <a:prstGeom prst="roundRect">
            <a:avLst>
              <a:gd name="adj" fmla="val 10166"/>
            </a:avLst>
          </a:prstGeom>
          <a:solidFill>
            <a:srgbClr val="FFFFFF"/>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C00000"/>
                </a:solidFill>
                <a:effectLst/>
                <a:latin typeface="Cambria" pitchFamily="18" charset="0"/>
              </a:rPr>
              <a:t>VM1</a:t>
            </a:r>
          </a:p>
        </p:txBody>
      </p:sp>
      <p:sp>
        <p:nvSpPr>
          <p:cNvPr id="7" name="Rounded Rectangle 6"/>
          <p:cNvSpPr/>
          <p:nvPr/>
        </p:nvSpPr>
        <p:spPr bwMode="auto">
          <a:xfrm>
            <a:off x="5588358" y="3733800"/>
            <a:ext cx="1066800" cy="1434920"/>
          </a:xfrm>
          <a:prstGeom prst="roundRect">
            <a:avLst>
              <a:gd name="adj" fmla="val 10166"/>
            </a:avLst>
          </a:prstGeom>
          <a:solidFill>
            <a:srgbClr val="FFFFFF"/>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b="1" dirty="0" smtClean="0">
                <a:solidFill>
                  <a:srgbClr val="C00000"/>
                </a:solidFill>
                <a:latin typeface="Cambria" pitchFamily="18" charset="0"/>
              </a:rPr>
              <a:t>VM2</a:t>
            </a:r>
          </a:p>
        </p:txBody>
      </p:sp>
      <p:sp>
        <p:nvSpPr>
          <p:cNvPr id="8" name="Rounded Rectangle 7"/>
          <p:cNvSpPr/>
          <p:nvPr/>
        </p:nvSpPr>
        <p:spPr bwMode="auto">
          <a:xfrm>
            <a:off x="6692721" y="3733800"/>
            <a:ext cx="1066800" cy="1434920"/>
          </a:xfrm>
          <a:prstGeom prst="roundRect">
            <a:avLst>
              <a:gd name="adj" fmla="val 10166"/>
            </a:avLst>
          </a:prstGeom>
          <a:solidFill>
            <a:srgbClr val="FFFFFF"/>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b="1" dirty="0" smtClean="0">
                <a:solidFill>
                  <a:srgbClr val="C00000"/>
                </a:solidFill>
                <a:latin typeface="Cambria" pitchFamily="18" charset="0"/>
              </a:rPr>
              <a:t>VM3</a:t>
            </a:r>
          </a:p>
        </p:txBody>
      </p:sp>
    </p:spTree>
    <p:extLst>
      <p:ext uri="{BB962C8B-B14F-4D97-AF65-F5344CB8AC3E}">
        <p14:creationId xmlns:p14="http://schemas.microsoft.com/office/powerpoint/2010/main" val="4049883702"/>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a Service</a:t>
            </a:r>
            <a:endParaRPr lang="en-US" dirty="0"/>
          </a:p>
        </p:txBody>
      </p:sp>
      <p:sp>
        <p:nvSpPr>
          <p:cNvPr id="3" name="Content Placeholder 2"/>
          <p:cNvSpPr>
            <a:spLocks noGrp="1"/>
          </p:cNvSpPr>
          <p:nvPr>
            <p:ph idx="1"/>
          </p:nvPr>
        </p:nvSpPr>
        <p:spPr>
          <a:xfrm>
            <a:off x="457200" y="1828800"/>
            <a:ext cx="8229600" cy="1752600"/>
          </a:xfrm>
        </p:spPr>
        <p:txBody>
          <a:bodyPr/>
          <a:lstStyle/>
          <a:p>
            <a:r>
              <a:rPr lang="en-US" dirty="0" smtClean="0"/>
              <a:t>Properties supported by virtualization technique :</a:t>
            </a:r>
          </a:p>
          <a:p>
            <a:pPr lvl="1"/>
            <a:r>
              <a:rPr lang="en-US" dirty="0" smtClean="0"/>
              <a:t>Manageability and Interoperability</a:t>
            </a:r>
          </a:p>
          <a:p>
            <a:pPr lvl="1"/>
            <a:r>
              <a:rPr lang="en-US" dirty="0" smtClean="0"/>
              <a:t>Availability and Reliability</a:t>
            </a:r>
          </a:p>
          <a:p>
            <a:pPr lvl="1"/>
            <a:r>
              <a:rPr lang="en-US" dirty="0" smtClean="0"/>
              <a:t>Scalability and Elasticity</a:t>
            </a:r>
          </a:p>
        </p:txBody>
      </p:sp>
      <p:pic>
        <p:nvPicPr>
          <p:cNvPr id="5122" name="Picture 2"/>
          <p:cNvPicPr>
            <a:picLocks noChangeAspect="1" noChangeArrowheads="1"/>
          </p:cNvPicPr>
          <p:nvPr/>
        </p:nvPicPr>
        <p:blipFill>
          <a:blip r:embed="rId2" cstate="print"/>
          <a:srcRect/>
          <a:stretch>
            <a:fillRect/>
          </a:stretch>
        </p:blipFill>
        <p:spPr bwMode="auto">
          <a:xfrm>
            <a:off x="4267200" y="3200400"/>
            <a:ext cx="4700016" cy="3485354"/>
          </a:xfrm>
          <a:prstGeom prst="rect">
            <a:avLst/>
          </a:prstGeom>
          <a:noFill/>
          <a:ln w="9525">
            <a:noFill/>
            <a:miter lim="800000"/>
            <a:headEnd/>
            <a:tailEnd/>
          </a:ln>
          <a:effectLst/>
        </p:spPr>
      </p:pic>
    </p:spTree>
    <p:extLst>
      <p:ext uri="{BB962C8B-B14F-4D97-AF65-F5344CB8AC3E}">
        <p14:creationId xmlns:p14="http://schemas.microsoft.com/office/powerpoint/2010/main" val="2023468951"/>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a Service</a:t>
            </a:r>
            <a:endParaRPr lang="en-US" dirty="0"/>
          </a:p>
        </p:txBody>
      </p:sp>
      <p:sp>
        <p:nvSpPr>
          <p:cNvPr id="3" name="Content Placeholder 2"/>
          <p:cNvSpPr>
            <a:spLocks noGrp="1"/>
          </p:cNvSpPr>
          <p:nvPr>
            <p:ph idx="1"/>
          </p:nvPr>
        </p:nvSpPr>
        <p:spPr>
          <a:xfrm>
            <a:off x="457200" y="1600200"/>
            <a:ext cx="8305800" cy="4525963"/>
          </a:xfrm>
        </p:spPr>
        <p:txBody>
          <a:bodyPr/>
          <a:lstStyle/>
          <a:p>
            <a:r>
              <a:rPr lang="en-US" dirty="0" smtClean="0"/>
              <a:t>Provide service –</a:t>
            </a:r>
            <a:r>
              <a:rPr lang="en-US" b="1" dirty="0" smtClean="0"/>
              <a:t>Resource Management Interface</a:t>
            </a:r>
          </a:p>
          <a:p>
            <a:pPr lvl="1"/>
            <a:r>
              <a:rPr lang="en-US" dirty="0" smtClean="0"/>
              <a:t>Several types of virtualized resource :</a:t>
            </a:r>
          </a:p>
          <a:p>
            <a:pPr lvl="2"/>
            <a:r>
              <a:rPr lang="en-US" b="1" i="1" dirty="0" smtClean="0"/>
              <a:t>Virtual Machine </a:t>
            </a:r>
            <a:r>
              <a:rPr lang="en-US" dirty="0" smtClean="0"/>
              <a:t>– As an </a:t>
            </a:r>
            <a:r>
              <a:rPr lang="en-US" dirty="0" err="1" smtClean="0"/>
              <a:t>IaaS</a:t>
            </a:r>
            <a:r>
              <a:rPr lang="en-US" dirty="0" smtClean="0"/>
              <a:t> provider, we should be able to provide the basic virtual machine operations, such as </a:t>
            </a:r>
            <a:r>
              <a:rPr lang="en-US" i="1" dirty="0" smtClean="0">
                <a:solidFill>
                  <a:srgbClr val="C00000"/>
                </a:solidFill>
              </a:rPr>
              <a:t>creation</a:t>
            </a:r>
            <a:r>
              <a:rPr lang="en-US" dirty="0" smtClean="0"/>
              <a:t>, </a:t>
            </a:r>
            <a:r>
              <a:rPr lang="en-US" i="1" dirty="0" smtClean="0">
                <a:solidFill>
                  <a:srgbClr val="C00000"/>
                </a:solidFill>
              </a:rPr>
              <a:t>suspension</a:t>
            </a:r>
            <a:r>
              <a:rPr lang="en-US" dirty="0" smtClean="0"/>
              <a:t>, </a:t>
            </a:r>
            <a:r>
              <a:rPr lang="en-US" i="1" dirty="0" smtClean="0">
                <a:solidFill>
                  <a:srgbClr val="C00000"/>
                </a:solidFill>
              </a:rPr>
              <a:t>resumption</a:t>
            </a:r>
            <a:r>
              <a:rPr lang="en-US" dirty="0" smtClean="0"/>
              <a:t> and </a:t>
            </a:r>
            <a:r>
              <a:rPr lang="en-US" i="1" dirty="0" smtClean="0">
                <a:solidFill>
                  <a:srgbClr val="C00000"/>
                </a:solidFill>
              </a:rPr>
              <a:t>termination</a:t>
            </a:r>
            <a:r>
              <a:rPr lang="en-US" dirty="0" smtClean="0"/>
              <a:t>, …etc.</a:t>
            </a:r>
          </a:p>
          <a:p>
            <a:pPr lvl="2"/>
            <a:r>
              <a:rPr lang="en-US" b="1" i="1" dirty="0" smtClean="0"/>
              <a:t>Virtual Storage </a:t>
            </a:r>
            <a:r>
              <a:rPr lang="en-US" dirty="0" smtClean="0"/>
              <a:t>– As an </a:t>
            </a:r>
            <a:r>
              <a:rPr lang="en-US" dirty="0" err="1" smtClean="0"/>
              <a:t>IaaS</a:t>
            </a:r>
            <a:r>
              <a:rPr lang="en-US" dirty="0" smtClean="0"/>
              <a:t> provider, we should be able to provide the basic virtual storage operations, such as </a:t>
            </a:r>
            <a:r>
              <a:rPr lang="en-US" i="1" dirty="0" smtClean="0">
                <a:solidFill>
                  <a:srgbClr val="C00000"/>
                </a:solidFill>
              </a:rPr>
              <a:t>space allocation</a:t>
            </a:r>
            <a:r>
              <a:rPr lang="en-US" dirty="0" smtClean="0"/>
              <a:t>, </a:t>
            </a:r>
            <a:r>
              <a:rPr lang="en-US" i="1" dirty="0" smtClean="0">
                <a:solidFill>
                  <a:srgbClr val="C00000"/>
                </a:solidFill>
              </a:rPr>
              <a:t>space release</a:t>
            </a:r>
            <a:r>
              <a:rPr lang="en-US" dirty="0" smtClean="0"/>
              <a:t>, </a:t>
            </a:r>
            <a:r>
              <a:rPr lang="en-US" i="1" dirty="0" smtClean="0">
                <a:solidFill>
                  <a:srgbClr val="C00000"/>
                </a:solidFill>
              </a:rPr>
              <a:t>data writing </a:t>
            </a:r>
            <a:r>
              <a:rPr lang="en-US" dirty="0" smtClean="0"/>
              <a:t>and </a:t>
            </a:r>
            <a:r>
              <a:rPr lang="en-US" i="1" dirty="0" smtClean="0">
                <a:solidFill>
                  <a:srgbClr val="C00000"/>
                </a:solidFill>
              </a:rPr>
              <a:t>data reading</a:t>
            </a:r>
            <a:r>
              <a:rPr lang="en-US" dirty="0" smtClean="0"/>
              <a:t>, …etc.</a:t>
            </a:r>
          </a:p>
          <a:p>
            <a:pPr lvl="2"/>
            <a:r>
              <a:rPr lang="en-US" b="1" i="1" dirty="0" smtClean="0"/>
              <a:t>Virtual Network</a:t>
            </a:r>
            <a:r>
              <a:rPr lang="en-US" dirty="0" smtClean="0"/>
              <a:t> – As an </a:t>
            </a:r>
            <a:r>
              <a:rPr lang="en-US" dirty="0" err="1" smtClean="0"/>
              <a:t>IaaS</a:t>
            </a:r>
            <a:r>
              <a:rPr lang="en-US" dirty="0" smtClean="0"/>
              <a:t> provider, we should be able to provide the basic virtual network operations, such as </a:t>
            </a:r>
            <a:r>
              <a:rPr lang="en-US" i="1" dirty="0" smtClean="0">
                <a:solidFill>
                  <a:srgbClr val="C00000"/>
                </a:solidFill>
              </a:rPr>
              <a:t>IP address allocation</a:t>
            </a:r>
            <a:r>
              <a:rPr lang="en-US" dirty="0" smtClean="0"/>
              <a:t>, </a:t>
            </a:r>
            <a:r>
              <a:rPr lang="en-US" i="1" dirty="0" smtClean="0">
                <a:solidFill>
                  <a:srgbClr val="C00000"/>
                </a:solidFill>
              </a:rPr>
              <a:t>domain name register</a:t>
            </a:r>
            <a:r>
              <a:rPr lang="en-US" dirty="0" smtClean="0"/>
              <a:t>, </a:t>
            </a:r>
            <a:r>
              <a:rPr lang="en-US" i="1" dirty="0" smtClean="0">
                <a:solidFill>
                  <a:srgbClr val="C00000"/>
                </a:solidFill>
              </a:rPr>
              <a:t>connection establishment </a:t>
            </a:r>
            <a:r>
              <a:rPr lang="en-US" dirty="0" smtClean="0"/>
              <a:t>and </a:t>
            </a:r>
            <a:r>
              <a:rPr lang="en-US" i="1" dirty="0" smtClean="0">
                <a:solidFill>
                  <a:srgbClr val="C00000"/>
                </a:solidFill>
              </a:rPr>
              <a:t>bandwidth provision</a:t>
            </a:r>
            <a:r>
              <a:rPr lang="en-US" dirty="0" smtClean="0"/>
              <a:t>, …etc.</a:t>
            </a:r>
          </a:p>
        </p:txBody>
      </p:sp>
    </p:spTree>
    <p:extLst>
      <p:ext uri="{BB962C8B-B14F-4D97-AF65-F5344CB8AC3E}">
        <p14:creationId xmlns:p14="http://schemas.microsoft.com/office/powerpoint/2010/main" val="2563276155"/>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a Service</a:t>
            </a:r>
            <a:endParaRPr lang="en-US" dirty="0"/>
          </a:p>
        </p:txBody>
      </p:sp>
      <p:sp>
        <p:nvSpPr>
          <p:cNvPr id="3" name="Content Placeholder 2"/>
          <p:cNvSpPr>
            <a:spLocks noGrp="1"/>
          </p:cNvSpPr>
          <p:nvPr>
            <p:ph idx="1"/>
          </p:nvPr>
        </p:nvSpPr>
        <p:spPr/>
        <p:txBody>
          <a:bodyPr/>
          <a:lstStyle/>
          <a:p>
            <a:r>
              <a:rPr lang="en-US" dirty="0" smtClean="0"/>
              <a:t>Provide service – </a:t>
            </a:r>
            <a:r>
              <a:rPr lang="en-US" b="1" dirty="0" smtClean="0"/>
              <a:t>System Monitoring Interface</a:t>
            </a:r>
          </a:p>
          <a:p>
            <a:pPr lvl="1"/>
            <a:r>
              <a:rPr lang="en-US" dirty="0" smtClean="0"/>
              <a:t>Several types of monitoring metrics :</a:t>
            </a:r>
          </a:p>
          <a:p>
            <a:pPr lvl="2"/>
            <a:r>
              <a:rPr lang="en-US" b="1" i="1" dirty="0" smtClean="0"/>
              <a:t>Virtual Machine </a:t>
            </a:r>
            <a:r>
              <a:rPr lang="en-US" dirty="0" smtClean="0"/>
              <a:t>– As an </a:t>
            </a:r>
            <a:r>
              <a:rPr lang="en-US" dirty="0" err="1" smtClean="0"/>
              <a:t>IaaS</a:t>
            </a:r>
            <a:r>
              <a:rPr lang="en-US" dirty="0" smtClean="0"/>
              <a:t> provider, we should be able to monitor some system states of each virtual machine, such as </a:t>
            </a:r>
            <a:r>
              <a:rPr lang="en-US" i="1" dirty="0" smtClean="0">
                <a:solidFill>
                  <a:srgbClr val="C00000"/>
                </a:solidFill>
              </a:rPr>
              <a:t>CPU loading</a:t>
            </a:r>
            <a:r>
              <a:rPr lang="en-US" dirty="0" smtClean="0"/>
              <a:t>, </a:t>
            </a:r>
            <a:r>
              <a:rPr lang="en-US" i="1" dirty="0" smtClean="0">
                <a:solidFill>
                  <a:srgbClr val="C00000"/>
                </a:solidFill>
              </a:rPr>
              <a:t>memory utilization</a:t>
            </a:r>
            <a:r>
              <a:rPr lang="en-US" dirty="0" smtClean="0"/>
              <a:t>, </a:t>
            </a:r>
            <a:r>
              <a:rPr lang="en-US" i="1" dirty="0" smtClean="0">
                <a:solidFill>
                  <a:srgbClr val="C00000"/>
                </a:solidFill>
              </a:rPr>
              <a:t>IO loading </a:t>
            </a:r>
            <a:r>
              <a:rPr lang="en-US" dirty="0" smtClean="0"/>
              <a:t>and </a:t>
            </a:r>
            <a:r>
              <a:rPr lang="en-US" i="1" dirty="0" smtClean="0">
                <a:solidFill>
                  <a:srgbClr val="C00000"/>
                </a:solidFill>
              </a:rPr>
              <a:t>internal network loading</a:t>
            </a:r>
            <a:r>
              <a:rPr lang="en-US" dirty="0" smtClean="0"/>
              <a:t>, …etc.</a:t>
            </a:r>
          </a:p>
          <a:p>
            <a:pPr lvl="2"/>
            <a:r>
              <a:rPr lang="en-US" b="1" i="1" dirty="0" smtClean="0"/>
              <a:t>Virtual Storage </a:t>
            </a:r>
            <a:r>
              <a:rPr lang="en-US" dirty="0" smtClean="0"/>
              <a:t>– As an </a:t>
            </a:r>
            <a:r>
              <a:rPr lang="en-US" dirty="0" err="1" smtClean="0"/>
              <a:t>IaaS</a:t>
            </a:r>
            <a:r>
              <a:rPr lang="en-US" dirty="0" smtClean="0"/>
              <a:t> provider, we should be able to monitor some storage states of each virtual storage, such as </a:t>
            </a:r>
            <a:r>
              <a:rPr lang="en-US" i="1" dirty="0" smtClean="0">
                <a:solidFill>
                  <a:srgbClr val="C00000"/>
                </a:solidFill>
              </a:rPr>
              <a:t>virtual space utilization</a:t>
            </a:r>
            <a:r>
              <a:rPr lang="en-US" dirty="0" smtClean="0"/>
              <a:t>, </a:t>
            </a:r>
            <a:r>
              <a:rPr lang="en-US" i="1" dirty="0" smtClean="0">
                <a:solidFill>
                  <a:srgbClr val="C00000"/>
                </a:solidFill>
              </a:rPr>
              <a:t>data duplication</a:t>
            </a:r>
            <a:r>
              <a:rPr lang="en-US" dirty="0" smtClean="0"/>
              <a:t> and </a:t>
            </a:r>
            <a:r>
              <a:rPr lang="en-US" i="1" dirty="0" smtClean="0">
                <a:solidFill>
                  <a:srgbClr val="C00000"/>
                </a:solidFill>
              </a:rPr>
              <a:t>storage device access bandwidth</a:t>
            </a:r>
            <a:r>
              <a:rPr lang="en-US" dirty="0" smtClean="0"/>
              <a:t>, …etc.</a:t>
            </a:r>
          </a:p>
          <a:p>
            <a:pPr lvl="2"/>
            <a:r>
              <a:rPr lang="en-US" b="1" i="1" dirty="0" smtClean="0"/>
              <a:t>Virtual Network </a:t>
            </a:r>
            <a:r>
              <a:rPr lang="en-US" dirty="0" smtClean="0"/>
              <a:t>– As an </a:t>
            </a:r>
            <a:r>
              <a:rPr lang="en-US" dirty="0" err="1" smtClean="0"/>
              <a:t>IaaS</a:t>
            </a:r>
            <a:r>
              <a:rPr lang="en-US" dirty="0" smtClean="0"/>
              <a:t> provider, we should be able to monitor some network states of each virtual network, such as </a:t>
            </a:r>
            <a:r>
              <a:rPr lang="en-US" i="1" dirty="0" smtClean="0">
                <a:solidFill>
                  <a:srgbClr val="C00000"/>
                </a:solidFill>
              </a:rPr>
              <a:t>virtual network bandwidth</a:t>
            </a:r>
            <a:r>
              <a:rPr lang="en-US" dirty="0" smtClean="0"/>
              <a:t>, </a:t>
            </a:r>
            <a:r>
              <a:rPr lang="en-US" i="1" dirty="0" smtClean="0">
                <a:solidFill>
                  <a:srgbClr val="C00000"/>
                </a:solidFill>
              </a:rPr>
              <a:t>network connectivity </a:t>
            </a:r>
            <a:r>
              <a:rPr lang="en-US" dirty="0" smtClean="0"/>
              <a:t>and </a:t>
            </a:r>
            <a:r>
              <a:rPr lang="en-US" i="1" dirty="0" smtClean="0">
                <a:solidFill>
                  <a:srgbClr val="C00000"/>
                </a:solidFill>
              </a:rPr>
              <a:t>network load balancing</a:t>
            </a:r>
            <a:r>
              <a:rPr lang="en-US" dirty="0" smtClean="0"/>
              <a:t>, …etc.</a:t>
            </a:r>
          </a:p>
        </p:txBody>
      </p:sp>
    </p:spTree>
    <p:extLst>
      <p:ext uri="{BB962C8B-B14F-4D97-AF65-F5344CB8AC3E}">
        <p14:creationId xmlns:p14="http://schemas.microsoft.com/office/powerpoint/2010/main" val="1305798207"/>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IaaS</a:t>
            </a:r>
            <a:r>
              <a:rPr lang="en-US" dirty="0" smtClean="0"/>
              <a:t> - Summary</a:t>
            </a:r>
            <a:endParaRPr lang="en-US" dirty="0"/>
          </a:p>
        </p:txBody>
      </p:sp>
      <p:sp>
        <p:nvSpPr>
          <p:cNvPr id="3" name="Content Placeholder 2"/>
          <p:cNvSpPr>
            <a:spLocks noGrp="1"/>
          </p:cNvSpPr>
          <p:nvPr>
            <p:ph idx="1"/>
          </p:nvPr>
        </p:nvSpPr>
        <p:spPr/>
        <p:txBody>
          <a:bodyPr/>
          <a:lstStyle/>
          <a:p>
            <a:r>
              <a:rPr lang="en-US" sz="2000" b="1" dirty="0" err="1" smtClean="0"/>
              <a:t>IaaS</a:t>
            </a:r>
            <a:r>
              <a:rPr lang="en-US" sz="2000" b="1" dirty="0" smtClean="0"/>
              <a:t> is the deployment platform that abstract the infrastructure.</a:t>
            </a:r>
            <a:r>
              <a:rPr lang="en-US" dirty="0" smtClean="0"/>
              <a:t/>
            </a:r>
            <a:br>
              <a:rPr lang="en-US" dirty="0" smtClean="0"/>
            </a:br>
            <a:endParaRPr lang="en-US" dirty="0" smtClean="0"/>
          </a:p>
          <a:p>
            <a:r>
              <a:rPr lang="en-US" dirty="0" err="1" smtClean="0"/>
              <a:t>IaaS</a:t>
            </a:r>
            <a:r>
              <a:rPr lang="en-US" dirty="0" smtClean="0"/>
              <a:t> enabling technique</a:t>
            </a:r>
          </a:p>
          <a:p>
            <a:pPr lvl="1"/>
            <a:r>
              <a:rPr lang="en-US" dirty="0" smtClean="0"/>
              <a:t>Virtualization</a:t>
            </a:r>
          </a:p>
          <a:p>
            <a:pPr lvl="2"/>
            <a:r>
              <a:rPr lang="en-US" dirty="0" smtClean="0"/>
              <a:t>Server Virtualization</a:t>
            </a:r>
          </a:p>
          <a:p>
            <a:pPr lvl="2"/>
            <a:r>
              <a:rPr lang="en-US" dirty="0" smtClean="0"/>
              <a:t>Storage Virtualization</a:t>
            </a:r>
          </a:p>
          <a:p>
            <a:pPr lvl="2"/>
            <a:r>
              <a:rPr lang="en-US" dirty="0" smtClean="0"/>
              <a:t>Network Virtualization</a:t>
            </a:r>
            <a:br>
              <a:rPr lang="en-US" dirty="0" smtClean="0"/>
            </a:br>
            <a:endParaRPr lang="en-US" dirty="0" smtClean="0"/>
          </a:p>
          <a:p>
            <a:r>
              <a:rPr lang="en-US" dirty="0" err="1" smtClean="0"/>
              <a:t>IaaS</a:t>
            </a:r>
            <a:r>
              <a:rPr lang="en-US" dirty="0" smtClean="0"/>
              <a:t> provided services</a:t>
            </a:r>
          </a:p>
          <a:p>
            <a:pPr lvl="1"/>
            <a:r>
              <a:rPr lang="en-US" dirty="0" smtClean="0"/>
              <a:t>Resource Management Interface</a:t>
            </a:r>
          </a:p>
          <a:p>
            <a:pPr lvl="1"/>
            <a:r>
              <a:rPr lang="en-US" dirty="0" smtClean="0"/>
              <a:t>System Monitoring Interface</a:t>
            </a:r>
          </a:p>
        </p:txBody>
      </p:sp>
    </p:spTree>
    <p:extLst>
      <p:ext uri="{BB962C8B-B14F-4D97-AF65-F5344CB8AC3E}">
        <p14:creationId xmlns:p14="http://schemas.microsoft.com/office/powerpoint/2010/main" val="2062066355"/>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Models</a:t>
            </a:r>
            <a:endParaRPr lang="en-US" dirty="0"/>
          </a:p>
        </p:txBody>
      </p:sp>
      <p:sp>
        <p:nvSpPr>
          <p:cNvPr id="3" name="Text Placeholder 2"/>
          <p:cNvSpPr>
            <a:spLocks noGrp="1"/>
          </p:cNvSpPr>
          <p:nvPr>
            <p:ph type="body" idx="1"/>
          </p:nvPr>
        </p:nvSpPr>
        <p:spPr/>
        <p:txBody>
          <a:bodyPr/>
          <a:lstStyle/>
          <a:p>
            <a:r>
              <a:rPr lang="en-US" dirty="0" smtClean="0"/>
              <a:t>Infrastructure as a Service</a:t>
            </a:r>
          </a:p>
          <a:p>
            <a:r>
              <a:rPr lang="en-US" dirty="0" smtClean="0">
                <a:solidFill>
                  <a:srgbClr val="C00000"/>
                </a:solidFill>
              </a:rPr>
              <a:t>Platform as a Service</a:t>
            </a:r>
          </a:p>
          <a:p>
            <a:r>
              <a:rPr lang="en-US" dirty="0" smtClean="0"/>
              <a:t>Software as a Service</a:t>
            </a:r>
            <a:endParaRPr lang="en-US" dirty="0"/>
          </a:p>
        </p:txBody>
      </p:sp>
    </p:spTree>
    <p:extLst>
      <p:ext uri="{BB962C8B-B14F-4D97-AF65-F5344CB8AC3E}">
        <p14:creationId xmlns:p14="http://schemas.microsoft.com/office/powerpoint/2010/main" val="1214998706"/>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Platform as a Service</a:t>
            </a:r>
            <a:endParaRPr lang="en-US" dirty="0"/>
          </a:p>
        </p:txBody>
      </p:sp>
      <p:sp>
        <p:nvSpPr>
          <p:cNvPr id="3" name="Content Placeholder 2"/>
          <p:cNvSpPr>
            <a:spLocks noGrp="1"/>
          </p:cNvSpPr>
          <p:nvPr>
            <p:ph idx="1"/>
          </p:nvPr>
        </p:nvSpPr>
        <p:spPr>
          <a:xfrm>
            <a:off x="366488" y="978218"/>
            <a:ext cx="8777511" cy="5105400"/>
          </a:xfrm>
        </p:spPr>
        <p:txBody>
          <a:bodyPr>
            <a:noAutofit/>
          </a:bodyPr>
          <a:lstStyle/>
          <a:p>
            <a:r>
              <a:rPr lang="en-US" dirty="0" smtClean="0"/>
              <a:t>Platform as a Service - </a:t>
            </a:r>
            <a:r>
              <a:rPr lang="en-US" dirty="0" err="1" smtClean="0"/>
              <a:t>PaaS</a:t>
            </a:r>
            <a:endParaRPr lang="en-US" dirty="0" smtClean="0"/>
          </a:p>
          <a:p>
            <a:pPr lvl="1"/>
            <a:r>
              <a:rPr lang="en-US" dirty="0" smtClean="0"/>
              <a:t>The capability provided to the consumer is to deploy onto the cloud infrastructure consumer-created or acquired applications created using programming languages and tools supported by the provider.</a:t>
            </a:r>
          </a:p>
          <a:p>
            <a:pPr lvl="1"/>
            <a:r>
              <a:rPr lang="en-US" dirty="0" smtClean="0"/>
              <a:t>The consumer does not manage or control the underlying cloud infrastructure including network, servers, operating systems, or storage, but has control over the deployed applications and possibly application hosting environment configurations.</a:t>
            </a:r>
          </a:p>
          <a:p>
            <a:r>
              <a:rPr lang="en-US" dirty="0" smtClean="0"/>
              <a:t>Examples :</a:t>
            </a:r>
          </a:p>
          <a:p>
            <a:pPr lvl="1"/>
            <a:r>
              <a:rPr lang="en-US" dirty="0" smtClean="0"/>
              <a:t>Microsoft Windows Azure</a:t>
            </a:r>
          </a:p>
          <a:p>
            <a:pPr lvl="1"/>
            <a:r>
              <a:rPr lang="en-US" dirty="0" smtClean="0"/>
              <a:t>Google App Engine</a:t>
            </a:r>
          </a:p>
          <a:p>
            <a:pPr lvl="1"/>
            <a:r>
              <a:rPr lang="en-US" dirty="0" err="1" smtClean="0"/>
              <a:t>Hadoop</a:t>
            </a:r>
            <a:endParaRPr lang="en-US" dirty="0" smtClean="0"/>
          </a:p>
          <a:p>
            <a:pPr lvl="1"/>
            <a:r>
              <a:rPr lang="en-US" altLang="zh-TW" dirty="0" smtClean="0"/>
              <a:t>… etc</a:t>
            </a:r>
            <a:endParaRPr lang="en-US" dirty="0"/>
          </a:p>
        </p:txBody>
      </p:sp>
    </p:spTree>
    <p:extLst>
      <p:ext uri="{BB962C8B-B14F-4D97-AF65-F5344CB8AC3E}">
        <p14:creationId xmlns:p14="http://schemas.microsoft.com/office/powerpoint/2010/main" val="105868893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p:txBody>
          <a:bodyPr/>
          <a:lstStyle/>
          <a:p>
            <a:pPr eaLnBrk="1" hangingPunct="1"/>
            <a:r>
              <a:rPr lang="en-US" dirty="0">
                <a:latin typeface="Arial"/>
                <a:cs typeface="Arial"/>
              </a:rPr>
              <a:t>Object</a:t>
            </a:r>
            <a:r>
              <a:rPr lang="en-US" dirty="0" smtClean="0">
                <a:latin typeface="Arial"/>
                <a:cs typeface="Arial"/>
              </a:rPr>
              <a:t>-orientation with </a:t>
            </a:r>
            <a:r>
              <a:rPr lang="en-US" dirty="0">
                <a:latin typeface="Arial"/>
                <a:cs typeface="Arial"/>
              </a:rPr>
              <a:t>LL</a:t>
            </a:r>
          </a:p>
        </p:txBody>
      </p:sp>
      <p:pic>
        <p:nvPicPr>
          <p:cNvPr id="17412" name="Picture 3" descr="objectOriented_U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602" y="1789113"/>
            <a:ext cx="7086798" cy="3803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Text Box 4"/>
          <p:cNvSpPr txBox="1">
            <a:spLocks noChangeArrowheads="1"/>
          </p:cNvSpPr>
          <p:nvPr/>
        </p:nvSpPr>
        <p:spPr bwMode="auto">
          <a:xfrm>
            <a:off x="0" y="6629400"/>
            <a:ext cx="9144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800" i="1" dirty="0">
                <a:latin typeface="Helvetica" charset="0"/>
              </a:rPr>
              <a:t>Software Architecture: Foundations, Theory, and Practice</a:t>
            </a:r>
            <a:r>
              <a:rPr lang="en-US" sz="800" dirty="0">
                <a:latin typeface="Helvetica" charset="0"/>
              </a:rPr>
              <a:t>; Richard N. Taylor, </a:t>
            </a:r>
            <a:r>
              <a:rPr lang="en-US" sz="800" dirty="0" err="1">
                <a:latin typeface="Helvetica" charset="0"/>
              </a:rPr>
              <a:t>Nenad</a:t>
            </a:r>
            <a:r>
              <a:rPr lang="en-US" sz="800" dirty="0">
                <a:latin typeface="Helvetica" charset="0"/>
              </a:rPr>
              <a:t> </a:t>
            </a:r>
            <a:r>
              <a:rPr lang="en-US" sz="800" dirty="0" err="1">
                <a:latin typeface="Helvetica" charset="0"/>
              </a:rPr>
              <a:t>Medvidovic</a:t>
            </a:r>
            <a:r>
              <a:rPr lang="en-US" sz="800" dirty="0">
                <a:latin typeface="Helvetica" charset="0"/>
              </a:rPr>
              <a:t>, and Eric M. </a:t>
            </a:r>
            <a:r>
              <a:rPr lang="en-US" sz="800" dirty="0" err="1">
                <a:latin typeface="Helvetica" charset="0"/>
              </a:rPr>
              <a:t>Dashofy</a:t>
            </a:r>
            <a:r>
              <a:rPr lang="en-US" sz="800" dirty="0">
                <a:latin typeface="Helvetica" charset="0"/>
              </a:rPr>
              <a:t>; </a:t>
            </a:r>
            <a:r>
              <a:rPr lang="en-US" sz="800" dirty="0"/>
              <a:t>© 2008 John Wiley &amp; Sons, Inc. Reprinted with permission.</a:t>
            </a:r>
            <a:r>
              <a:rPr lang="en-US" sz="900" dirty="0">
                <a:latin typeface="Helvetica" charset="0"/>
              </a:rPr>
              <a:t> </a:t>
            </a:r>
          </a:p>
        </p:txBody>
      </p:sp>
    </p:spTree>
    <p:extLst>
      <p:ext uri="{BB962C8B-B14F-4D97-AF65-F5344CB8AC3E}">
        <p14:creationId xmlns:p14="http://schemas.microsoft.com/office/powerpoint/2010/main" val="23266881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cstate="print"/>
          <a:srcRect/>
          <a:stretch>
            <a:fillRect/>
          </a:stretch>
        </p:blipFill>
        <p:spPr bwMode="auto">
          <a:xfrm>
            <a:off x="1186533" y="2223213"/>
            <a:ext cx="7315200" cy="4441965"/>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Platform as a Service</a:t>
            </a:r>
            <a:endParaRPr lang="en-US" dirty="0"/>
          </a:p>
        </p:txBody>
      </p:sp>
      <p:sp>
        <p:nvSpPr>
          <p:cNvPr id="4" name="Content Placeholder 2"/>
          <p:cNvSpPr>
            <a:spLocks noGrp="1"/>
          </p:cNvSpPr>
          <p:nvPr>
            <p:ph idx="1"/>
          </p:nvPr>
        </p:nvSpPr>
        <p:spPr>
          <a:xfrm>
            <a:off x="457200" y="1600201"/>
            <a:ext cx="8229600" cy="533400"/>
          </a:xfrm>
        </p:spPr>
        <p:txBody>
          <a:bodyPr/>
          <a:lstStyle/>
          <a:p>
            <a:r>
              <a:rPr lang="en-US" dirty="0" smtClean="0"/>
              <a:t>System architecture :</a:t>
            </a:r>
            <a:endParaRPr lang="en-US" dirty="0"/>
          </a:p>
        </p:txBody>
      </p:sp>
    </p:spTree>
    <p:extLst>
      <p:ext uri="{BB962C8B-B14F-4D97-AF65-F5344CB8AC3E}">
        <p14:creationId xmlns:p14="http://schemas.microsoft.com/office/powerpoint/2010/main" val="1354814929"/>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Platform as a Service</a:t>
            </a:r>
            <a:endParaRPr lang="en-US" dirty="0"/>
          </a:p>
        </p:txBody>
      </p:sp>
      <p:sp>
        <p:nvSpPr>
          <p:cNvPr id="3" name="Content Placeholder 2"/>
          <p:cNvSpPr>
            <a:spLocks noGrp="1"/>
          </p:cNvSpPr>
          <p:nvPr>
            <p:ph idx="1"/>
          </p:nvPr>
        </p:nvSpPr>
        <p:spPr>
          <a:xfrm>
            <a:off x="353531" y="1051719"/>
            <a:ext cx="8229600" cy="4525963"/>
          </a:xfrm>
        </p:spPr>
        <p:txBody>
          <a:bodyPr>
            <a:noAutofit/>
          </a:bodyPr>
          <a:lstStyle/>
          <a:p>
            <a:r>
              <a:rPr lang="en-US" dirty="0" smtClean="0"/>
              <a:t>Enabling technique – </a:t>
            </a:r>
            <a:r>
              <a:rPr lang="en-US" b="1" dirty="0" smtClean="0"/>
              <a:t>Runtime Environment Design</a:t>
            </a:r>
          </a:p>
          <a:p>
            <a:pPr lvl="1"/>
            <a:r>
              <a:rPr lang="en-US" dirty="0" smtClean="0"/>
              <a:t>Runtime environment refers to collection of software services available. Usually implemented by a collection of program libraries.</a:t>
            </a:r>
          </a:p>
          <a:p>
            <a:r>
              <a:rPr lang="en-US" dirty="0" smtClean="0"/>
              <a:t>Common properties in Runtime Environment :</a:t>
            </a:r>
          </a:p>
          <a:p>
            <a:pPr lvl="1"/>
            <a:r>
              <a:rPr lang="en-US" dirty="0" smtClean="0"/>
              <a:t>Manageability and Interoperability</a:t>
            </a:r>
          </a:p>
          <a:p>
            <a:pPr lvl="1"/>
            <a:r>
              <a:rPr lang="en-US" dirty="0" smtClean="0"/>
              <a:t>Performance and Optimization</a:t>
            </a:r>
          </a:p>
          <a:p>
            <a:pPr lvl="1"/>
            <a:r>
              <a:rPr lang="en-US" dirty="0" smtClean="0"/>
              <a:t>Availability and Reliability</a:t>
            </a:r>
          </a:p>
          <a:p>
            <a:pPr lvl="1"/>
            <a:r>
              <a:rPr lang="en-US" dirty="0" smtClean="0"/>
              <a:t>Scalability and Elasticity</a:t>
            </a:r>
          </a:p>
        </p:txBody>
      </p:sp>
      <p:pic>
        <p:nvPicPr>
          <p:cNvPr id="4098" name="Picture 2"/>
          <p:cNvPicPr>
            <a:picLocks noChangeAspect="1" noChangeArrowheads="1"/>
          </p:cNvPicPr>
          <p:nvPr/>
        </p:nvPicPr>
        <p:blipFill>
          <a:blip r:embed="rId2" cstate="print"/>
          <a:srcRect/>
          <a:stretch>
            <a:fillRect/>
          </a:stretch>
        </p:blipFill>
        <p:spPr bwMode="auto">
          <a:xfrm>
            <a:off x="4267200" y="3181394"/>
            <a:ext cx="4695258" cy="3524207"/>
          </a:xfrm>
          <a:prstGeom prst="rect">
            <a:avLst/>
          </a:prstGeom>
          <a:noFill/>
          <a:ln w="9525">
            <a:noFill/>
            <a:miter lim="800000"/>
            <a:headEnd/>
            <a:tailEnd/>
          </a:ln>
          <a:effectLst/>
        </p:spPr>
      </p:pic>
    </p:spTree>
    <p:extLst>
      <p:ext uri="{BB962C8B-B14F-4D97-AF65-F5344CB8AC3E}">
        <p14:creationId xmlns:p14="http://schemas.microsoft.com/office/powerpoint/2010/main" val="4003555296"/>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Platform as a Service</a:t>
            </a:r>
            <a:endParaRPr lang="en-US" dirty="0"/>
          </a:p>
        </p:txBody>
      </p:sp>
      <p:sp>
        <p:nvSpPr>
          <p:cNvPr id="3" name="Content Placeholder 2"/>
          <p:cNvSpPr>
            <a:spLocks noGrp="1"/>
          </p:cNvSpPr>
          <p:nvPr>
            <p:ph idx="1"/>
          </p:nvPr>
        </p:nvSpPr>
        <p:spPr/>
        <p:txBody>
          <a:bodyPr/>
          <a:lstStyle/>
          <a:p>
            <a:r>
              <a:rPr lang="en-US" dirty="0" smtClean="0"/>
              <a:t>Provide service – </a:t>
            </a:r>
            <a:r>
              <a:rPr lang="en-US" b="1" dirty="0" smtClean="0"/>
              <a:t>Programming IDE</a:t>
            </a:r>
          </a:p>
          <a:p>
            <a:pPr lvl="1"/>
            <a:r>
              <a:rPr lang="en-US" dirty="0" smtClean="0"/>
              <a:t>Users make use of programming IDE to develop their service among </a:t>
            </a:r>
            <a:r>
              <a:rPr lang="en-US" dirty="0" err="1" smtClean="0"/>
              <a:t>PaaS</a:t>
            </a:r>
            <a:r>
              <a:rPr lang="en-US" dirty="0" smtClean="0"/>
              <a:t>.</a:t>
            </a:r>
          </a:p>
          <a:p>
            <a:pPr lvl="2"/>
            <a:r>
              <a:rPr lang="en-US" dirty="0" smtClean="0"/>
              <a:t>This IDE should integrate the full functionalities which supported from the underling runtime environment.</a:t>
            </a:r>
          </a:p>
          <a:p>
            <a:pPr lvl="2"/>
            <a:r>
              <a:rPr lang="en-US" dirty="0" smtClean="0"/>
              <a:t>This IDE should also provide some development tools, such as profiler, debugger and testing environment.</a:t>
            </a:r>
          </a:p>
          <a:p>
            <a:pPr lvl="1"/>
            <a:r>
              <a:rPr lang="en-US" dirty="0" smtClean="0"/>
              <a:t>The programming APIs supported from runtime environment may be various between different cloud providers, but there are still some common operating functions.</a:t>
            </a:r>
          </a:p>
          <a:p>
            <a:pPr lvl="2"/>
            <a:r>
              <a:rPr lang="en-US" dirty="0" smtClean="0"/>
              <a:t>Computation, storage and communication resource operation</a:t>
            </a:r>
          </a:p>
        </p:txBody>
      </p:sp>
    </p:spTree>
    <p:extLst>
      <p:ext uri="{BB962C8B-B14F-4D97-AF65-F5344CB8AC3E}">
        <p14:creationId xmlns:p14="http://schemas.microsoft.com/office/powerpoint/2010/main" val="999729412"/>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Platform as a Service </a:t>
            </a:r>
            <a:endParaRPr lang="en-US" dirty="0"/>
          </a:p>
        </p:txBody>
      </p:sp>
      <p:sp>
        <p:nvSpPr>
          <p:cNvPr id="3" name="Content Placeholder 2"/>
          <p:cNvSpPr>
            <a:spLocks noGrp="1"/>
          </p:cNvSpPr>
          <p:nvPr>
            <p:ph idx="1"/>
          </p:nvPr>
        </p:nvSpPr>
        <p:spPr/>
        <p:txBody>
          <a:bodyPr/>
          <a:lstStyle/>
          <a:p>
            <a:r>
              <a:rPr lang="en-US" dirty="0" smtClean="0"/>
              <a:t>Provide service – </a:t>
            </a:r>
            <a:r>
              <a:rPr lang="en-US" b="1" dirty="0" smtClean="0"/>
              <a:t>System Control Interface</a:t>
            </a:r>
          </a:p>
          <a:p>
            <a:pPr lvl="1"/>
            <a:r>
              <a:rPr lang="en-US" dirty="0" smtClean="0"/>
              <a:t>Police-Based Control</a:t>
            </a:r>
          </a:p>
          <a:p>
            <a:pPr lvl="2"/>
            <a:r>
              <a:rPr lang="en-US" dirty="0" smtClean="0"/>
              <a:t>Typically described as a principle or rule to guide decisions and achieve rational outcome(s)</a:t>
            </a:r>
          </a:p>
          <a:p>
            <a:pPr lvl="2"/>
            <a:r>
              <a:rPr lang="en-US" dirty="0" smtClean="0"/>
              <a:t>Make the decision according to some requirements</a:t>
            </a:r>
          </a:p>
          <a:p>
            <a:pPr lvl="1"/>
            <a:r>
              <a:rPr lang="en-US" dirty="0" smtClean="0"/>
              <a:t>Workflow Control</a:t>
            </a:r>
          </a:p>
          <a:p>
            <a:pPr lvl="2"/>
            <a:r>
              <a:rPr lang="en-US" dirty="0" smtClean="0"/>
              <a:t>Describe the flow of installation and configuration of resources</a:t>
            </a:r>
          </a:p>
          <a:p>
            <a:pPr lvl="2"/>
            <a:r>
              <a:rPr lang="en-US" dirty="0" smtClean="0"/>
              <a:t>Workflow processing daemon delivers speedy and efficient construction and management of cloud resources</a:t>
            </a:r>
          </a:p>
          <a:p>
            <a:pPr lvl="2"/>
            <a:endParaRPr lang="en-US" dirty="0"/>
          </a:p>
        </p:txBody>
      </p:sp>
    </p:spTree>
    <p:extLst>
      <p:ext uri="{BB962C8B-B14F-4D97-AF65-F5344CB8AC3E}">
        <p14:creationId xmlns:p14="http://schemas.microsoft.com/office/powerpoint/2010/main" val="1248971073"/>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PaaS</a:t>
            </a:r>
            <a:r>
              <a:rPr lang="en-US" dirty="0" smtClean="0"/>
              <a:t> - Summary</a:t>
            </a:r>
            <a:endParaRPr lang="en-US" dirty="0"/>
          </a:p>
        </p:txBody>
      </p:sp>
      <p:sp>
        <p:nvSpPr>
          <p:cNvPr id="3" name="Content Placeholder 2"/>
          <p:cNvSpPr>
            <a:spLocks noGrp="1"/>
          </p:cNvSpPr>
          <p:nvPr>
            <p:ph idx="1"/>
          </p:nvPr>
        </p:nvSpPr>
        <p:spPr>
          <a:xfrm>
            <a:off x="288736" y="1043008"/>
            <a:ext cx="8229600" cy="4724400"/>
          </a:xfrm>
        </p:spPr>
        <p:txBody>
          <a:bodyPr/>
          <a:lstStyle/>
          <a:p>
            <a:r>
              <a:rPr lang="en-US" sz="2000" b="1" dirty="0" err="1" smtClean="0"/>
              <a:t>PaaS</a:t>
            </a:r>
            <a:r>
              <a:rPr lang="en-US" sz="2000" b="1" dirty="0" smtClean="0"/>
              <a:t> is the development platform that abstract the infrastructure, OS, and middleware to drive developer productivity.</a:t>
            </a:r>
            <a:br>
              <a:rPr lang="en-US" sz="2000" b="1" dirty="0" smtClean="0"/>
            </a:br>
            <a:endParaRPr lang="en-US" sz="2000" b="1" dirty="0" smtClean="0"/>
          </a:p>
          <a:p>
            <a:r>
              <a:rPr lang="en-US" dirty="0" err="1" smtClean="0"/>
              <a:t>PaaS</a:t>
            </a:r>
            <a:r>
              <a:rPr lang="en-US" dirty="0" smtClean="0"/>
              <a:t> enabling technique</a:t>
            </a:r>
          </a:p>
          <a:p>
            <a:pPr lvl="1"/>
            <a:r>
              <a:rPr lang="en-US" dirty="0" smtClean="0"/>
              <a:t>Runtime Environment</a:t>
            </a:r>
            <a:br>
              <a:rPr lang="en-US" dirty="0" smtClean="0"/>
            </a:br>
            <a:endParaRPr lang="en-US" dirty="0" smtClean="0"/>
          </a:p>
          <a:p>
            <a:r>
              <a:rPr lang="en-US" dirty="0" err="1" smtClean="0"/>
              <a:t>PaaS</a:t>
            </a:r>
            <a:r>
              <a:rPr lang="en-US" dirty="0" smtClean="0"/>
              <a:t> provide services</a:t>
            </a:r>
          </a:p>
          <a:p>
            <a:pPr lvl="1"/>
            <a:r>
              <a:rPr lang="en-US" dirty="0" smtClean="0"/>
              <a:t>Programming IDE</a:t>
            </a:r>
          </a:p>
          <a:p>
            <a:pPr lvl="2"/>
            <a:r>
              <a:rPr lang="en-US" dirty="0" smtClean="0"/>
              <a:t>Programming APIs</a:t>
            </a:r>
          </a:p>
          <a:p>
            <a:pPr lvl="2"/>
            <a:r>
              <a:rPr lang="en-US" dirty="0" smtClean="0"/>
              <a:t>Development tools</a:t>
            </a:r>
          </a:p>
          <a:p>
            <a:pPr lvl="1"/>
            <a:r>
              <a:rPr lang="en-US" dirty="0" smtClean="0"/>
              <a:t>System Control Interface</a:t>
            </a:r>
          </a:p>
          <a:p>
            <a:pPr lvl="2"/>
            <a:r>
              <a:rPr lang="en-US" dirty="0" smtClean="0"/>
              <a:t>Policy based approach</a:t>
            </a:r>
          </a:p>
          <a:p>
            <a:pPr lvl="2"/>
            <a:r>
              <a:rPr lang="en-US" dirty="0" smtClean="0"/>
              <a:t>Workflow based approach</a:t>
            </a:r>
          </a:p>
        </p:txBody>
      </p:sp>
    </p:spTree>
    <p:extLst>
      <p:ext uri="{BB962C8B-B14F-4D97-AF65-F5344CB8AC3E}">
        <p14:creationId xmlns:p14="http://schemas.microsoft.com/office/powerpoint/2010/main" val="2240393806"/>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Models</a:t>
            </a:r>
            <a:endParaRPr lang="en-US" dirty="0"/>
          </a:p>
        </p:txBody>
      </p:sp>
      <p:sp>
        <p:nvSpPr>
          <p:cNvPr id="3" name="Text Placeholder 2"/>
          <p:cNvSpPr>
            <a:spLocks noGrp="1"/>
          </p:cNvSpPr>
          <p:nvPr>
            <p:ph type="body" idx="1"/>
          </p:nvPr>
        </p:nvSpPr>
        <p:spPr/>
        <p:txBody>
          <a:bodyPr/>
          <a:lstStyle/>
          <a:p>
            <a:r>
              <a:rPr lang="en-US" dirty="0" smtClean="0"/>
              <a:t>Infrastructure as a Service</a:t>
            </a:r>
          </a:p>
          <a:p>
            <a:r>
              <a:rPr lang="en-US" dirty="0" smtClean="0"/>
              <a:t>Platform as a Service</a:t>
            </a:r>
          </a:p>
          <a:p>
            <a:r>
              <a:rPr lang="en-US" dirty="0" smtClean="0">
                <a:solidFill>
                  <a:srgbClr val="C00000"/>
                </a:solidFill>
              </a:rPr>
              <a:t>Software as a Service</a:t>
            </a:r>
            <a:endParaRPr lang="en-US" dirty="0">
              <a:solidFill>
                <a:srgbClr val="C00000"/>
              </a:solidFill>
            </a:endParaRPr>
          </a:p>
        </p:txBody>
      </p:sp>
    </p:spTree>
    <p:extLst>
      <p:ext uri="{BB962C8B-B14F-4D97-AF65-F5344CB8AC3E}">
        <p14:creationId xmlns:p14="http://schemas.microsoft.com/office/powerpoint/2010/main" val="3366150577"/>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as a Service</a:t>
            </a:r>
            <a:endParaRPr lang="en-US" dirty="0"/>
          </a:p>
        </p:txBody>
      </p:sp>
      <p:sp>
        <p:nvSpPr>
          <p:cNvPr id="3" name="Content Placeholder 2"/>
          <p:cNvSpPr>
            <a:spLocks noGrp="1"/>
          </p:cNvSpPr>
          <p:nvPr>
            <p:ph idx="1"/>
          </p:nvPr>
        </p:nvSpPr>
        <p:spPr>
          <a:xfrm>
            <a:off x="198024" y="1047651"/>
            <a:ext cx="8945975" cy="5257800"/>
          </a:xfrm>
        </p:spPr>
        <p:txBody>
          <a:bodyPr>
            <a:noAutofit/>
          </a:bodyPr>
          <a:lstStyle/>
          <a:p>
            <a:r>
              <a:rPr lang="en-US" dirty="0" smtClean="0"/>
              <a:t>Software as a Service - </a:t>
            </a:r>
            <a:r>
              <a:rPr lang="en-US" dirty="0" err="1" smtClean="0"/>
              <a:t>SaaS</a:t>
            </a:r>
            <a:endParaRPr lang="en-US" dirty="0" smtClean="0"/>
          </a:p>
          <a:p>
            <a:pPr lvl="1"/>
            <a:r>
              <a:rPr lang="en-US" dirty="0" smtClean="0"/>
              <a:t>The capability provided to the consumer is to use the provider’s applications running on a cloud infrastructure. The applications are accessible from various client devices through a thin client interface such as a web browser (e.g., web-based email).</a:t>
            </a:r>
          </a:p>
          <a:p>
            <a:pPr lvl="1"/>
            <a:r>
              <a:rPr lang="en-US" dirty="0" smtClean="0"/>
              <a:t>The consumer does not manage or control the underlying cloud infrastructure including network, servers, operating systems, storage, or even individual application capabilities, with the possible exception of limited user-specific application configuration settings.</a:t>
            </a:r>
          </a:p>
          <a:p>
            <a:r>
              <a:rPr lang="en-US" dirty="0" smtClean="0"/>
              <a:t>Examples :</a:t>
            </a:r>
          </a:p>
          <a:p>
            <a:pPr lvl="1"/>
            <a:r>
              <a:rPr lang="en-US" dirty="0" smtClean="0"/>
              <a:t>Google Apps (e.g., Gmail, Google Docs, Google sites, …etc)</a:t>
            </a:r>
          </a:p>
          <a:p>
            <a:pPr lvl="1"/>
            <a:r>
              <a:rPr lang="en-US" dirty="0" err="1" smtClean="0"/>
              <a:t>DropBox</a:t>
            </a:r>
            <a:endParaRPr lang="en-US" dirty="0" smtClean="0"/>
          </a:p>
          <a:p>
            <a:pPr lvl="1"/>
            <a:r>
              <a:rPr lang="en-US" altLang="zh-TW" dirty="0" smtClean="0"/>
              <a:t>… etc</a:t>
            </a:r>
            <a:endParaRPr lang="en-US" dirty="0" smtClean="0"/>
          </a:p>
        </p:txBody>
      </p:sp>
    </p:spTree>
    <p:extLst>
      <p:ext uri="{BB962C8B-B14F-4D97-AF65-F5344CB8AC3E}">
        <p14:creationId xmlns:p14="http://schemas.microsoft.com/office/powerpoint/2010/main" val="1647928950"/>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as a Service</a:t>
            </a:r>
            <a:endParaRPr lang="en-US" dirty="0"/>
          </a:p>
        </p:txBody>
      </p:sp>
      <p:pic>
        <p:nvPicPr>
          <p:cNvPr id="6146" name="Picture 2"/>
          <p:cNvPicPr>
            <a:picLocks noChangeAspect="1" noChangeArrowheads="1"/>
          </p:cNvPicPr>
          <p:nvPr/>
        </p:nvPicPr>
        <p:blipFill>
          <a:blip r:embed="rId2" cstate="print"/>
          <a:srcRect/>
          <a:stretch>
            <a:fillRect/>
          </a:stretch>
        </p:blipFill>
        <p:spPr bwMode="auto">
          <a:xfrm>
            <a:off x="990600" y="1219200"/>
            <a:ext cx="7315200" cy="5817022"/>
          </a:xfrm>
          <a:prstGeom prst="rect">
            <a:avLst/>
          </a:prstGeom>
          <a:noFill/>
          <a:ln w="9525">
            <a:noFill/>
            <a:miter lim="800000"/>
            <a:headEnd/>
            <a:tailEnd/>
          </a:ln>
          <a:effectLst/>
        </p:spPr>
      </p:pic>
    </p:spTree>
    <p:extLst>
      <p:ext uri="{BB962C8B-B14F-4D97-AF65-F5344CB8AC3E}">
        <p14:creationId xmlns:p14="http://schemas.microsoft.com/office/powerpoint/2010/main" val="3317772780"/>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as a Service</a:t>
            </a:r>
            <a:endParaRPr lang="en-US" dirty="0"/>
          </a:p>
        </p:txBody>
      </p:sp>
      <p:sp>
        <p:nvSpPr>
          <p:cNvPr id="3" name="Content Placeholder 2"/>
          <p:cNvSpPr>
            <a:spLocks noGrp="1"/>
          </p:cNvSpPr>
          <p:nvPr>
            <p:ph idx="1"/>
          </p:nvPr>
        </p:nvSpPr>
        <p:spPr>
          <a:xfrm>
            <a:off x="366487" y="1026378"/>
            <a:ext cx="8229600" cy="4525963"/>
          </a:xfrm>
        </p:spPr>
        <p:txBody>
          <a:bodyPr/>
          <a:lstStyle/>
          <a:p>
            <a:r>
              <a:rPr lang="en-US" dirty="0" smtClean="0"/>
              <a:t>Enabling Technique – </a:t>
            </a:r>
            <a:r>
              <a:rPr lang="en-US" b="1" dirty="0" smtClean="0"/>
              <a:t>Web Service</a:t>
            </a:r>
          </a:p>
          <a:p>
            <a:pPr lvl="1"/>
            <a:r>
              <a:rPr lang="en-US" dirty="0" smtClean="0"/>
              <a:t>Web 2.0 is the trend of using the full potential of the web</a:t>
            </a:r>
          </a:p>
          <a:p>
            <a:pPr lvl="2"/>
            <a:r>
              <a:rPr lang="en-US" dirty="0" smtClean="0"/>
              <a:t>Viewing the Internet as a computing platform</a:t>
            </a:r>
          </a:p>
          <a:p>
            <a:pPr lvl="2"/>
            <a:r>
              <a:rPr lang="en-US" dirty="0" smtClean="0"/>
              <a:t>Running interactive applications through a web browser</a:t>
            </a:r>
          </a:p>
          <a:p>
            <a:pPr lvl="2"/>
            <a:r>
              <a:rPr lang="en-US" dirty="0" smtClean="0"/>
              <a:t>Leveraging interconnectivity and mobility of devices</a:t>
            </a:r>
          </a:p>
          <a:p>
            <a:pPr lvl="2"/>
            <a:r>
              <a:rPr lang="en-US" dirty="0" smtClean="0"/>
              <a:t>Enhanced effectiveness with greater human participation</a:t>
            </a:r>
          </a:p>
          <a:p>
            <a:r>
              <a:rPr lang="en-US" dirty="0" smtClean="0"/>
              <a:t>Properties provided by Internet :</a:t>
            </a:r>
          </a:p>
          <a:p>
            <a:pPr lvl="1"/>
            <a:r>
              <a:rPr lang="en-US" dirty="0" smtClean="0"/>
              <a:t>Accessibility and Portability</a:t>
            </a:r>
          </a:p>
          <a:p>
            <a:pPr lvl="1"/>
            <a:endParaRPr lang="en-US" dirty="0"/>
          </a:p>
        </p:txBody>
      </p:sp>
      <p:pic>
        <p:nvPicPr>
          <p:cNvPr id="7170" name="Picture 2"/>
          <p:cNvPicPr>
            <a:picLocks noChangeAspect="1" noChangeArrowheads="1"/>
          </p:cNvPicPr>
          <p:nvPr/>
        </p:nvPicPr>
        <p:blipFill>
          <a:blip r:embed="rId2" cstate="print"/>
          <a:srcRect/>
          <a:stretch>
            <a:fillRect/>
          </a:stretch>
        </p:blipFill>
        <p:spPr bwMode="auto">
          <a:xfrm>
            <a:off x="4367784" y="3276600"/>
            <a:ext cx="4700016" cy="3527779"/>
          </a:xfrm>
          <a:prstGeom prst="rect">
            <a:avLst/>
          </a:prstGeom>
          <a:noFill/>
          <a:ln w="9525">
            <a:noFill/>
            <a:miter lim="800000"/>
            <a:headEnd/>
            <a:tailEnd/>
          </a:ln>
          <a:effectLst/>
        </p:spPr>
      </p:pic>
    </p:spTree>
    <p:extLst>
      <p:ext uri="{BB962C8B-B14F-4D97-AF65-F5344CB8AC3E}">
        <p14:creationId xmlns:p14="http://schemas.microsoft.com/office/powerpoint/2010/main" val="206809636"/>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as a Service</a:t>
            </a:r>
            <a:endParaRPr lang="en-US" dirty="0"/>
          </a:p>
        </p:txBody>
      </p:sp>
      <p:sp>
        <p:nvSpPr>
          <p:cNvPr id="3" name="Content Placeholder 2"/>
          <p:cNvSpPr>
            <a:spLocks noGrp="1"/>
          </p:cNvSpPr>
          <p:nvPr>
            <p:ph idx="1"/>
          </p:nvPr>
        </p:nvSpPr>
        <p:spPr>
          <a:xfrm>
            <a:off x="0" y="1069797"/>
            <a:ext cx="9144000" cy="4781550"/>
          </a:xfrm>
        </p:spPr>
        <p:txBody>
          <a:bodyPr/>
          <a:lstStyle/>
          <a:p>
            <a:r>
              <a:rPr lang="en-US" dirty="0" smtClean="0"/>
              <a:t>Provide service – </a:t>
            </a:r>
            <a:r>
              <a:rPr lang="en-US" b="1" dirty="0" smtClean="0"/>
              <a:t>Web-based Applications</a:t>
            </a:r>
          </a:p>
          <a:p>
            <a:pPr lvl="1"/>
            <a:r>
              <a:rPr lang="en-US" dirty="0" smtClean="0"/>
              <a:t>Conventional applications should translate their access interface onto web-based platform.</a:t>
            </a:r>
          </a:p>
          <a:p>
            <a:pPr lvl="1"/>
            <a:r>
              <a:rPr lang="en-US" dirty="0" smtClean="0"/>
              <a:t>Applications in different domains</a:t>
            </a:r>
          </a:p>
          <a:p>
            <a:pPr lvl="2"/>
            <a:r>
              <a:rPr lang="en-US" b="1" i="1" dirty="0" smtClean="0"/>
              <a:t>General Applications </a:t>
            </a:r>
            <a:r>
              <a:rPr lang="en-US" dirty="0" smtClean="0"/>
              <a:t>– Applications which are designed for general propose, such as </a:t>
            </a:r>
            <a:r>
              <a:rPr lang="en-US" dirty="0" smtClean="0">
                <a:solidFill>
                  <a:srgbClr val="C00000"/>
                </a:solidFill>
              </a:rPr>
              <a:t>office suit</a:t>
            </a:r>
            <a:r>
              <a:rPr lang="en-US" dirty="0" smtClean="0"/>
              <a:t>, </a:t>
            </a:r>
            <a:r>
              <a:rPr lang="en-US" i="1" dirty="0" smtClean="0">
                <a:solidFill>
                  <a:srgbClr val="C00000"/>
                </a:solidFill>
              </a:rPr>
              <a:t>multimedia</a:t>
            </a:r>
            <a:r>
              <a:rPr lang="en-US" dirty="0" smtClean="0"/>
              <a:t> and </a:t>
            </a:r>
            <a:r>
              <a:rPr lang="en-US" i="1" dirty="0" smtClean="0">
                <a:solidFill>
                  <a:srgbClr val="C00000"/>
                </a:solidFill>
              </a:rPr>
              <a:t>instant message</a:t>
            </a:r>
            <a:r>
              <a:rPr lang="en-US" dirty="0" smtClean="0"/>
              <a:t>, …etc.</a:t>
            </a:r>
          </a:p>
          <a:p>
            <a:pPr lvl="2"/>
            <a:r>
              <a:rPr lang="en-US" b="1" i="1" dirty="0" smtClean="0"/>
              <a:t>Business Applications </a:t>
            </a:r>
            <a:r>
              <a:rPr lang="en-US" dirty="0" smtClean="0"/>
              <a:t>– Application which are designed for business propose, such as </a:t>
            </a:r>
            <a:r>
              <a:rPr lang="en-US" i="1" dirty="0" smtClean="0">
                <a:solidFill>
                  <a:srgbClr val="C00000"/>
                </a:solidFill>
              </a:rPr>
              <a:t>ERP</a:t>
            </a:r>
            <a:r>
              <a:rPr lang="en-US" dirty="0" smtClean="0"/>
              <a:t>, </a:t>
            </a:r>
            <a:r>
              <a:rPr lang="en-US" i="1" dirty="0" smtClean="0">
                <a:solidFill>
                  <a:srgbClr val="C00000"/>
                </a:solidFill>
              </a:rPr>
              <a:t>CRM</a:t>
            </a:r>
            <a:r>
              <a:rPr lang="en-US" dirty="0" smtClean="0"/>
              <a:t> and </a:t>
            </a:r>
            <a:r>
              <a:rPr lang="en-US" i="1" dirty="0" smtClean="0">
                <a:solidFill>
                  <a:srgbClr val="C00000"/>
                </a:solidFill>
              </a:rPr>
              <a:t>market trading system</a:t>
            </a:r>
            <a:r>
              <a:rPr lang="en-US" dirty="0" smtClean="0"/>
              <a:t>, …etc.</a:t>
            </a:r>
          </a:p>
          <a:p>
            <a:pPr lvl="2"/>
            <a:r>
              <a:rPr lang="en-US" b="1" i="1" dirty="0" smtClean="0"/>
              <a:t>Scientific Applications </a:t>
            </a:r>
            <a:r>
              <a:rPr lang="en-US" dirty="0" smtClean="0"/>
              <a:t>– Application which are designed for scientific propose, such as </a:t>
            </a:r>
            <a:r>
              <a:rPr lang="en-US" i="1" dirty="0" smtClean="0">
                <a:solidFill>
                  <a:srgbClr val="C00000"/>
                </a:solidFill>
              </a:rPr>
              <a:t>aerospace simulation </a:t>
            </a:r>
            <a:r>
              <a:rPr lang="en-US" dirty="0" smtClean="0"/>
              <a:t>and </a:t>
            </a:r>
            <a:r>
              <a:rPr lang="en-US" i="1" dirty="0" smtClean="0">
                <a:solidFill>
                  <a:srgbClr val="C00000"/>
                </a:solidFill>
              </a:rPr>
              <a:t>biochemistry simulation</a:t>
            </a:r>
            <a:r>
              <a:rPr lang="en-US" dirty="0" smtClean="0"/>
              <a:t>, …etc.</a:t>
            </a:r>
          </a:p>
          <a:p>
            <a:pPr lvl="2"/>
            <a:r>
              <a:rPr lang="en-US" b="1" i="1" dirty="0" smtClean="0"/>
              <a:t>Government Applications</a:t>
            </a:r>
            <a:r>
              <a:rPr lang="en-US" dirty="0" smtClean="0"/>
              <a:t> – Applications which are designed for government propose, such as </a:t>
            </a:r>
            <a:r>
              <a:rPr lang="en-US" i="1" dirty="0" smtClean="0">
                <a:solidFill>
                  <a:srgbClr val="C00000"/>
                </a:solidFill>
              </a:rPr>
              <a:t>national medical system </a:t>
            </a:r>
            <a:r>
              <a:rPr lang="en-US" dirty="0" smtClean="0"/>
              <a:t>and </a:t>
            </a:r>
            <a:r>
              <a:rPr lang="en-US" i="1" dirty="0" smtClean="0">
                <a:solidFill>
                  <a:srgbClr val="C00000"/>
                </a:solidFill>
              </a:rPr>
              <a:t>public transportation system service</a:t>
            </a:r>
            <a:r>
              <a:rPr lang="en-US" dirty="0" smtClean="0"/>
              <a:t>, …etc.</a:t>
            </a:r>
            <a:endParaRPr lang="en-US" dirty="0"/>
          </a:p>
        </p:txBody>
      </p:sp>
    </p:spTree>
    <p:extLst>
      <p:ext uri="{BB962C8B-B14F-4D97-AF65-F5344CB8AC3E}">
        <p14:creationId xmlns:p14="http://schemas.microsoft.com/office/powerpoint/2010/main" val="297899562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pPr eaLnBrk="1" hangingPunct="1"/>
            <a:r>
              <a:rPr lang="en-US" dirty="0">
                <a:latin typeface="Arial"/>
                <a:cs typeface="Arial"/>
              </a:rPr>
              <a:t>Client-Server </a:t>
            </a:r>
            <a:r>
              <a:rPr lang="en-US" dirty="0" smtClean="0">
                <a:latin typeface="Arial"/>
                <a:cs typeface="Arial"/>
              </a:rPr>
              <a:t>style</a:t>
            </a:r>
            <a:endParaRPr lang="en-US" dirty="0">
              <a:latin typeface="Arial"/>
              <a:cs typeface="Arial"/>
            </a:endParaRPr>
          </a:p>
        </p:txBody>
      </p:sp>
      <p:sp>
        <p:nvSpPr>
          <p:cNvPr id="24580" name="Rectangle 3"/>
          <p:cNvSpPr>
            <a:spLocks noGrp="1" noChangeArrowheads="1"/>
          </p:cNvSpPr>
          <p:nvPr>
            <p:ph idx="1"/>
          </p:nvPr>
        </p:nvSpPr>
        <p:spPr/>
        <p:txBody>
          <a:bodyPr>
            <a:normAutofit/>
          </a:bodyPr>
          <a:lstStyle/>
          <a:p>
            <a:pPr eaLnBrk="1" hangingPunct="1"/>
            <a:r>
              <a:rPr lang="en-US" dirty="0">
                <a:latin typeface="Tahoma" charset="0"/>
              </a:rPr>
              <a:t>Components are </a:t>
            </a:r>
            <a:r>
              <a:rPr lang="en-US" b="1" dirty="0">
                <a:latin typeface="Tahoma" charset="0"/>
              </a:rPr>
              <a:t>clients</a:t>
            </a:r>
            <a:r>
              <a:rPr lang="en-US" dirty="0">
                <a:latin typeface="Tahoma" charset="0"/>
              </a:rPr>
              <a:t> and </a:t>
            </a:r>
            <a:r>
              <a:rPr lang="en-US" b="1" dirty="0">
                <a:latin typeface="Tahoma" charset="0"/>
              </a:rPr>
              <a:t>servers</a:t>
            </a:r>
          </a:p>
          <a:p>
            <a:pPr eaLnBrk="1" hangingPunct="1"/>
            <a:r>
              <a:rPr lang="en-US" dirty="0">
                <a:latin typeface="Tahoma" charset="0"/>
              </a:rPr>
              <a:t>Servers do not know </a:t>
            </a:r>
            <a:r>
              <a:rPr lang="en-US" dirty="0" smtClean="0">
                <a:latin typeface="Tahoma" charset="0"/>
              </a:rPr>
              <a:t>the number </a:t>
            </a:r>
            <a:r>
              <a:rPr lang="en-US" dirty="0">
                <a:latin typeface="Tahoma" charset="0"/>
              </a:rPr>
              <a:t>or identities of clients</a:t>
            </a:r>
          </a:p>
          <a:p>
            <a:pPr eaLnBrk="1" hangingPunct="1"/>
            <a:r>
              <a:rPr lang="en-US" dirty="0">
                <a:latin typeface="Tahoma" charset="0"/>
              </a:rPr>
              <a:t>Clients know </a:t>
            </a:r>
            <a:r>
              <a:rPr lang="en-US" dirty="0" smtClean="0">
                <a:latin typeface="Tahoma" charset="0"/>
              </a:rPr>
              <a:t>the server’s </a:t>
            </a:r>
            <a:r>
              <a:rPr lang="en-US" dirty="0">
                <a:latin typeface="Tahoma" charset="0"/>
              </a:rPr>
              <a:t>identity</a:t>
            </a:r>
          </a:p>
          <a:p>
            <a:pPr eaLnBrk="1" hangingPunct="1"/>
            <a:r>
              <a:rPr lang="en-US" b="1" dirty="0">
                <a:latin typeface="Tahoma" charset="0"/>
              </a:rPr>
              <a:t>Connectors</a:t>
            </a:r>
            <a:r>
              <a:rPr lang="en-US" dirty="0">
                <a:latin typeface="Tahoma" charset="0"/>
              </a:rPr>
              <a:t> are RPC-based network interaction </a:t>
            </a:r>
            <a:r>
              <a:rPr lang="en-US" dirty="0" smtClean="0">
                <a:latin typeface="Tahoma" charset="0"/>
              </a:rPr>
              <a:t>protocols</a:t>
            </a:r>
          </a:p>
          <a:p>
            <a:pPr eaLnBrk="1" hangingPunct="1"/>
            <a:endParaRPr lang="en-US" dirty="0">
              <a:latin typeface="Tahoma" charset="0"/>
            </a:endParaRPr>
          </a:p>
          <a:p>
            <a:pPr eaLnBrk="1" hangingPunct="1"/>
            <a:r>
              <a:rPr lang="en-US" dirty="0" smtClean="0">
                <a:latin typeface="Tahoma" charset="0"/>
              </a:rPr>
              <a:t>Note: Client-Server is merely a conceptual organization of functionality </a:t>
            </a:r>
          </a:p>
          <a:p>
            <a:pPr lvl="1" eaLnBrk="1" hangingPunct="1"/>
            <a:r>
              <a:rPr lang="en-US" dirty="0" smtClean="0">
                <a:latin typeface="Tahoma" charset="0"/>
              </a:rPr>
              <a:t>may not necessarily be applied in a distributed setting!</a:t>
            </a:r>
            <a:endParaRPr lang="en-US" dirty="0">
              <a:latin typeface="Tahoma" charset="0"/>
            </a:endParaRPr>
          </a:p>
        </p:txBody>
      </p:sp>
    </p:spTree>
    <p:extLst>
      <p:ext uri="{BB962C8B-B14F-4D97-AF65-F5344CB8AC3E}">
        <p14:creationId xmlns:p14="http://schemas.microsoft.com/office/powerpoint/2010/main" val="12387812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as a Service</a:t>
            </a:r>
            <a:endParaRPr lang="en-US" dirty="0"/>
          </a:p>
        </p:txBody>
      </p:sp>
      <p:sp>
        <p:nvSpPr>
          <p:cNvPr id="3" name="Content Placeholder 2"/>
          <p:cNvSpPr>
            <a:spLocks noGrp="1"/>
          </p:cNvSpPr>
          <p:nvPr>
            <p:ph idx="1"/>
          </p:nvPr>
        </p:nvSpPr>
        <p:spPr>
          <a:xfrm>
            <a:off x="556210" y="1121628"/>
            <a:ext cx="7772400" cy="4781550"/>
          </a:xfrm>
        </p:spPr>
        <p:txBody>
          <a:bodyPr/>
          <a:lstStyle/>
          <a:p>
            <a:r>
              <a:rPr lang="en-US" dirty="0" smtClean="0"/>
              <a:t>Provide service – </a:t>
            </a:r>
            <a:r>
              <a:rPr lang="en-US" b="1" dirty="0" smtClean="0"/>
              <a:t>Web Portal</a:t>
            </a:r>
          </a:p>
          <a:p>
            <a:pPr lvl="1"/>
            <a:r>
              <a:rPr lang="en-US" dirty="0" smtClean="0"/>
              <a:t>Apart from the standard search engine feature, web portals offer other services such as e-mail, news, stock prices, information, databases and entertainment.</a:t>
            </a:r>
          </a:p>
          <a:p>
            <a:pPr lvl="1"/>
            <a:r>
              <a:rPr lang="en-US" dirty="0" smtClean="0"/>
              <a:t>Portals provide a way for enterprises to provide a consistent look and feel with access control and procedures for multiple applications and databases, which otherwise would have been different entities altogether.</a:t>
            </a:r>
          </a:p>
          <a:p>
            <a:pPr lvl="1"/>
            <a:r>
              <a:rPr lang="en-US" dirty="0" smtClean="0"/>
              <a:t>Some examples :</a:t>
            </a:r>
          </a:p>
          <a:p>
            <a:pPr lvl="2"/>
            <a:r>
              <a:rPr lang="en-US" dirty="0" err="1" smtClean="0"/>
              <a:t>iGoogle</a:t>
            </a:r>
            <a:endParaRPr lang="en-US" dirty="0" smtClean="0"/>
          </a:p>
          <a:p>
            <a:pPr lvl="2"/>
            <a:r>
              <a:rPr lang="en-US" dirty="0" smtClean="0"/>
              <a:t>MSNBC</a:t>
            </a:r>
          </a:p>
          <a:p>
            <a:pPr lvl="2"/>
            <a:r>
              <a:rPr lang="en-US" dirty="0" err="1" smtClean="0"/>
              <a:t>Netvibes</a:t>
            </a:r>
            <a:endParaRPr lang="en-US" dirty="0" smtClean="0"/>
          </a:p>
          <a:p>
            <a:pPr lvl="2"/>
            <a:r>
              <a:rPr lang="en-US" dirty="0" smtClean="0"/>
              <a:t>Yahoo!</a:t>
            </a:r>
            <a:endParaRPr lang="en-US" dirty="0"/>
          </a:p>
        </p:txBody>
      </p:sp>
    </p:spTree>
    <p:extLst>
      <p:ext uri="{BB962C8B-B14F-4D97-AF65-F5344CB8AC3E}">
        <p14:creationId xmlns:p14="http://schemas.microsoft.com/office/powerpoint/2010/main" val="1225729697"/>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SaaS</a:t>
            </a:r>
            <a:r>
              <a:rPr lang="en-US" dirty="0" smtClean="0"/>
              <a:t> - Summary</a:t>
            </a:r>
            <a:endParaRPr lang="en-US" dirty="0"/>
          </a:p>
        </p:txBody>
      </p:sp>
      <p:sp>
        <p:nvSpPr>
          <p:cNvPr id="3" name="Content Placeholder 2"/>
          <p:cNvSpPr>
            <a:spLocks noGrp="1"/>
          </p:cNvSpPr>
          <p:nvPr>
            <p:ph idx="1"/>
          </p:nvPr>
        </p:nvSpPr>
        <p:spPr/>
        <p:txBody>
          <a:bodyPr>
            <a:normAutofit lnSpcReduction="10000"/>
          </a:bodyPr>
          <a:lstStyle/>
          <a:p>
            <a:r>
              <a:rPr lang="en-US" sz="2000" b="1" dirty="0" err="1" smtClean="0"/>
              <a:t>SaaS</a:t>
            </a:r>
            <a:r>
              <a:rPr lang="en-US" sz="2000" b="1" dirty="0" smtClean="0"/>
              <a:t> is the finished applications that you rent and customize.</a:t>
            </a:r>
            <a:br>
              <a:rPr lang="en-US" sz="2000" b="1" dirty="0" smtClean="0"/>
            </a:br>
            <a:endParaRPr lang="en-US" sz="2000" b="1" dirty="0" smtClean="0"/>
          </a:p>
          <a:p>
            <a:r>
              <a:rPr lang="en-US" dirty="0" err="1" smtClean="0"/>
              <a:t>SaaS</a:t>
            </a:r>
            <a:r>
              <a:rPr lang="en-US" dirty="0" smtClean="0"/>
              <a:t> enabling technique</a:t>
            </a:r>
          </a:p>
          <a:p>
            <a:pPr lvl="1"/>
            <a:r>
              <a:rPr lang="en-US" dirty="0" smtClean="0"/>
              <a:t>Web Service</a:t>
            </a:r>
            <a:br>
              <a:rPr lang="en-US" dirty="0" smtClean="0"/>
            </a:br>
            <a:endParaRPr lang="en-US" dirty="0" smtClean="0"/>
          </a:p>
          <a:p>
            <a:r>
              <a:rPr lang="en-US" dirty="0" err="1" smtClean="0"/>
              <a:t>SaaS</a:t>
            </a:r>
            <a:r>
              <a:rPr lang="en-US" dirty="0" smtClean="0"/>
              <a:t> provide services</a:t>
            </a:r>
          </a:p>
          <a:p>
            <a:pPr lvl="1"/>
            <a:r>
              <a:rPr lang="en-US" dirty="0" smtClean="0"/>
              <a:t>Web-based Applications</a:t>
            </a:r>
          </a:p>
          <a:p>
            <a:pPr lvl="2"/>
            <a:r>
              <a:rPr lang="en-US" dirty="0" smtClean="0"/>
              <a:t>General applications</a:t>
            </a:r>
          </a:p>
          <a:p>
            <a:pPr lvl="2"/>
            <a:r>
              <a:rPr lang="en-US" dirty="0" smtClean="0"/>
              <a:t>Business applications</a:t>
            </a:r>
          </a:p>
          <a:p>
            <a:pPr lvl="2"/>
            <a:r>
              <a:rPr lang="en-US" dirty="0" smtClean="0"/>
              <a:t>Scientific applications</a:t>
            </a:r>
          </a:p>
          <a:p>
            <a:pPr lvl="2"/>
            <a:r>
              <a:rPr lang="en-US" dirty="0" smtClean="0"/>
              <a:t>Government applications</a:t>
            </a:r>
          </a:p>
          <a:p>
            <a:pPr lvl="1"/>
            <a:r>
              <a:rPr lang="en-US" dirty="0" smtClean="0"/>
              <a:t>Web Portal</a:t>
            </a:r>
            <a:endParaRPr lang="en-US" dirty="0"/>
          </a:p>
        </p:txBody>
      </p:sp>
    </p:spTree>
    <p:extLst>
      <p:ext uri="{BB962C8B-B14F-4D97-AF65-F5344CB8AC3E}">
        <p14:creationId xmlns:p14="http://schemas.microsoft.com/office/powerpoint/2010/main" val="3683356255"/>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models</a:t>
            </a:r>
            <a:endParaRPr lang="en-US" dirty="0"/>
          </a:p>
        </p:txBody>
      </p:sp>
      <p:sp>
        <p:nvSpPr>
          <p:cNvPr id="3" name="Text Placeholder 2"/>
          <p:cNvSpPr>
            <a:spLocks noGrp="1"/>
          </p:cNvSpPr>
          <p:nvPr>
            <p:ph type="body" idx="1"/>
          </p:nvPr>
        </p:nvSpPr>
        <p:spPr/>
        <p:txBody>
          <a:bodyPr/>
          <a:lstStyle/>
          <a:p>
            <a:r>
              <a:rPr lang="en-US" dirty="0" smtClean="0">
                <a:solidFill>
                  <a:srgbClr val="C00000"/>
                </a:solidFill>
              </a:rPr>
              <a:t>How to deploy a cloud system ?</a:t>
            </a:r>
            <a:endParaRPr lang="en-US" dirty="0">
              <a:solidFill>
                <a:srgbClr val="C00000"/>
              </a:solidFill>
            </a:endParaRPr>
          </a:p>
        </p:txBody>
      </p:sp>
      <p:pic>
        <p:nvPicPr>
          <p:cNvPr id="4" name="Picture 6" descr="C:\Users\Andy\AppData\Local\Microsoft\Windows\Temporary Internet Files\Content.IE5\OHTRCXWF\MPj04308910000[1].jpg"/>
          <p:cNvPicPr>
            <a:picLocks noChangeAspect="1" noChangeArrowheads="1"/>
          </p:cNvPicPr>
          <p:nvPr/>
        </p:nvPicPr>
        <p:blipFill>
          <a:blip r:embed="rId2" cstate="print"/>
          <a:srcRect/>
          <a:stretch>
            <a:fillRect/>
          </a:stretch>
        </p:blipFill>
        <p:spPr bwMode="auto">
          <a:xfrm>
            <a:off x="5937298" y="51832"/>
            <a:ext cx="3185442" cy="4343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32656835"/>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Model</a:t>
            </a:r>
            <a:endParaRPr lang="en-US" dirty="0"/>
          </a:p>
        </p:txBody>
      </p:sp>
      <p:sp>
        <p:nvSpPr>
          <p:cNvPr id="3" name="Content Placeholder 2"/>
          <p:cNvSpPr>
            <a:spLocks noGrp="1"/>
          </p:cNvSpPr>
          <p:nvPr>
            <p:ph idx="1"/>
          </p:nvPr>
        </p:nvSpPr>
        <p:spPr/>
        <p:txBody>
          <a:bodyPr/>
          <a:lstStyle/>
          <a:p>
            <a:r>
              <a:rPr lang="en-US" dirty="0" smtClean="0"/>
              <a:t>There are four primary cloud deployment models :</a:t>
            </a:r>
          </a:p>
          <a:p>
            <a:pPr lvl="1"/>
            <a:r>
              <a:rPr lang="en-US" dirty="0" smtClean="0"/>
              <a:t>Public Cloud</a:t>
            </a:r>
          </a:p>
          <a:p>
            <a:pPr lvl="1"/>
            <a:r>
              <a:rPr lang="en-US" dirty="0" smtClean="0"/>
              <a:t>Private Cloud</a:t>
            </a:r>
          </a:p>
          <a:p>
            <a:pPr lvl="1"/>
            <a:r>
              <a:rPr lang="en-US" dirty="0" smtClean="0"/>
              <a:t>Community Cloud</a:t>
            </a:r>
          </a:p>
          <a:p>
            <a:pPr lvl="1"/>
            <a:r>
              <a:rPr lang="en-US" dirty="0" smtClean="0"/>
              <a:t>Hybrid Cloud</a:t>
            </a:r>
            <a:br>
              <a:rPr lang="en-US" dirty="0" smtClean="0"/>
            </a:br>
            <a:endParaRPr lang="en-US" dirty="0" smtClean="0"/>
          </a:p>
          <a:p>
            <a:r>
              <a:rPr lang="en-US" dirty="0" smtClean="0"/>
              <a:t>Each can exhibit the previously discussed characteristics; their differences lie primarily in the scope and access of published cloud services, as they are made available to service consumers.</a:t>
            </a:r>
          </a:p>
        </p:txBody>
      </p:sp>
    </p:spTree>
    <p:extLst>
      <p:ext uri="{BB962C8B-B14F-4D97-AF65-F5344CB8AC3E}">
        <p14:creationId xmlns:p14="http://schemas.microsoft.com/office/powerpoint/2010/main" val="3108407437"/>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 Cloud</a:t>
            </a:r>
            <a:endParaRPr lang="en-US" dirty="0"/>
          </a:p>
        </p:txBody>
      </p:sp>
      <p:sp>
        <p:nvSpPr>
          <p:cNvPr id="3" name="Content Placeholder 2"/>
          <p:cNvSpPr>
            <a:spLocks noGrp="1"/>
          </p:cNvSpPr>
          <p:nvPr>
            <p:ph idx="1"/>
          </p:nvPr>
        </p:nvSpPr>
        <p:spPr>
          <a:xfrm>
            <a:off x="457200" y="1600200"/>
            <a:ext cx="8382000" cy="4525963"/>
          </a:xfrm>
        </p:spPr>
        <p:txBody>
          <a:bodyPr/>
          <a:lstStyle/>
          <a:p>
            <a:r>
              <a:rPr lang="en-US" dirty="0" smtClean="0"/>
              <a:t>Public cloud definition</a:t>
            </a:r>
          </a:p>
          <a:p>
            <a:pPr lvl="1"/>
            <a:r>
              <a:rPr lang="en-US" dirty="0" smtClean="0"/>
              <a:t>The cloud infrastructure is made available to the general public or a large industry group and is owned by an organization selling cloud services.</a:t>
            </a:r>
          </a:p>
          <a:p>
            <a:pPr lvl="1"/>
            <a:r>
              <a:rPr lang="en-US" dirty="0" smtClean="0"/>
              <a:t>Also known as external cloud or multi-tenant cloud, this model essentially represents a cloud environment that is openly accessible.</a:t>
            </a:r>
          </a:p>
          <a:p>
            <a:pPr lvl="1"/>
            <a:r>
              <a:rPr lang="en-US" dirty="0" smtClean="0"/>
              <a:t>Basic characteristics :</a:t>
            </a:r>
          </a:p>
          <a:p>
            <a:pPr lvl="2"/>
            <a:r>
              <a:rPr lang="en-US" dirty="0" smtClean="0"/>
              <a:t>Homogeneous infrastructure</a:t>
            </a:r>
          </a:p>
          <a:p>
            <a:pPr lvl="2"/>
            <a:r>
              <a:rPr lang="en-US" dirty="0" smtClean="0"/>
              <a:t>Common policies</a:t>
            </a:r>
          </a:p>
          <a:p>
            <a:pPr lvl="2"/>
            <a:r>
              <a:rPr lang="en-US" dirty="0" smtClean="0"/>
              <a:t>Shared resources and multi-tenant</a:t>
            </a:r>
          </a:p>
          <a:p>
            <a:pPr lvl="2"/>
            <a:r>
              <a:rPr lang="en-US" dirty="0" smtClean="0"/>
              <a:t>Leased or rented infrastructure</a:t>
            </a:r>
          </a:p>
          <a:p>
            <a:pPr lvl="2"/>
            <a:r>
              <a:rPr lang="en-US" dirty="0" smtClean="0"/>
              <a:t>Economies of scale</a:t>
            </a:r>
          </a:p>
        </p:txBody>
      </p:sp>
      <p:pic>
        <p:nvPicPr>
          <p:cNvPr id="1026" name="Picture 2"/>
          <p:cNvPicPr>
            <a:picLocks noChangeAspect="1" noChangeArrowheads="1"/>
          </p:cNvPicPr>
          <p:nvPr/>
        </p:nvPicPr>
        <p:blipFill>
          <a:blip r:embed="rId2" cstate="print"/>
          <a:srcRect/>
          <a:stretch>
            <a:fillRect/>
          </a:stretch>
        </p:blipFill>
        <p:spPr bwMode="auto">
          <a:xfrm>
            <a:off x="5704093" y="3810000"/>
            <a:ext cx="3039503" cy="2895600"/>
          </a:xfrm>
          <a:prstGeom prst="rect">
            <a:avLst/>
          </a:prstGeom>
          <a:noFill/>
          <a:ln w="9525">
            <a:noFill/>
            <a:miter lim="800000"/>
            <a:headEnd/>
            <a:tailEnd/>
          </a:ln>
        </p:spPr>
      </p:pic>
    </p:spTree>
    <p:extLst>
      <p:ext uri="{BB962C8B-B14F-4D97-AF65-F5344CB8AC3E}">
        <p14:creationId xmlns:p14="http://schemas.microsoft.com/office/powerpoint/2010/main" val="4208615390"/>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Private Cloud</a:t>
            </a:r>
            <a:endParaRPr lang="en-US" dirty="0"/>
          </a:p>
        </p:txBody>
      </p:sp>
      <p:sp>
        <p:nvSpPr>
          <p:cNvPr id="3" name="Content Placeholder 2"/>
          <p:cNvSpPr>
            <a:spLocks noGrp="1"/>
          </p:cNvSpPr>
          <p:nvPr>
            <p:ph idx="1"/>
          </p:nvPr>
        </p:nvSpPr>
        <p:spPr>
          <a:xfrm>
            <a:off x="457200" y="1295400"/>
            <a:ext cx="8229600" cy="4800600"/>
          </a:xfrm>
        </p:spPr>
        <p:txBody>
          <a:bodyPr>
            <a:noAutofit/>
          </a:bodyPr>
          <a:lstStyle/>
          <a:p>
            <a:r>
              <a:rPr lang="en-US" dirty="0" smtClean="0"/>
              <a:t>Private cloud definition</a:t>
            </a:r>
          </a:p>
          <a:p>
            <a:pPr lvl="1"/>
            <a:r>
              <a:rPr lang="en-US" dirty="0" smtClean="0"/>
              <a:t>The cloud infrastructure is operated solely for an organization. It may be managed by the organization or a third party and may exist on premise or off premise.</a:t>
            </a:r>
          </a:p>
          <a:p>
            <a:pPr lvl="1"/>
            <a:r>
              <a:rPr lang="en-US" dirty="0" smtClean="0"/>
              <a:t>Also referred to as internal cloud or on-premise cloud, a private cloud intentionally limits access to its resources to service consumers that belong to the same organization that owns the cloud.</a:t>
            </a:r>
          </a:p>
          <a:p>
            <a:pPr lvl="1"/>
            <a:r>
              <a:rPr lang="en-US" dirty="0" smtClean="0"/>
              <a:t>Basic characteristics :</a:t>
            </a:r>
          </a:p>
          <a:p>
            <a:pPr lvl="2"/>
            <a:r>
              <a:rPr lang="en-US" dirty="0" smtClean="0"/>
              <a:t>Heterogeneous infrastructure</a:t>
            </a:r>
          </a:p>
          <a:p>
            <a:pPr lvl="2"/>
            <a:r>
              <a:rPr lang="en-US" dirty="0" smtClean="0"/>
              <a:t>Customized and tailored policies</a:t>
            </a:r>
          </a:p>
          <a:p>
            <a:pPr lvl="2"/>
            <a:r>
              <a:rPr lang="en-US" dirty="0" smtClean="0"/>
              <a:t>Dedicated resources</a:t>
            </a:r>
          </a:p>
          <a:p>
            <a:pPr lvl="2"/>
            <a:r>
              <a:rPr lang="en-US" dirty="0" smtClean="0"/>
              <a:t>In-house infrastructure</a:t>
            </a:r>
          </a:p>
          <a:p>
            <a:pPr lvl="2"/>
            <a:r>
              <a:rPr lang="en-US" dirty="0" smtClean="0"/>
              <a:t>End-to-end control </a:t>
            </a:r>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5724600" y="3810000"/>
            <a:ext cx="3120776" cy="2886808"/>
          </a:xfrm>
          <a:prstGeom prst="rect">
            <a:avLst/>
          </a:prstGeom>
          <a:noFill/>
          <a:ln w="9525">
            <a:noFill/>
            <a:miter lim="800000"/>
            <a:headEnd/>
            <a:tailEnd/>
          </a:ln>
        </p:spPr>
      </p:pic>
    </p:spTree>
    <p:extLst>
      <p:ext uri="{BB962C8B-B14F-4D97-AF65-F5344CB8AC3E}">
        <p14:creationId xmlns:p14="http://schemas.microsoft.com/office/powerpoint/2010/main" val="1757296321"/>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 vs. Private</a:t>
            </a:r>
            <a:endParaRPr lang="en-US" dirty="0"/>
          </a:p>
        </p:txBody>
      </p:sp>
      <p:sp>
        <p:nvSpPr>
          <p:cNvPr id="3" name="Content Placeholder 2"/>
          <p:cNvSpPr>
            <a:spLocks noGrp="1"/>
          </p:cNvSpPr>
          <p:nvPr>
            <p:ph idx="1"/>
          </p:nvPr>
        </p:nvSpPr>
        <p:spPr>
          <a:xfrm>
            <a:off x="457200" y="1600201"/>
            <a:ext cx="8229600" cy="609600"/>
          </a:xfrm>
        </p:spPr>
        <p:txBody>
          <a:bodyPr/>
          <a:lstStyle/>
          <a:p>
            <a:r>
              <a:rPr lang="en-US" dirty="0" smtClean="0"/>
              <a:t>Comparison :</a:t>
            </a:r>
          </a:p>
        </p:txBody>
      </p:sp>
      <p:graphicFrame>
        <p:nvGraphicFramePr>
          <p:cNvPr id="5" name="Table 4"/>
          <p:cNvGraphicFramePr>
            <a:graphicFrameLocks noGrp="1"/>
          </p:cNvGraphicFramePr>
          <p:nvPr/>
        </p:nvGraphicFramePr>
        <p:xfrm>
          <a:off x="990600" y="2575560"/>
          <a:ext cx="7162800" cy="2763520"/>
        </p:xfrm>
        <a:graphic>
          <a:graphicData uri="http://schemas.openxmlformats.org/drawingml/2006/table">
            <a:tbl>
              <a:tblPr firstRow="1" bandRow="1">
                <a:tableStyleId>{7DF18680-E054-41AD-8BC1-D1AEF772440D}</a:tableStyleId>
              </a:tblPr>
              <a:tblGrid>
                <a:gridCol w="1752600"/>
                <a:gridCol w="2667000"/>
                <a:gridCol w="2743200"/>
              </a:tblGrid>
              <a:tr h="370840">
                <a:tc>
                  <a:txBody>
                    <a:bodyPr/>
                    <a:lstStyle/>
                    <a:p>
                      <a:endParaRPr lang="en-US" dirty="0"/>
                    </a:p>
                  </a:txBody>
                  <a:tcPr/>
                </a:tc>
                <a:tc>
                  <a:txBody>
                    <a:bodyPr/>
                    <a:lstStyle/>
                    <a:p>
                      <a:r>
                        <a:rPr lang="en-US" dirty="0" smtClean="0"/>
                        <a:t>Public Cloud</a:t>
                      </a:r>
                      <a:endParaRPr lang="en-US" dirty="0"/>
                    </a:p>
                  </a:txBody>
                  <a:tcPr/>
                </a:tc>
                <a:tc>
                  <a:txBody>
                    <a:bodyPr/>
                    <a:lstStyle/>
                    <a:p>
                      <a:r>
                        <a:rPr lang="en-US" dirty="0" smtClean="0"/>
                        <a:t>Private Cloud</a:t>
                      </a:r>
                      <a:endParaRPr lang="en-US" dirty="0"/>
                    </a:p>
                  </a:txBody>
                  <a:tcPr/>
                </a:tc>
              </a:tr>
              <a:tr h="370840">
                <a:tc>
                  <a:txBody>
                    <a:bodyPr/>
                    <a:lstStyle/>
                    <a:p>
                      <a:r>
                        <a:rPr lang="en-US" b="1" i="1" dirty="0" smtClean="0"/>
                        <a:t>Infrastructure</a:t>
                      </a:r>
                      <a:endParaRPr lang="en-US" b="1" i="1" dirty="0"/>
                    </a:p>
                  </a:txBody>
                  <a:tcPr anchor="ctr"/>
                </a:tc>
                <a:tc>
                  <a:txBody>
                    <a:bodyPr/>
                    <a:lstStyle/>
                    <a:p>
                      <a:pPr algn="l"/>
                      <a:r>
                        <a:rPr lang="en-US" sz="1800" i="1" kern="1200" dirty="0" smtClean="0">
                          <a:solidFill>
                            <a:schemeClr val="tx1"/>
                          </a:solidFill>
                          <a:latin typeface="+mn-lt"/>
                          <a:ea typeface="+mn-ea"/>
                          <a:cs typeface="+mn-cs"/>
                        </a:rPr>
                        <a:t>Homogeneous </a:t>
                      </a:r>
                      <a:endParaRPr lang="en-US" sz="1800" i="1" kern="1200" dirty="0">
                        <a:solidFill>
                          <a:schemeClr val="tx1"/>
                        </a:solidFill>
                        <a:latin typeface="+mn-lt"/>
                        <a:ea typeface="+mn-ea"/>
                        <a:cs typeface="+mn-cs"/>
                      </a:endParaRPr>
                    </a:p>
                  </a:txBody>
                  <a:tcPr anchor="ctr"/>
                </a:tc>
                <a:tc>
                  <a:txBody>
                    <a:bodyPr/>
                    <a:lstStyle/>
                    <a:p>
                      <a:pPr algn="l"/>
                      <a:r>
                        <a:rPr lang="en-US" sz="1800" i="1" kern="1200" dirty="0" smtClean="0">
                          <a:solidFill>
                            <a:schemeClr val="tx1"/>
                          </a:solidFill>
                          <a:latin typeface="+mn-lt"/>
                          <a:ea typeface="+mn-ea"/>
                          <a:cs typeface="+mn-cs"/>
                        </a:rPr>
                        <a:t>Heterogeneous</a:t>
                      </a:r>
                      <a:endParaRPr lang="en-US" sz="1800" i="1" kern="1200" dirty="0">
                        <a:solidFill>
                          <a:schemeClr val="tx1"/>
                        </a:solidFill>
                        <a:latin typeface="+mn-lt"/>
                        <a:ea typeface="+mn-ea"/>
                        <a:cs typeface="+mn-cs"/>
                      </a:endParaRPr>
                    </a:p>
                  </a:txBody>
                  <a:tcPr anchor="ctr"/>
                </a:tc>
              </a:tr>
              <a:tr h="370840">
                <a:tc>
                  <a:txBody>
                    <a:bodyPr/>
                    <a:lstStyle/>
                    <a:p>
                      <a:r>
                        <a:rPr lang="en-US" b="1" i="1" dirty="0" smtClean="0"/>
                        <a:t>Policy Model</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kern="1200" dirty="0" smtClean="0">
                          <a:solidFill>
                            <a:schemeClr val="tx1"/>
                          </a:solidFill>
                          <a:latin typeface="+mn-lt"/>
                          <a:ea typeface="+mn-ea"/>
                          <a:cs typeface="+mn-cs"/>
                        </a:rPr>
                        <a:t>Common defined</a:t>
                      </a:r>
                      <a:endParaRPr lang="en-US" sz="1800" i="1" kern="1200" dirty="0">
                        <a:solidFill>
                          <a:schemeClr val="tx1"/>
                        </a:solidFill>
                        <a:latin typeface="+mn-lt"/>
                        <a:ea typeface="+mn-ea"/>
                        <a:cs typeface="+mn-cs"/>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kern="1200" dirty="0" smtClean="0">
                          <a:solidFill>
                            <a:schemeClr val="tx1"/>
                          </a:solidFill>
                          <a:latin typeface="+mn-lt"/>
                          <a:ea typeface="+mn-ea"/>
                          <a:cs typeface="+mn-cs"/>
                        </a:rPr>
                        <a:t>Customized &amp; Tailored </a:t>
                      </a:r>
                      <a:endParaRPr lang="en-US" sz="1800" i="1" kern="1200" dirty="0">
                        <a:solidFill>
                          <a:schemeClr val="tx1"/>
                        </a:solidFill>
                        <a:latin typeface="+mn-lt"/>
                        <a:ea typeface="+mn-ea"/>
                        <a:cs typeface="+mn-cs"/>
                      </a:endParaRPr>
                    </a:p>
                  </a:txBody>
                  <a:tcPr anchor="ctr"/>
                </a:tc>
              </a:tr>
              <a:tr h="370840">
                <a:tc>
                  <a:txBody>
                    <a:bodyPr/>
                    <a:lstStyle/>
                    <a:p>
                      <a:r>
                        <a:rPr lang="en-US" b="1" i="1" dirty="0" smtClean="0"/>
                        <a:t>Resource Model</a:t>
                      </a:r>
                      <a:endParaRPr lang="en-US" b="1" i="1" dirty="0"/>
                    </a:p>
                  </a:txBody>
                  <a:tcPr anchor="ctr"/>
                </a:tc>
                <a:tc>
                  <a:txBody>
                    <a:bodyPr/>
                    <a:lstStyle/>
                    <a:p>
                      <a:pPr algn="l"/>
                      <a:r>
                        <a:rPr lang="en-US" sz="1800" i="1" kern="1200" dirty="0" smtClean="0">
                          <a:solidFill>
                            <a:schemeClr val="tx1"/>
                          </a:solidFill>
                          <a:latin typeface="+mn-lt"/>
                          <a:ea typeface="+mn-ea"/>
                          <a:cs typeface="+mn-cs"/>
                        </a:rPr>
                        <a:t>Shared &amp; Multi-tenant</a:t>
                      </a:r>
                      <a:endParaRPr lang="en-US" sz="1800" i="1" kern="1200" dirty="0">
                        <a:solidFill>
                          <a:schemeClr val="tx1"/>
                        </a:solidFill>
                        <a:latin typeface="+mn-lt"/>
                        <a:ea typeface="+mn-ea"/>
                        <a:cs typeface="+mn-cs"/>
                      </a:endParaRPr>
                    </a:p>
                  </a:txBody>
                  <a:tcPr anchor="ctr"/>
                </a:tc>
                <a:tc>
                  <a:txBody>
                    <a:bodyPr/>
                    <a:lstStyle/>
                    <a:p>
                      <a:pPr algn="l"/>
                      <a:r>
                        <a:rPr lang="en-US" sz="1800" i="1" kern="1200" dirty="0" smtClean="0">
                          <a:solidFill>
                            <a:schemeClr val="tx1"/>
                          </a:solidFill>
                          <a:latin typeface="+mn-lt"/>
                          <a:ea typeface="+mn-ea"/>
                          <a:cs typeface="+mn-cs"/>
                        </a:rPr>
                        <a:t>Dedicated</a:t>
                      </a:r>
                      <a:endParaRPr lang="en-US" sz="1800" i="1" kern="1200" dirty="0">
                        <a:solidFill>
                          <a:schemeClr val="tx1"/>
                        </a:solidFill>
                        <a:latin typeface="+mn-lt"/>
                        <a:ea typeface="+mn-ea"/>
                        <a:cs typeface="+mn-cs"/>
                      </a:endParaRPr>
                    </a:p>
                  </a:txBody>
                  <a:tcPr anchor="ctr"/>
                </a:tc>
              </a:tr>
              <a:tr h="370840">
                <a:tc>
                  <a:txBody>
                    <a:bodyPr/>
                    <a:lstStyle/>
                    <a:p>
                      <a:r>
                        <a:rPr lang="en-US" b="1" i="1" dirty="0" smtClean="0"/>
                        <a:t>Cost Model</a:t>
                      </a:r>
                      <a:endParaRPr lang="en-US" b="1" i="1" dirty="0"/>
                    </a:p>
                  </a:txBody>
                  <a:tcPr anchor="ctr"/>
                </a:tc>
                <a:tc>
                  <a:txBody>
                    <a:bodyPr/>
                    <a:lstStyle/>
                    <a:p>
                      <a:pPr algn="l"/>
                      <a:r>
                        <a:rPr lang="en-US" sz="1800" i="1" kern="1200" dirty="0" smtClean="0">
                          <a:solidFill>
                            <a:schemeClr val="tx1"/>
                          </a:solidFill>
                          <a:latin typeface="+mn-lt"/>
                          <a:ea typeface="+mn-ea"/>
                          <a:cs typeface="+mn-cs"/>
                        </a:rPr>
                        <a:t>Operational</a:t>
                      </a:r>
                      <a:r>
                        <a:rPr lang="en-US" sz="1800" i="1" kern="1200" baseline="0" dirty="0" smtClean="0">
                          <a:solidFill>
                            <a:schemeClr val="tx1"/>
                          </a:solidFill>
                          <a:latin typeface="+mn-lt"/>
                          <a:ea typeface="+mn-ea"/>
                          <a:cs typeface="+mn-cs"/>
                        </a:rPr>
                        <a:t> expenditure</a:t>
                      </a:r>
                      <a:endParaRPr lang="en-US" sz="1800" i="1" kern="1200" dirty="0">
                        <a:solidFill>
                          <a:schemeClr val="tx1"/>
                        </a:solidFill>
                        <a:latin typeface="+mn-lt"/>
                        <a:ea typeface="+mn-ea"/>
                        <a:cs typeface="+mn-cs"/>
                      </a:endParaRPr>
                    </a:p>
                  </a:txBody>
                  <a:tcPr anchor="ctr"/>
                </a:tc>
                <a:tc>
                  <a:txBody>
                    <a:bodyPr/>
                    <a:lstStyle/>
                    <a:p>
                      <a:pPr algn="l"/>
                      <a:r>
                        <a:rPr lang="en-US" sz="1800" i="1" kern="1200" dirty="0" smtClean="0">
                          <a:solidFill>
                            <a:schemeClr val="tx1"/>
                          </a:solidFill>
                          <a:latin typeface="+mn-lt"/>
                          <a:ea typeface="+mn-ea"/>
                          <a:cs typeface="+mn-cs"/>
                        </a:rPr>
                        <a:t>Capital</a:t>
                      </a:r>
                      <a:r>
                        <a:rPr lang="en-US" sz="1800" i="1" kern="1200" baseline="0" dirty="0" smtClean="0">
                          <a:solidFill>
                            <a:schemeClr val="tx1"/>
                          </a:solidFill>
                          <a:latin typeface="+mn-lt"/>
                          <a:ea typeface="+mn-ea"/>
                          <a:cs typeface="+mn-cs"/>
                        </a:rPr>
                        <a:t> expenditure</a:t>
                      </a:r>
                      <a:endParaRPr lang="en-US" sz="1800" i="1" kern="1200" dirty="0">
                        <a:solidFill>
                          <a:schemeClr val="tx1"/>
                        </a:solidFill>
                        <a:latin typeface="+mn-lt"/>
                        <a:ea typeface="+mn-ea"/>
                        <a:cs typeface="+mn-cs"/>
                      </a:endParaRPr>
                    </a:p>
                  </a:txBody>
                  <a:tcPr anchor="ctr"/>
                </a:tc>
              </a:tr>
              <a:tr h="370840">
                <a:tc>
                  <a:txBody>
                    <a:bodyPr/>
                    <a:lstStyle/>
                    <a:p>
                      <a:r>
                        <a:rPr lang="en-US" b="1" i="1" dirty="0" smtClean="0"/>
                        <a:t>Economy</a:t>
                      </a:r>
                      <a:r>
                        <a:rPr lang="en-US" b="1" i="1" baseline="0" dirty="0" smtClean="0"/>
                        <a:t> Model</a:t>
                      </a:r>
                      <a:endParaRPr lang="en-US" b="1" i="1" dirty="0"/>
                    </a:p>
                  </a:txBody>
                  <a:tcPr anchor="ctr"/>
                </a:tc>
                <a:tc>
                  <a:txBody>
                    <a:bodyPr/>
                    <a:lstStyle/>
                    <a:p>
                      <a:pPr algn="l"/>
                      <a:r>
                        <a:rPr lang="en-US" sz="1800" i="1" kern="1200" dirty="0" smtClean="0">
                          <a:solidFill>
                            <a:schemeClr val="tx1"/>
                          </a:solidFill>
                          <a:latin typeface="+mn-lt"/>
                          <a:ea typeface="+mn-ea"/>
                          <a:cs typeface="+mn-cs"/>
                        </a:rPr>
                        <a:t>Large</a:t>
                      </a:r>
                      <a:r>
                        <a:rPr lang="en-US" sz="1800" i="1" kern="1200" baseline="0" dirty="0" smtClean="0">
                          <a:solidFill>
                            <a:schemeClr val="tx1"/>
                          </a:solidFill>
                          <a:latin typeface="+mn-lt"/>
                          <a:ea typeface="+mn-ea"/>
                          <a:cs typeface="+mn-cs"/>
                        </a:rPr>
                        <a:t> economy of scale</a:t>
                      </a:r>
                      <a:endParaRPr lang="en-US" sz="1800" i="1" kern="1200" dirty="0">
                        <a:solidFill>
                          <a:schemeClr val="tx1"/>
                        </a:solidFill>
                        <a:latin typeface="+mn-lt"/>
                        <a:ea typeface="+mn-ea"/>
                        <a:cs typeface="+mn-cs"/>
                      </a:endParaRPr>
                    </a:p>
                  </a:txBody>
                  <a:tcPr anchor="ctr"/>
                </a:tc>
                <a:tc>
                  <a:txBody>
                    <a:bodyPr/>
                    <a:lstStyle/>
                    <a:p>
                      <a:pPr algn="l"/>
                      <a:r>
                        <a:rPr lang="en-US" sz="1800" i="1" kern="1200" dirty="0" smtClean="0">
                          <a:solidFill>
                            <a:schemeClr val="tx1"/>
                          </a:solidFill>
                          <a:latin typeface="+mn-lt"/>
                          <a:ea typeface="+mn-ea"/>
                          <a:cs typeface="+mn-cs"/>
                        </a:rPr>
                        <a:t>End-to-end</a:t>
                      </a:r>
                      <a:r>
                        <a:rPr lang="en-US" sz="1800" i="1" kern="1200" baseline="0" dirty="0" smtClean="0">
                          <a:solidFill>
                            <a:schemeClr val="tx1"/>
                          </a:solidFill>
                          <a:latin typeface="+mn-lt"/>
                          <a:ea typeface="+mn-ea"/>
                          <a:cs typeface="+mn-cs"/>
                        </a:rPr>
                        <a:t> control</a:t>
                      </a:r>
                      <a:endParaRPr lang="en-US" sz="1800" i="1" kern="1200" dirty="0">
                        <a:solidFill>
                          <a:schemeClr val="tx1"/>
                        </a:solidFill>
                        <a:latin typeface="+mn-lt"/>
                        <a:ea typeface="+mn-ea"/>
                        <a:cs typeface="+mn-cs"/>
                      </a:endParaRPr>
                    </a:p>
                  </a:txBody>
                  <a:tcPr anchor="ctr"/>
                </a:tc>
              </a:tr>
            </a:tbl>
          </a:graphicData>
        </a:graphic>
      </p:graphicFrame>
    </p:spTree>
    <p:extLst>
      <p:ext uri="{BB962C8B-B14F-4D97-AF65-F5344CB8AC3E}">
        <p14:creationId xmlns:p14="http://schemas.microsoft.com/office/powerpoint/2010/main" val="356936788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Community Cloud</a:t>
            </a:r>
            <a:endParaRPr lang="en-US" dirty="0"/>
          </a:p>
        </p:txBody>
      </p:sp>
      <p:sp>
        <p:nvSpPr>
          <p:cNvPr id="3" name="Content Placeholder 2"/>
          <p:cNvSpPr>
            <a:spLocks noGrp="1"/>
          </p:cNvSpPr>
          <p:nvPr>
            <p:ph idx="1"/>
          </p:nvPr>
        </p:nvSpPr>
        <p:spPr/>
        <p:txBody>
          <a:bodyPr/>
          <a:lstStyle/>
          <a:p>
            <a:r>
              <a:rPr lang="en-US" dirty="0" smtClean="0"/>
              <a:t>Community cloud definition</a:t>
            </a:r>
          </a:p>
          <a:p>
            <a:pPr lvl="1"/>
            <a:r>
              <a:rPr lang="en-US" dirty="0" smtClean="0"/>
              <a:t>The cloud infrastructure is shared by several organizations and supports a specific community that has shared concerns (e.g., mission, security requirements, policy, and compliance considerations). </a:t>
            </a:r>
          </a:p>
        </p:txBody>
      </p:sp>
      <p:pic>
        <p:nvPicPr>
          <p:cNvPr id="10244" name="Picture 4" descr="[14.PNG]"/>
          <p:cNvPicPr>
            <a:picLocks noChangeAspect="1" noChangeArrowheads="1"/>
          </p:cNvPicPr>
          <p:nvPr/>
        </p:nvPicPr>
        <p:blipFill>
          <a:blip r:embed="rId2" cstate="print"/>
          <a:srcRect/>
          <a:stretch>
            <a:fillRect/>
          </a:stretch>
        </p:blipFill>
        <p:spPr bwMode="auto">
          <a:xfrm>
            <a:off x="3733800" y="3200400"/>
            <a:ext cx="5295992" cy="3657600"/>
          </a:xfrm>
          <a:prstGeom prst="rect">
            <a:avLst/>
          </a:prstGeom>
          <a:noFill/>
        </p:spPr>
      </p:pic>
    </p:spTree>
    <p:extLst>
      <p:ext uri="{BB962C8B-B14F-4D97-AF65-F5344CB8AC3E}">
        <p14:creationId xmlns:p14="http://schemas.microsoft.com/office/powerpoint/2010/main" val="2681398851"/>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Hybrid Cloud</a:t>
            </a:r>
            <a:endParaRPr lang="en-US" dirty="0"/>
          </a:p>
        </p:txBody>
      </p:sp>
      <p:sp>
        <p:nvSpPr>
          <p:cNvPr id="3" name="Content Placeholder 2"/>
          <p:cNvSpPr>
            <a:spLocks noGrp="1"/>
          </p:cNvSpPr>
          <p:nvPr>
            <p:ph idx="1"/>
          </p:nvPr>
        </p:nvSpPr>
        <p:spPr/>
        <p:txBody>
          <a:bodyPr/>
          <a:lstStyle/>
          <a:p>
            <a:r>
              <a:rPr lang="en-US" dirty="0" smtClean="0"/>
              <a:t>Hybrid cloud definition</a:t>
            </a:r>
          </a:p>
          <a:p>
            <a:pPr lvl="1"/>
            <a:r>
              <a:rPr lang="en-US" dirty="0" smtClean="0"/>
              <a:t>The cloud infrastructure is a composition of two or more clouds (private, community, or public) that remain unique entities but are bound together by standardized or proprietary technology that enables data and application</a:t>
            </a:r>
            <a:br>
              <a:rPr lang="en-US" dirty="0" smtClean="0"/>
            </a:br>
            <a:r>
              <a:rPr lang="en-US" dirty="0" smtClean="0"/>
              <a:t>portability (e.g., cloud bursting</a:t>
            </a:r>
            <a:br>
              <a:rPr lang="en-US" dirty="0" smtClean="0"/>
            </a:br>
            <a:r>
              <a:rPr lang="en-US" dirty="0" smtClean="0"/>
              <a:t>for load-balancing between</a:t>
            </a:r>
            <a:br>
              <a:rPr lang="en-US" dirty="0" smtClean="0"/>
            </a:br>
            <a:r>
              <a:rPr lang="en-US" dirty="0" smtClean="0"/>
              <a:t>clouds).</a:t>
            </a:r>
          </a:p>
        </p:txBody>
      </p:sp>
      <p:pic>
        <p:nvPicPr>
          <p:cNvPr id="11268" name="Picture 4" descr="[13.PNG]"/>
          <p:cNvPicPr>
            <a:picLocks noChangeAspect="1" noChangeArrowheads="1"/>
          </p:cNvPicPr>
          <p:nvPr/>
        </p:nvPicPr>
        <p:blipFill>
          <a:blip r:embed="rId2" cstate="print"/>
          <a:srcRect/>
          <a:stretch>
            <a:fillRect/>
          </a:stretch>
        </p:blipFill>
        <p:spPr bwMode="auto">
          <a:xfrm>
            <a:off x="5029200" y="3048000"/>
            <a:ext cx="3929763" cy="3657600"/>
          </a:xfrm>
          <a:prstGeom prst="rect">
            <a:avLst/>
          </a:prstGeom>
          <a:noFill/>
        </p:spPr>
      </p:pic>
    </p:spTree>
    <p:extLst>
      <p:ext uri="{BB962C8B-B14F-4D97-AF65-F5344CB8AC3E}">
        <p14:creationId xmlns:p14="http://schemas.microsoft.com/office/powerpoint/2010/main" val="1983751117"/>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Cloud Ecosystem</a:t>
            </a:r>
            <a:endParaRPr lang="zh-TW" altLang="en-US" dirty="0"/>
          </a:p>
        </p:txBody>
      </p:sp>
      <p:pic>
        <p:nvPicPr>
          <p:cNvPr id="1027" name="Picture 3"/>
          <p:cNvPicPr>
            <a:picLocks noChangeAspect="1" noChangeArrowheads="1"/>
          </p:cNvPicPr>
          <p:nvPr/>
        </p:nvPicPr>
        <p:blipFill>
          <a:blip r:embed="rId2" cstate="print"/>
          <a:srcRect/>
          <a:stretch>
            <a:fillRect/>
          </a:stretch>
        </p:blipFill>
        <p:spPr bwMode="auto">
          <a:xfrm>
            <a:off x="1367028" y="1198710"/>
            <a:ext cx="6710171" cy="5567215"/>
          </a:xfrm>
          <a:prstGeom prst="rect">
            <a:avLst/>
          </a:prstGeom>
          <a:noFill/>
          <a:ln w="9525">
            <a:noFill/>
            <a:miter lim="800000"/>
            <a:headEnd/>
            <a:tailEnd/>
          </a:ln>
          <a:effectLst/>
        </p:spPr>
      </p:pic>
    </p:spTree>
    <p:extLst>
      <p:ext uri="{BB962C8B-B14F-4D97-AF65-F5344CB8AC3E}">
        <p14:creationId xmlns:p14="http://schemas.microsoft.com/office/powerpoint/2010/main" val="3297107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US"/>
              <a:t>Design&amp;SwArch</a:t>
            </a:r>
          </a:p>
        </p:txBody>
      </p:sp>
      <p:sp>
        <p:nvSpPr>
          <p:cNvPr id="5" name="Slide Number Placeholder 5"/>
          <p:cNvSpPr>
            <a:spLocks noGrp="1"/>
          </p:cNvSpPr>
          <p:nvPr>
            <p:ph type="sldNum" sz="quarter" idx="12"/>
          </p:nvPr>
        </p:nvSpPr>
        <p:spPr/>
        <p:txBody>
          <a:bodyPr/>
          <a:lstStyle/>
          <a:p>
            <a:pPr>
              <a:defRPr/>
            </a:pPr>
            <a:r>
              <a:rPr lang="it-IT"/>
              <a:t>- </a:t>
            </a:r>
            <a:fld id="{B8F6A1EB-CBB6-DF48-8587-BF5A8A95342D}" type="slidenum">
              <a:rPr lang="en-US"/>
              <a:pPr>
                <a:defRPr/>
              </a:pPr>
              <a:t>15</a:t>
            </a:fld>
            <a:r>
              <a:rPr lang="it-IT"/>
              <a:t> -</a:t>
            </a:r>
            <a:endParaRPr lang="en-US"/>
          </a:p>
        </p:txBody>
      </p:sp>
      <p:sp>
        <p:nvSpPr>
          <p:cNvPr id="165890" name="Rectangle 2"/>
          <p:cNvSpPr>
            <a:spLocks noGrp="1" noChangeArrowheads="1"/>
          </p:cNvSpPr>
          <p:nvPr>
            <p:ph type="title"/>
          </p:nvPr>
        </p:nvSpPr>
        <p:spPr/>
        <p:txBody>
          <a:bodyPr/>
          <a:lstStyle/>
          <a:p>
            <a:pPr eaLnBrk="1" hangingPunct="1">
              <a:defRPr/>
            </a:pPr>
            <a:r>
              <a:rPr lang="it-IT" dirty="0" smtClean="0">
                <a:cs typeface="+mj-cs"/>
              </a:rPr>
              <a:t>Client/Server</a:t>
            </a:r>
          </a:p>
        </p:txBody>
      </p:sp>
      <p:sp>
        <p:nvSpPr>
          <p:cNvPr id="165891" name="Rectangle 3"/>
          <p:cNvSpPr>
            <a:spLocks noGrp="1" noChangeArrowheads="1"/>
          </p:cNvSpPr>
          <p:nvPr>
            <p:ph type="body" idx="1"/>
          </p:nvPr>
        </p:nvSpPr>
        <p:spPr/>
        <p:txBody>
          <a:bodyPr/>
          <a:lstStyle/>
          <a:p>
            <a:pPr eaLnBrk="1" hangingPunct="1">
              <a:defRPr/>
            </a:pPr>
            <a:r>
              <a:rPr lang="it-IT" smtClean="0">
                <a:cs typeface="+mn-cs"/>
              </a:rPr>
              <a:t>The best known and most used architectural style for distributed applications</a:t>
            </a:r>
          </a:p>
        </p:txBody>
      </p:sp>
    </p:spTree>
    <p:extLst>
      <p:ext uri="{BB962C8B-B14F-4D97-AF65-F5344CB8AC3E}">
        <p14:creationId xmlns:p14="http://schemas.microsoft.com/office/powerpoint/2010/main" val="375033906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Summary </a:t>
            </a:r>
            <a:endParaRPr lang="zh-TW" altLang="en-US" dirty="0"/>
          </a:p>
        </p:txBody>
      </p:sp>
      <p:sp>
        <p:nvSpPr>
          <p:cNvPr id="3" name="內容版面配置區 2"/>
          <p:cNvSpPr>
            <a:spLocks noGrp="1"/>
          </p:cNvSpPr>
          <p:nvPr>
            <p:ph idx="1"/>
          </p:nvPr>
        </p:nvSpPr>
        <p:spPr>
          <a:xfrm>
            <a:off x="457200" y="1600200"/>
            <a:ext cx="8229600" cy="5029200"/>
          </a:xfrm>
        </p:spPr>
        <p:txBody>
          <a:bodyPr>
            <a:normAutofit fontScale="92500"/>
          </a:bodyPr>
          <a:lstStyle/>
          <a:p>
            <a:r>
              <a:rPr lang="en-US" altLang="zh-TW" dirty="0" smtClean="0"/>
              <a:t>What is cloud computing in your mind</a:t>
            </a:r>
          </a:p>
          <a:p>
            <a:pPr lvl="1"/>
            <a:r>
              <a:rPr lang="en-US" altLang="zh-TW" dirty="0" smtClean="0"/>
              <a:t>Clear or Cloudy?</a:t>
            </a:r>
          </a:p>
          <a:p>
            <a:pPr lvl="1"/>
            <a:endParaRPr lang="en-US" altLang="zh-TW" dirty="0" smtClean="0"/>
          </a:p>
          <a:p>
            <a:r>
              <a:rPr lang="en-US" altLang="zh-TW" dirty="0" smtClean="0"/>
              <a:t>Cloud computing is a new paradigm shift of computing </a:t>
            </a:r>
          </a:p>
          <a:p>
            <a:r>
              <a:rPr lang="en-US" altLang="zh-TW" dirty="0" smtClean="0"/>
              <a:t>Cloud computing can provide high quality of properties and characteristics based on essentially central ideas</a:t>
            </a:r>
          </a:p>
          <a:p>
            <a:pPr lvl="1"/>
            <a:endParaRPr lang="en-US" altLang="zh-TW" dirty="0" smtClean="0"/>
          </a:p>
          <a:p>
            <a:r>
              <a:rPr lang="en-US" altLang="zh-TW" dirty="0" smtClean="0"/>
              <a:t>Service models and deployment models provide services that can be used to</a:t>
            </a:r>
          </a:p>
          <a:p>
            <a:pPr lvl="1"/>
            <a:r>
              <a:rPr lang="en-US" altLang="zh-TW" dirty="0" smtClean="0"/>
              <a:t>Rent fundamental computing resources</a:t>
            </a:r>
          </a:p>
          <a:p>
            <a:pPr lvl="1"/>
            <a:r>
              <a:rPr lang="en-US" altLang="ja-JP" dirty="0" smtClean="0">
                <a:ea typeface="ＭＳ Ｐゴシック" pitchFamily="34" charset="-128"/>
              </a:rPr>
              <a:t>Deploy and develop </a:t>
            </a:r>
            <a:r>
              <a:rPr lang="en-US" altLang="zh-TW" dirty="0" smtClean="0">
                <a:ea typeface="新細明體" pitchFamily="18" charset="-120"/>
              </a:rPr>
              <a:t>customer-created applications on clouds </a:t>
            </a:r>
            <a:endParaRPr lang="en-US" altLang="ja-JP" dirty="0" smtClean="0">
              <a:ea typeface="ＭＳ Ｐゴシック" pitchFamily="34" charset="-128"/>
            </a:endParaRPr>
          </a:p>
          <a:p>
            <a:pPr lvl="1"/>
            <a:r>
              <a:rPr lang="en-US" altLang="ja-JP" dirty="0" smtClean="0">
                <a:ea typeface="ＭＳ Ｐゴシック" pitchFamily="34" charset="-128"/>
              </a:rPr>
              <a:t>Access provider’s applications over network (wired or wireless)</a:t>
            </a:r>
          </a:p>
          <a:p>
            <a:endParaRPr lang="en-US" altLang="zh-TW" dirty="0" smtClean="0"/>
          </a:p>
          <a:p>
            <a:endParaRPr lang="en-US" altLang="zh-TW" dirty="0" smtClean="0"/>
          </a:p>
          <a:p>
            <a:endParaRPr lang="en-US" altLang="zh-TW" dirty="0" smtClean="0"/>
          </a:p>
          <a:p>
            <a:endParaRPr lang="en-US" altLang="zh-TW" dirty="0" smtClean="0"/>
          </a:p>
          <a:p>
            <a:endParaRPr lang="zh-TW" altLang="en-US" dirty="0"/>
          </a:p>
        </p:txBody>
      </p:sp>
    </p:spTree>
    <p:extLst>
      <p:ext uri="{BB962C8B-B14F-4D97-AF65-F5344CB8AC3E}">
        <p14:creationId xmlns:p14="http://schemas.microsoft.com/office/powerpoint/2010/main" val="117426859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35496" y="1586089"/>
            <a:ext cx="5484921" cy="4876800"/>
          </a:xfrm>
        </p:spPr>
        <p:txBody>
          <a:bodyPr>
            <a:normAutofit/>
          </a:bodyPr>
          <a:lstStyle/>
          <a:p>
            <a:r>
              <a:rPr lang="en-US" sz="2400" dirty="0" smtClean="0"/>
              <a:t>Cloud: A coherent</a:t>
            </a:r>
            <a:r>
              <a:rPr lang="en-US" sz="2400" dirty="0"/>
              <a:t>, </a:t>
            </a:r>
            <a:r>
              <a:rPr lang="en-US" sz="2400" b="1" dirty="0"/>
              <a:t>large-scale</a:t>
            </a:r>
            <a:r>
              <a:rPr lang="en-US" sz="2400" dirty="0"/>
              <a:t>, </a:t>
            </a:r>
            <a:r>
              <a:rPr lang="en-US" sz="2400" b="1" dirty="0" smtClean="0"/>
              <a:t>publicly accessible</a:t>
            </a:r>
            <a:r>
              <a:rPr lang="en-US" sz="2400" dirty="0" smtClean="0"/>
              <a:t> </a:t>
            </a:r>
            <a:r>
              <a:rPr lang="en-US" sz="2400" dirty="0"/>
              <a:t>collection </a:t>
            </a:r>
            <a:r>
              <a:rPr lang="en-US" sz="2400" dirty="0" smtClean="0"/>
              <a:t>of </a:t>
            </a:r>
            <a:r>
              <a:rPr lang="en-US" sz="2400" dirty="0"/>
              <a:t>compute, </a:t>
            </a:r>
            <a:endParaRPr lang="en-US" sz="2400" dirty="0" smtClean="0"/>
          </a:p>
          <a:p>
            <a:pPr marL="0" indent="0">
              <a:buNone/>
            </a:pPr>
            <a:r>
              <a:rPr lang="en-US" sz="2400" dirty="0"/>
              <a:t> </a:t>
            </a:r>
            <a:r>
              <a:rPr lang="en-US" sz="2400" dirty="0" smtClean="0"/>
              <a:t> storage</a:t>
            </a:r>
            <a:r>
              <a:rPr lang="en-US" sz="2400" dirty="0"/>
              <a:t>, and </a:t>
            </a:r>
            <a:r>
              <a:rPr lang="en-US" sz="2400" dirty="0" smtClean="0"/>
              <a:t>networking </a:t>
            </a:r>
            <a:r>
              <a:rPr lang="en-US" sz="2400" b="1" dirty="0" smtClean="0"/>
              <a:t>resources</a:t>
            </a:r>
            <a:endParaRPr lang="en-US" sz="2400" dirty="0" smtClean="0"/>
          </a:p>
          <a:p>
            <a:endParaRPr lang="en-US" sz="2400" dirty="0" smtClean="0"/>
          </a:p>
          <a:p>
            <a:r>
              <a:rPr lang="en-US" sz="2400" dirty="0" smtClean="0"/>
              <a:t>Available via Web </a:t>
            </a:r>
            <a:r>
              <a:rPr lang="en-US" sz="2400" dirty="0"/>
              <a:t>service </a:t>
            </a:r>
            <a:r>
              <a:rPr lang="en-US" sz="2400" dirty="0" smtClean="0"/>
              <a:t>calls </a:t>
            </a:r>
          </a:p>
          <a:p>
            <a:pPr marL="0" indent="0">
              <a:buNone/>
            </a:pPr>
            <a:r>
              <a:rPr lang="en-US" sz="2400" b="1" dirty="0"/>
              <a:t> </a:t>
            </a:r>
            <a:r>
              <a:rPr lang="en-US" sz="2400" b="1" dirty="0" smtClean="0"/>
              <a:t> through the Internet</a:t>
            </a:r>
          </a:p>
          <a:p>
            <a:endParaRPr lang="en-US" sz="2400" dirty="0"/>
          </a:p>
          <a:p>
            <a:r>
              <a:rPr lang="en-US" sz="2400" dirty="0" smtClean="0"/>
              <a:t>Short</a:t>
            </a:r>
            <a:r>
              <a:rPr lang="en-US" sz="2400" dirty="0"/>
              <a:t>- or long-term </a:t>
            </a:r>
            <a:r>
              <a:rPr lang="en-US" sz="2400" dirty="0" smtClean="0"/>
              <a:t>access </a:t>
            </a:r>
            <a:r>
              <a:rPr lang="en-US" sz="2400" b="1" dirty="0" smtClean="0"/>
              <a:t>on a pay per use basis</a:t>
            </a:r>
            <a:endParaRPr lang="en-US" sz="2400" b="1" dirty="0"/>
          </a:p>
        </p:txBody>
      </p:sp>
      <p:pic>
        <p:nvPicPr>
          <p:cNvPr id="4" name="Picture 1" descr="cloud-computing.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99063" y="1524000"/>
            <a:ext cx="3944937" cy="266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35433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imthumb.php.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4216" y="4953000"/>
            <a:ext cx="1905000" cy="1905000"/>
          </a:xfrm>
          <a:prstGeom prst="rect">
            <a:avLst/>
          </a:prstGeom>
        </p:spPr>
      </p:pic>
      <p:sp>
        <p:nvSpPr>
          <p:cNvPr id="2" name="Title 1"/>
          <p:cNvSpPr>
            <a:spLocks noGrp="1"/>
          </p:cNvSpPr>
          <p:nvPr>
            <p:ph type="title"/>
          </p:nvPr>
        </p:nvSpPr>
        <p:spPr/>
        <p:txBody>
          <a:bodyPr/>
          <a:lstStyle/>
          <a:p>
            <a:r>
              <a:rPr lang="en-US" dirty="0" smtClean="0"/>
              <a:t>Cloud: Cloud General Characteristics</a:t>
            </a:r>
            <a:endParaRPr lang="en-US" dirty="0"/>
          </a:p>
        </p:txBody>
      </p:sp>
      <p:sp>
        <p:nvSpPr>
          <p:cNvPr id="3" name="Content Placeholder 2"/>
          <p:cNvSpPr>
            <a:spLocks noGrp="1"/>
          </p:cNvSpPr>
          <p:nvPr>
            <p:ph idx="1"/>
          </p:nvPr>
        </p:nvSpPr>
        <p:spPr>
          <a:xfrm>
            <a:off x="0" y="1101785"/>
            <a:ext cx="7772400" cy="4690864"/>
          </a:xfrm>
        </p:spPr>
        <p:txBody>
          <a:bodyPr>
            <a:normAutofit/>
          </a:bodyPr>
          <a:lstStyle/>
          <a:p>
            <a:r>
              <a:rPr lang="en-US" dirty="0" smtClean="0"/>
              <a:t>Scaling up and scaling down of resource usage on an as-needed basis</a:t>
            </a:r>
          </a:p>
          <a:p>
            <a:endParaRPr lang="en-US" dirty="0" smtClean="0"/>
          </a:p>
          <a:p>
            <a:r>
              <a:rPr lang="en-US" dirty="0" smtClean="0"/>
              <a:t>Economies of scale: The cloud provider can procure real estate, power, cooling, bandwidth, and hardware at the best possible prices</a:t>
            </a:r>
          </a:p>
          <a:p>
            <a:endParaRPr lang="en-US" dirty="0" smtClean="0"/>
          </a:p>
          <a:p>
            <a:r>
              <a:rPr lang="en-US" dirty="0" smtClean="0"/>
              <a:t>Pay-as-you-go: Resource allocation decisions have an immediate effect on resource consumption and the level of overall costs</a:t>
            </a:r>
            <a:endParaRPr lang="en-US" dirty="0"/>
          </a:p>
        </p:txBody>
      </p:sp>
    </p:spTree>
    <p:extLst>
      <p:ext uri="{BB962C8B-B14F-4D97-AF65-F5344CB8AC3E}">
        <p14:creationId xmlns:p14="http://schemas.microsoft.com/office/powerpoint/2010/main" val="18576739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4"/>
          <p:cNvSpPr>
            <a:spLocks noGrp="1" noChangeArrowheads="1"/>
          </p:cNvSpPr>
          <p:nvPr>
            <p:ph type="title"/>
          </p:nvPr>
        </p:nvSpPr>
        <p:spPr>
          <a:xfrm>
            <a:off x="1036698" y="115888"/>
            <a:ext cx="6340415" cy="838200"/>
          </a:xfrm>
        </p:spPr>
        <p:txBody>
          <a:bodyPr/>
          <a:lstStyle/>
          <a:p>
            <a:pPr eaLnBrk="1" hangingPunct="1"/>
            <a:r>
              <a:rPr lang="en-US" dirty="0" smtClean="0">
                <a:latin typeface="Arial"/>
                <a:cs typeface="Arial"/>
              </a:rPr>
              <a:t>Common (wrong) assumptions in distributed computing</a:t>
            </a:r>
            <a:endParaRPr lang="en-US" dirty="0">
              <a:latin typeface="Arial"/>
              <a:cs typeface="Arial"/>
            </a:endParaRPr>
          </a:p>
        </p:txBody>
      </p:sp>
      <p:sp>
        <p:nvSpPr>
          <p:cNvPr id="55300" name="Rectangle 5"/>
          <p:cNvSpPr>
            <a:spLocks noGrp="1" noChangeArrowheads="1"/>
          </p:cNvSpPr>
          <p:nvPr>
            <p:ph idx="1"/>
          </p:nvPr>
        </p:nvSpPr>
        <p:spPr/>
        <p:txBody>
          <a:bodyPr/>
          <a:lstStyle/>
          <a:p>
            <a:pPr eaLnBrk="1" hangingPunct="1">
              <a:lnSpc>
                <a:spcPct val="90000"/>
              </a:lnSpc>
            </a:pPr>
            <a:r>
              <a:rPr lang="en-US" sz="2800" dirty="0">
                <a:latin typeface="Tahoma" charset="0"/>
              </a:rPr>
              <a:t>The network is reliable</a:t>
            </a:r>
          </a:p>
          <a:p>
            <a:pPr eaLnBrk="1" hangingPunct="1">
              <a:lnSpc>
                <a:spcPct val="90000"/>
              </a:lnSpc>
            </a:pPr>
            <a:r>
              <a:rPr lang="en-US" sz="2800" dirty="0">
                <a:latin typeface="Tahoma" charset="0"/>
              </a:rPr>
              <a:t>Latency is zero</a:t>
            </a:r>
          </a:p>
          <a:p>
            <a:pPr eaLnBrk="1" hangingPunct="1">
              <a:lnSpc>
                <a:spcPct val="90000"/>
              </a:lnSpc>
            </a:pPr>
            <a:r>
              <a:rPr lang="en-US" sz="2800" dirty="0">
                <a:latin typeface="Tahoma" charset="0"/>
              </a:rPr>
              <a:t>Bandwidth is infinite</a:t>
            </a:r>
          </a:p>
          <a:p>
            <a:pPr eaLnBrk="1" hangingPunct="1">
              <a:lnSpc>
                <a:spcPct val="90000"/>
              </a:lnSpc>
            </a:pPr>
            <a:r>
              <a:rPr lang="en-US" sz="2800" dirty="0">
                <a:latin typeface="Tahoma" charset="0"/>
              </a:rPr>
              <a:t>The network is secure</a:t>
            </a:r>
          </a:p>
          <a:p>
            <a:pPr eaLnBrk="1" hangingPunct="1">
              <a:lnSpc>
                <a:spcPct val="90000"/>
              </a:lnSpc>
            </a:pPr>
            <a:r>
              <a:rPr lang="en-US" sz="2800" dirty="0">
                <a:latin typeface="Tahoma" charset="0"/>
              </a:rPr>
              <a:t>Topology </a:t>
            </a:r>
            <a:r>
              <a:rPr lang="en-US" sz="2800" dirty="0" err="1">
                <a:latin typeface="Tahoma" charset="0"/>
              </a:rPr>
              <a:t>doesn</a:t>
            </a:r>
            <a:r>
              <a:rPr lang="ja-JP" altLang="en-US" sz="2800" dirty="0">
                <a:latin typeface="Tahoma" charset="0"/>
              </a:rPr>
              <a:t>’</a:t>
            </a:r>
            <a:r>
              <a:rPr lang="en-US" sz="2800" dirty="0">
                <a:latin typeface="Tahoma" charset="0"/>
              </a:rPr>
              <a:t>t change</a:t>
            </a:r>
          </a:p>
          <a:p>
            <a:pPr eaLnBrk="1" hangingPunct="1">
              <a:lnSpc>
                <a:spcPct val="90000"/>
              </a:lnSpc>
            </a:pPr>
            <a:r>
              <a:rPr lang="en-US" sz="2800" dirty="0">
                <a:latin typeface="Tahoma" charset="0"/>
              </a:rPr>
              <a:t>There is one administrator</a:t>
            </a:r>
          </a:p>
          <a:p>
            <a:pPr eaLnBrk="1" hangingPunct="1">
              <a:lnSpc>
                <a:spcPct val="90000"/>
              </a:lnSpc>
            </a:pPr>
            <a:r>
              <a:rPr lang="en-US" sz="2800" dirty="0">
                <a:latin typeface="Tahoma" charset="0"/>
              </a:rPr>
              <a:t>Transport cost is zero</a:t>
            </a:r>
          </a:p>
          <a:p>
            <a:pPr eaLnBrk="1" hangingPunct="1">
              <a:lnSpc>
                <a:spcPct val="90000"/>
              </a:lnSpc>
            </a:pPr>
            <a:r>
              <a:rPr lang="en-US" sz="2800" dirty="0">
                <a:latin typeface="Tahoma" charset="0"/>
              </a:rPr>
              <a:t>The network is </a:t>
            </a:r>
            <a:r>
              <a:rPr lang="en-US" sz="2800" dirty="0" smtClean="0">
                <a:latin typeface="Tahoma" charset="0"/>
              </a:rPr>
              <a:t>homogeneous</a:t>
            </a:r>
            <a:br>
              <a:rPr lang="en-US" sz="2800" dirty="0" smtClean="0">
                <a:latin typeface="Tahoma" charset="0"/>
              </a:rPr>
            </a:br>
            <a:endParaRPr lang="en-US" sz="2800" dirty="0">
              <a:latin typeface="Tahoma" charset="0"/>
            </a:endParaRPr>
          </a:p>
          <a:p>
            <a:pPr eaLnBrk="1" hangingPunct="1">
              <a:lnSpc>
                <a:spcPct val="90000"/>
              </a:lnSpc>
              <a:buFontTx/>
              <a:buNone/>
            </a:pPr>
            <a:r>
              <a:rPr lang="en-US" sz="2800" dirty="0">
                <a:latin typeface="Tahoma" charset="0"/>
              </a:rPr>
              <a:t>					-- Deutsch &amp; Gosling</a:t>
            </a:r>
          </a:p>
        </p:txBody>
      </p:sp>
    </p:spTree>
    <p:extLst>
      <p:ext uri="{BB962C8B-B14F-4D97-AF65-F5344CB8AC3E}">
        <p14:creationId xmlns:p14="http://schemas.microsoft.com/office/powerpoint/2010/main" val="6785699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a:xfrm>
            <a:off x="457200" y="1600200"/>
            <a:ext cx="8229600" cy="5105400"/>
          </a:xfrm>
        </p:spPr>
        <p:txBody>
          <a:bodyPr>
            <a:normAutofit fontScale="92500" lnSpcReduction="10000"/>
          </a:bodyPr>
          <a:lstStyle/>
          <a:p>
            <a:r>
              <a:rPr lang="en-US" dirty="0" smtClean="0"/>
              <a:t>NIST (National Institute of Standards and Technology). http://csrc.nist.gov/groups/SNS/cloud-computing/</a:t>
            </a:r>
          </a:p>
          <a:p>
            <a:r>
              <a:rPr lang="en-US" altLang="zh-TW" dirty="0" smtClean="0"/>
              <a:t>M. </a:t>
            </a:r>
            <a:r>
              <a:rPr lang="en-US" altLang="zh-TW" dirty="0" err="1" smtClean="0"/>
              <a:t>Armbrust</a:t>
            </a:r>
            <a:r>
              <a:rPr lang="en-US" altLang="zh-TW" dirty="0" smtClean="0"/>
              <a:t> et. al., “Above the Clouds: A Berkeley View of Cloud Computing,” Technical Report No. UCB/EECS-2009-28, University of California at Berkeley, 2009. </a:t>
            </a:r>
          </a:p>
          <a:p>
            <a:r>
              <a:rPr lang="en-US" altLang="zh-TW" dirty="0" smtClean="0"/>
              <a:t>R. </a:t>
            </a:r>
            <a:r>
              <a:rPr lang="en-US" altLang="zh-TW" dirty="0" err="1" smtClean="0"/>
              <a:t>Buyya</a:t>
            </a:r>
            <a:r>
              <a:rPr lang="en-US" altLang="zh-TW" dirty="0" smtClean="0"/>
              <a:t> et. al., “Cloud computing and emerging IT platforms: Vision, hype, and reality for delivering computing as the 5th utility,” Future Generation Computer Systems, 2009.</a:t>
            </a:r>
          </a:p>
          <a:p>
            <a:r>
              <a:rPr lang="en-US" dirty="0" smtClean="0"/>
              <a:t>Cloud Computing Use Cases. http://groups.google.com/group/cloud-computing-use-cases</a:t>
            </a:r>
          </a:p>
          <a:p>
            <a:r>
              <a:rPr lang="en-US" dirty="0" smtClean="0"/>
              <a:t>Cloud Computing Explained. http://www.andyharjanto.com/2009/11/wanted-cloud-computing-explained-in.html</a:t>
            </a:r>
          </a:p>
          <a:p>
            <a:r>
              <a:rPr lang="en-US" altLang="zh-TW" dirty="0" smtClean="0"/>
              <a:t>From Wikipedia, the free encyclopedia</a:t>
            </a:r>
          </a:p>
          <a:p>
            <a:r>
              <a:rPr lang="en-US" dirty="0" smtClean="0"/>
              <a:t>All resources of the materials and pictures were partially retrieved from the Internet.</a:t>
            </a:r>
          </a:p>
        </p:txBody>
      </p:sp>
    </p:spTree>
    <p:extLst>
      <p:ext uri="{BB962C8B-B14F-4D97-AF65-F5344CB8AC3E}">
        <p14:creationId xmlns:p14="http://schemas.microsoft.com/office/powerpoint/2010/main" val="2470911405"/>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44242" y="0"/>
            <a:ext cx="8229600" cy="990600"/>
          </a:xfrm>
        </p:spPr>
        <p:txBody>
          <a:bodyPr/>
          <a:lstStyle/>
          <a:p>
            <a:r>
              <a:rPr lang="en-US" dirty="0" smtClean="0"/>
              <a:t>Cloud Service Models</a:t>
            </a:r>
            <a:endParaRPr lang="en-US" dirty="0"/>
          </a:p>
        </p:txBody>
      </p:sp>
      <p:sp>
        <p:nvSpPr>
          <p:cNvPr id="4" name="Rounded Rectangle 3"/>
          <p:cNvSpPr/>
          <p:nvPr/>
        </p:nvSpPr>
        <p:spPr>
          <a:xfrm>
            <a:off x="6925652" y="1284785"/>
            <a:ext cx="1905000" cy="4543436"/>
          </a:xfrm>
          <a:prstGeom prst="roundRect">
            <a:avLst/>
          </a:prstGeom>
          <a:noFill/>
          <a:ln>
            <a:noFill/>
          </a:ln>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800" b="1" dirty="0" err="1"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latin typeface="Segoe UI" pitchFamily="34" charset="0"/>
                <a:ea typeface="Segoe UI" pitchFamily="34" charset="0"/>
                <a:cs typeface="Segoe UI" pitchFamily="34" charset="0"/>
              </a:rPr>
              <a:t>SaaS</a:t>
            </a:r>
            <a:endParaRPr lang="en-US" sz="24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latin typeface="Segoe UI" pitchFamily="34" charset="0"/>
              <a:ea typeface="Segoe UI" pitchFamily="34" charset="0"/>
              <a:cs typeface="Segoe UI" pitchFamily="34" charset="0"/>
            </a:endParaRPr>
          </a:p>
        </p:txBody>
      </p:sp>
      <p:sp>
        <p:nvSpPr>
          <p:cNvPr id="6" name="Rounded Rectangle 5"/>
          <p:cNvSpPr/>
          <p:nvPr/>
        </p:nvSpPr>
        <p:spPr>
          <a:xfrm>
            <a:off x="7001852" y="5199973"/>
            <a:ext cx="1752600" cy="381000"/>
          </a:xfrm>
          <a:prstGeom prst="roundRect">
            <a:avLst/>
          </a:prstGeom>
          <a:solidFill>
            <a:srgbClr val="00B0F0"/>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400" dirty="0" smtClean="0">
                <a:latin typeface="Segoe UI" pitchFamily="34" charset="0"/>
                <a:ea typeface="Segoe UI" pitchFamily="34" charset="0"/>
                <a:cs typeface="Segoe UI" pitchFamily="34" charset="0"/>
              </a:rPr>
              <a:t>Storage</a:t>
            </a:r>
          </a:p>
        </p:txBody>
      </p:sp>
      <p:sp>
        <p:nvSpPr>
          <p:cNvPr id="7" name="Rounded Rectangle 6"/>
          <p:cNvSpPr/>
          <p:nvPr/>
        </p:nvSpPr>
        <p:spPr>
          <a:xfrm>
            <a:off x="7001852" y="4752298"/>
            <a:ext cx="1752600" cy="381000"/>
          </a:xfrm>
          <a:prstGeom prst="roundRect">
            <a:avLst/>
          </a:prstGeom>
          <a:solidFill>
            <a:srgbClr val="00B0F0"/>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400" dirty="0" smtClean="0">
                <a:latin typeface="Segoe UI" pitchFamily="34" charset="0"/>
                <a:ea typeface="Segoe UI" pitchFamily="34" charset="0"/>
                <a:cs typeface="Segoe UI" pitchFamily="34" charset="0"/>
              </a:rPr>
              <a:t>Server HW</a:t>
            </a:r>
          </a:p>
        </p:txBody>
      </p:sp>
      <p:sp>
        <p:nvSpPr>
          <p:cNvPr id="8" name="Rounded Rectangle 7"/>
          <p:cNvSpPr/>
          <p:nvPr/>
        </p:nvSpPr>
        <p:spPr>
          <a:xfrm>
            <a:off x="7001852" y="5647648"/>
            <a:ext cx="1752600" cy="381000"/>
          </a:xfrm>
          <a:prstGeom prst="roundRect">
            <a:avLst/>
          </a:prstGeom>
          <a:solidFill>
            <a:srgbClr val="00B0F0"/>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400" dirty="0" smtClean="0">
                <a:latin typeface="Segoe UI" pitchFamily="34" charset="0"/>
                <a:ea typeface="Segoe UI" pitchFamily="34" charset="0"/>
                <a:cs typeface="Segoe UI" pitchFamily="34" charset="0"/>
              </a:rPr>
              <a:t>Networking</a:t>
            </a:r>
          </a:p>
        </p:txBody>
      </p:sp>
      <p:sp>
        <p:nvSpPr>
          <p:cNvPr id="9" name="Rounded Rectangle 8"/>
          <p:cNvSpPr/>
          <p:nvPr/>
        </p:nvSpPr>
        <p:spPr>
          <a:xfrm>
            <a:off x="7001852" y="3828373"/>
            <a:ext cx="1752600" cy="381000"/>
          </a:xfrm>
          <a:prstGeom prst="roundRect">
            <a:avLst/>
          </a:prstGeom>
          <a:solidFill>
            <a:srgbClr val="00B0F0"/>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400" dirty="0" smtClean="0">
                <a:latin typeface="Segoe UI" pitchFamily="34" charset="0"/>
                <a:ea typeface="Segoe UI" pitchFamily="34" charset="0"/>
                <a:cs typeface="Segoe UI" pitchFamily="34" charset="0"/>
              </a:rPr>
              <a:t>Servers</a:t>
            </a:r>
          </a:p>
        </p:txBody>
      </p:sp>
      <p:sp>
        <p:nvSpPr>
          <p:cNvPr id="10" name="Rounded Rectangle 9"/>
          <p:cNvSpPr/>
          <p:nvPr/>
        </p:nvSpPr>
        <p:spPr>
          <a:xfrm>
            <a:off x="7001852" y="3380698"/>
            <a:ext cx="1752600" cy="381000"/>
          </a:xfrm>
          <a:prstGeom prst="roundRect">
            <a:avLst/>
          </a:prstGeom>
          <a:solidFill>
            <a:srgbClr val="00B0F0"/>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400" dirty="0" smtClean="0">
                <a:latin typeface="Segoe UI" pitchFamily="34" charset="0"/>
                <a:ea typeface="Segoe UI" pitchFamily="34" charset="0"/>
                <a:cs typeface="Segoe UI" pitchFamily="34" charset="0"/>
              </a:rPr>
              <a:t>Databases</a:t>
            </a:r>
          </a:p>
        </p:txBody>
      </p:sp>
      <p:sp>
        <p:nvSpPr>
          <p:cNvPr id="11" name="Rounded Rectangle 10"/>
          <p:cNvSpPr/>
          <p:nvPr/>
        </p:nvSpPr>
        <p:spPr>
          <a:xfrm>
            <a:off x="7001852" y="4276048"/>
            <a:ext cx="1752600" cy="381000"/>
          </a:xfrm>
          <a:prstGeom prst="roundRect">
            <a:avLst/>
          </a:prstGeom>
          <a:solidFill>
            <a:srgbClr val="00B0F0"/>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400" dirty="0" smtClean="0">
                <a:latin typeface="Segoe UI" pitchFamily="34" charset="0"/>
                <a:ea typeface="Segoe UI" pitchFamily="34" charset="0"/>
                <a:cs typeface="Segoe UI" pitchFamily="34" charset="0"/>
              </a:rPr>
              <a:t>Virtualization</a:t>
            </a:r>
          </a:p>
        </p:txBody>
      </p:sp>
      <p:sp>
        <p:nvSpPr>
          <p:cNvPr id="12" name="Rounded Rectangle 11"/>
          <p:cNvSpPr/>
          <p:nvPr/>
        </p:nvSpPr>
        <p:spPr>
          <a:xfrm>
            <a:off x="7001852" y="2456773"/>
            <a:ext cx="1752600" cy="381000"/>
          </a:xfrm>
          <a:prstGeom prst="roundRect">
            <a:avLst/>
          </a:prstGeom>
          <a:solidFill>
            <a:srgbClr val="00B0F0"/>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400" dirty="0" smtClean="0">
                <a:latin typeface="Segoe UI" pitchFamily="34" charset="0"/>
                <a:ea typeface="Segoe UI" pitchFamily="34" charset="0"/>
                <a:cs typeface="Segoe UI" pitchFamily="34" charset="0"/>
              </a:rPr>
              <a:t>Runtimes</a:t>
            </a:r>
          </a:p>
        </p:txBody>
      </p:sp>
      <p:sp>
        <p:nvSpPr>
          <p:cNvPr id="13" name="Rounded Rectangle 12"/>
          <p:cNvSpPr/>
          <p:nvPr/>
        </p:nvSpPr>
        <p:spPr>
          <a:xfrm>
            <a:off x="7001852" y="2009098"/>
            <a:ext cx="1752600" cy="381000"/>
          </a:xfrm>
          <a:prstGeom prst="roundRect">
            <a:avLst/>
          </a:prstGeom>
          <a:solidFill>
            <a:srgbClr val="00B0F0"/>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400" dirty="0" smtClean="0">
                <a:latin typeface="Segoe UI" pitchFamily="34" charset="0"/>
                <a:ea typeface="Segoe UI" pitchFamily="34" charset="0"/>
                <a:cs typeface="Segoe UI" pitchFamily="34" charset="0"/>
              </a:rPr>
              <a:t>Applications</a:t>
            </a:r>
          </a:p>
        </p:txBody>
      </p:sp>
      <p:sp>
        <p:nvSpPr>
          <p:cNvPr id="14" name="Rounded Rectangle 13"/>
          <p:cNvSpPr/>
          <p:nvPr/>
        </p:nvSpPr>
        <p:spPr>
          <a:xfrm>
            <a:off x="7001852" y="2904448"/>
            <a:ext cx="1752600" cy="381000"/>
          </a:xfrm>
          <a:prstGeom prst="roundRect">
            <a:avLst/>
          </a:prstGeom>
          <a:solidFill>
            <a:srgbClr val="00B0F0"/>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200" dirty="0" smtClean="0">
                <a:latin typeface="Segoe UI" pitchFamily="34" charset="0"/>
                <a:ea typeface="Segoe UI" pitchFamily="34" charset="0"/>
                <a:cs typeface="Segoe UI" pitchFamily="34" charset="0"/>
              </a:rPr>
              <a:t>Security &amp; Integration</a:t>
            </a:r>
          </a:p>
        </p:txBody>
      </p:sp>
      <p:sp>
        <p:nvSpPr>
          <p:cNvPr id="33" name="TextBox 32"/>
          <p:cNvSpPr txBox="1"/>
          <p:nvPr/>
        </p:nvSpPr>
        <p:spPr>
          <a:xfrm>
            <a:off x="6265409" y="2210664"/>
            <a:ext cx="492443" cy="2635472"/>
          </a:xfrm>
          <a:prstGeom prst="rect">
            <a:avLst/>
          </a:prstGeom>
          <a:noFill/>
        </p:spPr>
        <p:txBody>
          <a:bodyPr vert="vert270" wrap="none" rtlCol="0">
            <a:spAutoFit/>
          </a:bodyPr>
          <a:lstStyle/>
          <a:p>
            <a:r>
              <a:rPr lang="en-US" sz="2000" dirty="0" smtClean="0">
                <a:latin typeface="Segoe UI" pitchFamily="34" charset="0"/>
                <a:ea typeface="Segoe UI" pitchFamily="34" charset="0"/>
                <a:cs typeface="Segoe UI" pitchFamily="34" charset="0"/>
              </a:rPr>
              <a:t>You don’t manage any</a:t>
            </a:r>
            <a:endParaRPr lang="en-US" sz="2000" dirty="0">
              <a:latin typeface="Segoe UI" pitchFamily="34" charset="0"/>
              <a:ea typeface="Segoe UI" pitchFamily="34" charset="0"/>
              <a:cs typeface="Segoe UI" pitchFamily="34" charset="0"/>
            </a:endParaRPr>
          </a:p>
        </p:txBody>
      </p:sp>
      <p:sp>
        <p:nvSpPr>
          <p:cNvPr id="45" name="Left Brace 44"/>
          <p:cNvSpPr/>
          <p:nvPr/>
        </p:nvSpPr>
        <p:spPr>
          <a:xfrm>
            <a:off x="6646380" y="2026132"/>
            <a:ext cx="312064" cy="3929089"/>
          </a:xfrm>
          <a:prstGeom prst="leftBrace">
            <a:avLst>
              <a:gd name="adj1" fmla="val 3687"/>
              <a:gd name="adj2" fmla="val 50000"/>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Segoe UI" pitchFamily="34" charset="0"/>
              <a:ea typeface="Segoe UI" pitchFamily="34" charset="0"/>
              <a:cs typeface="Segoe UI" pitchFamily="34" charset="0"/>
            </a:endParaRPr>
          </a:p>
        </p:txBody>
      </p:sp>
      <p:grpSp>
        <p:nvGrpSpPr>
          <p:cNvPr id="62" name="Group 61"/>
          <p:cNvGrpSpPr/>
          <p:nvPr/>
        </p:nvGrpSpPr>
        <p:grpSpPr>
          <a:xfrm>
            <a:off x="2853687" y="1320023"/>
            <a:ext cx="2781300" cy="4708625"/>
            <a:chOff x="2719209" y="1426747"/>
            <a:chExt cx="2781300" cy="4708625"/>
          </a:xfrm>
        </p:grpSpPr>
        <p:sp>
          <p:nvSpPr>
            <p:cNvPr id="46" name="Rounded Rectangle 45"/>
            <p:cNvSpPr/>
            <p:nvPr/>
          </p:nvSpPr>
          <p:spPr>
            <a:xfrm>
              <a:off x="3328809" y="1426747"/>
              <a:ext cx="1905000" cy="4635198"/>
            </a:xfrm>
            <a:prstGeom prst="roundRect">
              <a:avLst/>
            </a:prstGeom>
            <a:noFill/>
            <a:ln>
              <a:noFill/>
            </a:ln>
          </p:spPr>
          <p:style>
            <a:lnRef idx="1">
              <a:schemeClr val="accent2"/>
            </a:lnRef>
            <a:fillRef idx="3">
              <a:schemeClr val="accent2"/>
            </a:fillRef>
            <a:effectRef idx="2">
              <a:schemeClr val="accent2"/>
            </a:effectRef>
            <a:fontRef idx="minor">
              <a:schemeClr val="lt1"/>
            </a:fontRef>
          </p:style>
          <p:txBody>
            <a:bodyPr rtlCol="0" anchor="t" anchorCtr="0">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2800" b="1" spc="300" dirty="0" err="1"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latin typeface="Segoe UI"/>
                  <a:ea typeface="Segoe UI"/>
                </a:rPr>
                <a:t>PaaS</a:t>
              </a:r>
              <a:endParaRPr lang="en-US" sz="28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latin typeface="Segoe UI" pitchFamily="34" charset="0"/>
                <a:ea typeface="Segoe UI" pitchFamily="34" charset="0"/>
                <a:cs typeface="Segoe UI" pitchFamily="34" charset="0"/>
              </a:endParaRPr>
            </a:p>
            <a:p>
              <a:pPr algn="ctr"/>
              <a:endParaRPr lang="en-US" sz="28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Segoe UI" pitchFamily="34" charset="0"/>
                <a:ea typeface="Segoe UI" pitchFamily="34" charset="0"/>
                <a:cs typeface="Segoe UI" pitchFamily="34" charset="0"/>
              </a:endParaRPr>
            </a:p>
          </p:txBody>
        </p:sp>
        <p:sp>
          <p:nvSpPr>
            <p:cNvPr id="47" name="Rounded Rectangle 46"/>
            <p:cNvSpPr/>
            <p:nvPr/>
          </p:nvSpPr>
          <p:spPr>
            <a:xfrm>
              <a:off x="3405009" y="5306697"/>
              <a:ext cx="1752600" cy="381000"/>
            </a:xfrm>
            <a:prstGeom prst="roundRect">
              <a:avLst/>
            </a:prstGeom>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p>
              <a:pPr algn="ctr"/>
              <a:r>
                <a:rPr lang="en-US" sz="1400" dirty="0" smtClean="0">
                  <a:latin typeface="Segoe UI" pitchFamily="34" charset="0"/>
                  <a:ea typeface="Segoe UI" pitchFamily="34" charset="0"/>
                  <a:cs typeface="Segoe UI" pitchFamily="34" charset="0"/>
                </a:rPr>
                <a:t>Storage</a:t>
              </a:r>
            </a:p>
          </p:txBody>
        </p:sp>
        <p:sp>
          <p:nvSpPr>
            <p:cNvPr id="48" name="Rounded Rectangle 47"/>
            <p:cNvSpPr/>
            <p:nvPr/>
          </p:nvSpPr>
          <p:spPr>
            <a:xfrm>
              <a:off x="3405009" y="4859022"/>
              <a:ext cx="1752600" cy="381000"/>
            </a:xfrm>
            <a:prstGeom prst="roundRect">
              <a:avLst/>
            </a:prstGeom>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p>
              <a:pPr algn="ctr"/>
              <a:r>
                <a:rPr lang="en-US" sz="1400" dirty="0" smtClean="0">
                  <a:latin typeface="Segoe UI" pitchFamily="34" charset="0"/>
                  <a:ea typeface="Segoe UI" pitchFamily="34" charset="0"/>
                  <a:cs typeface="Segoe UI" pitchFamily="34" charset="0"/>
                </a:rPr>
                <a:t>Server HW</a:t>
              </a:r>
            </a:p>
          </p:txBody>
        </p:sp>
        <p:sp>
          <p:nvSpPr>
            <p:cNvPr id="49" name="Rounded Rectangle 48"/>
            <p:cNvSpPr/>
            <p:nvPr/>
          </p:nvSpPr>
          <p:spPr>
            <a:xfrm>
              <a:off x="3405009" y="5754372"/>
              <a:ext cx="1752600" cy="381000"/>
            </a:xfrm>
            <a:prstGeom prst="roundRect">
              <a:avLst/>
            </a:prstGeom>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p>
              <a:pPr algn="ctr"/>
              <a:r>
                <a:rPr lang="en-US" sz="1400" dirty="0" smtClean="0">
                  <a:latin typeface="Segoe UI" pitchFamily="34" charset="0"/>
                  <a:ea typeface="Segoe UI" pitchFamily="34" charset="0"/>
                  <a:cs typeface="Segoe UI" pitchFamily="34" charset="0"/>
                </a:rPr>
                <a:t>Networking</a:t>
              </a:r>
            </a:p>
          </p:txBody>
        </p:sp>
        <p:sp>
          <p:nvSpPr>
            <p:cNvPr id="50" name="Rounded Rectangle 49"/>
            <p:cNvSpPr/>
            <p:nvPr/>
          </p:nvSpPr>
          <p:spPr>
            <a:xfrm>
              <a:off x="3405009" y="3935097"/>
              <a:ext cx="1752600" cy="381000"/>
            </a:xfrm>
            <a:prstGeom prst="roundRect">
              <a:avLst/>
            </a:prstGeom>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p>
              <a:pPr algn="ctr"/>
              <a:r>
                <a:rPr lang="en-US" sz="1400" dirty="0" smtClean="0">
                  <a:latin typeface="Segoe UI" pitchFamily="34" charset="0"/>
                  <a:ea typeface="Segoe UI" pitchFamily="34" charset="0"/>
                  <a:cs typeface="Segoe UI" pitchFamily="34" charset="0"/>
                </a:rPr>
                <a:t>Servers</a:t>
              </a:r>
            </a:p>
          </p:txBody>
        </p:sp>
        <p:sp>
          <p:nvSpPr>
            <p:cNvPr id="51" name="Rounded Rectangle 50"/>
            <p:cNvSpPr/>
            <p:nvPr/>
          </p:nvSpPr>
          <p:spPr>
            <a:xfrm>
              <a:off x="3405009" y="3487422"/>
              <a:ext cx="1752600" cy="381000"/>
            </a:xfrm>
            <a:prstGeom prst="roundRect">
              <a:avLst/>
            </a:prstGeom>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p>
              <a:pPr algn="ctr"/>
              <a:r>
                <a:rPr lang="en-US" sz="1400" dirty="0" smtClean="0">
                  <a:latin typeface="Segoe UI" pitchFamily="34" charset="0"/>
                  <a:ea typeface="Segoe UI" pitchFamily="34" charset="0"/>
                  <a:cs typeface="Segoe UI" pitchFamily="34" charset="0"/>
                </a:rPr>
                <a:t>Databases</a:t>
              </a:r>
            </a:p>
          </p:txBody>
        </p:sp>
        <p:sp>
          <p:nvSpPr>
            <p:cNvPr id="52" name="Rounded Rectangle 51"/>
            <p:cNvSpPr/>
            <p:nvPr/>
          </p:nvSpPr>
          <p:spPr>
            <a:xfrm>
              <a:off x="3405009" y="4382772"/>
              <a:ext cx="1752600" cy="381000"/>
            </a:xfrm>
            <a:prstGeom prst="roundRect">
              <a:avLst/>
            </a:prstGeom>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p>
              <a:pPr algn="ctr"/>
              <a:r>
                <a:rPr lang="en-US" sz="1400" dirty="0" smtClean="0">
                  <a:latin typeface="Segoe UI" pitchFamily="34" charset="0"/>
                  <a:ea typeface="Segoe UI" pitchFamily="34" charset="0"/>
                  <a:cs typeface="Segoe UI" pitchFamily="34" charset="0"/>
                </a:rPr>
                <a:t>Virtualization</a:t>
              </a:r>
            </a:p>
          </p:txBody>
        </p:sp>
        <p:sp>
          <p:nvSpPr>
            <p:cNvPr id="53" name="Rounded Rectangle 52"/>
            <p:cNvSpPr/>
            <p:nvPr/>
          </p:nvSpPr>
          <p:spPr>
            <a:xfrm>
              <a:off x="3405009" y="2563497"/>
              <a:ext cx="1752600" cy="381000"/>
            </a:xfrm>
            <a:prstGeom prst="roundRect">
              <a:avLst/>
            </a:prstGeom>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p>
              <a:pPr algn="ctr"/>
              <a:r>
                <a:rPr lang="en-US" sz="1400" dirty="0" smtClean="0">
                  <a:latin typeface="Segoe UI" pitchFamily="34" charset="0"/>
                  <a:ea typeface="Segoe UI" pitchFamily="34" charset="0"/>
                  <a:cs typeface="Segoe UI" pitchFamily="34" charset="0"/>
                </a:rPr>
                <a:t>Runtimes</a:t>
              </a:r>
            </a:p>
          </p:txBody>
        </p:sp>
        <p:sp>
          <p:nvSpPr>
            <p:cNvPr id="54" name="Rounded Rectangle 53"/>
            <p:cNvSpPr/>
            <p:nvPr/>
          </p:nvSpPr>
          <p:spPr>
            <a:xfrm>
              <a:off x="3405009" y="2115822"/>
              <a:ext cx="1752600" cy="381000"/>
            </a:xfrm>
            <a:prstGeom prst="roundRect">
              <a:avLst/>
            </a:prstGeom>
            <a:solidFill>
              <a:srgbClr val="00B0F0"/>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400" dirty="0" smtClean="0">
                  <a:latin typeface="Segoe UI" pitchFamily="34" charset="0"/>
                  <a:ea typeface="Segoe UI" pitchFamily="34" charset="0"/>
                  <a:cs typeface="Segoe UI" pitchFamily="34" charset="0"/>
                </a:rPr>
                <a:t>Applications</a:t>
              </a:r>
            </a:p>
          </p:txBody>
        </p:sp>
        <p:sp>
          <p:nvSpPr>
            <p:cNvPr id="55" name="Rounded Rectangle 54"/>
            <p:cNvSpPr/>
            <p:nvPr/>
          </p:nvSpPr>
          <p:spPr>
            <a:xfrm>
              <a:off x="3405009" y="3011172"/>
              <a:ext cx="1752600" cy="381000"/>
            </a:xfrm>
            <a:prstGeom prst="roundRect">
              <a:avLst/>
            </a:prstGeom>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p>
              <a:pPr algn="ctr"/>
              <a:r>
                <a:rPr lang="en-US" sz="1200" dirty="0">
                  <a:latin typeface="Segoe UI" pitchFamily="34" charset="0"/>
                  <a:ea typeface="Segoe UI" pitchFamily="34" charset="0"/>
                  <a:cs typeface="Segoe UI" pitchFamily="34" charset="0"/>
                </a:rPr>
                <a:t>Security &amp; Integration</a:t>
              </a:r>
            </a:p>
          </p:txBody>
        </p:sp>
        <p:sp>
          <p:nvSpPr>
            <p:cNvPr id="56" name="Left Brace 55"/>
            <p:cNvSpPr/>
            <p:nvPr/>
          </p:nvSpPr>
          <p:spPr>
            <a:xfrm flipH="1">
              <a:off x="5233809" y="2563496"/>
              <a:ext cx="266700" cy="3571875"/>
            </a:xfrm>
            <a:prstGeom prst="leftBrace">
              <a:avLst>
                <a:gd name="adj1" fmla="val 3687"/>
                <a:gd name="adj2" fmla="val 50000"/>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solidFill>
                  <a:schemeClr val="bg1"/>
                </a:solidFill>
                <a:latin typeface="Segoe UI" pitchFamily="34" charset="0"/>
                <a:ea typeface="Segoe UI" pitchFamily="34" charset="0"/>
                <a:cs typeface="Segoe UI" pitchFamily="34" charset="0"/>
              </a:endParaRPr>
            </a:p>
          </p:txBody>
        </p:sp>
        <p:sp>
          <p:nvSpPr>
            <p:cNvPr id="58" name="Left Brace 57"/>
            <p:cNvSpPr/>
            <p:nvPr/>
          </p:nvSpPr>
          <p:spPr>
            <a:xfrm>
              <a:off x="3066574" y="2096772"/>
              <a:ext cx="266700" cy="400050"/>
            </a:xfrm>
            <a:prstGeom prst="leftBrace">
              <a:avLst>
                <a:gd name="adj1" fmla="val 7373"/>
                <a:gd name="adj2" fmla="val 50000"/>
              </a:avLst>
            </a:prstGeom>
            <a:ln w="12700">
              <a:solidFill>
                <a:srgbClr val="0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solidFill>
                  <a:srgbClr val="000000"/>
                </a:solidFill>
                <a:latin typeface="Segoe UI" pitchFamily="34" charset="0"/>
                <a:ea typeface="Segoe UI" pitchFamily="34" charset="0"/>
                <a:cs typeface="Segoe UI" pitchFamily="34" charset="0"/>
              </a:endParaRPr>
            </a:p>
          </p:txBody>
        </p:sp>
        <p:sp>
          <p:nvSpPr>
            <p:cNvPr id="59" name="TextBox 58"/>
            <p:cNvSpPr txBox="1"/>
            <p:nvPr/>
          </p:nvSpPr>
          <p:spPr>
            <a:xfrm>
              <a:off x="2719209" y="1487908"/>
              <a:ext cx="492443" cy="1523264"/>
            </a:xfrm>
            <a:prstGeom prst="rect">
              <a:avLst/>
            </a:prstGeom>
            <a:noFill/>
          </p:spPr>
          <p:txBody>
            <a:bodyPr vert="vert270" wrap="none" rtlCol="0">
              <a:spAutoFit/>
            </a:bodyPr>
            <a:lstStyle/>
            <a:p>
              <a:r>
                <a:rPr lang="en-US" sz="2000" dirty="0" smtClean="0">
                  <a:solidFill>
                    <a:srgbClr val="000000"/>
                  </a:solidFill>
                  <a:latin typeface="Segoe UI" pitchFamily="34" charset="0"/>
                  <a:ea typeface="Segoe UI" pitchFamily="34" charset="0"/>
                  <a:cs typeface="Segoe UI" pitchFamily="34" charset="0"/>
                </a:rPr>
                <a:t>You manage</a:t>
              </a:r>
              <a:endParaRPr lang="en-US" sz="2000" dirty="0">
                <a:solidFill>
                  <a:srgbClr val="000000"/>
                </a:solidFill>
                <a:latin typeface="Segoe UI" pitchFamily="34" charset="0"/>
                <a:ea typeface="Segoe UI" pitchFamily="34" charset="0"/>
                <a:cs typeface="Segoe UI" pitchFamily="34" charset="0"/>
              </a:endParaRPr>
            </a:p>
          </p:txBody>
        </p:sp>
      </p:grpSp>
      <p:sp>
        <p:nvSpPr>
          <p:cNvPr id="61" name="TextBox 60"/>
          <p:cNvSpPr txBox="1"/>
          <p:nvPr/>
        </p:nvSpPr>
        <p:spPr>
          <a:xfrm flipH="1">
            <a:off x="5607230" y="3152954"/>
            <a:ext cx="492443" cy="2362185"/>
          </a:xfrm>
          <a:prstGeom prst="rect">
            <a:avLst/>
          </a:prstGeom>
          <a:noFill/>
          <a:ln>
            <a:noFill/>
          </a:ln>
        </p:spPr>
        <p:txBody>
          <a:bodyPr vert="eaVert" wrap="none" rtlCol="0">
            <a:spAutoFit/>
          </a:bodyPr>
          <a:lstStyle/>
          <a:p>
            <a:r>
              <a:rPr lang="en-US" sz="2000" dirty="0" smtClean="0">
                <a:solidFill>
                  <a:srgbClr val="000000"/>
                </a:solidFill>
                <a:latin typeface="Segoe UI" pitchFamily="34" charset="0"/>
                <a:ea typeface="Segoe UI" pitchFamily="34" charset="0"/>
                <a:cs typeface="Segoe UI" pitchFamily="34" charset="0"/>
              </a:rPr>
              <a:t>Managed by vendor</a:t>
            </a:r>
            <a:endParaRPr lang="en-US" sz="2000" dirty="0">
              <a:solidFill>
                <a:srgbClr val="000000"/>
              </a:solidFill>
              <a:latin typeface="Segoe UI" pitchFamily="34" charset="0"/>
              <a:ea typeface="Segoe UI" pitchFamily="34" charset="0"/>
              <a:cs typeface="Segoe UI" pitchFamily="34" charset="0"/>
            </a:endParaRPr>
          </a:p>
        </p:txBody>
      </p:sp>
      <p:sp>
        <p:nvSpPr>
          <p:cNvPr id="3" name="TextBox 2"/>
          <p:cNvSpPr txBox="1"/>
          <p:nvPr/>
        </p:nvSpPr>
        <p:spPr>
          <a:xfrm>
            <a:off x="110429" y="6368534"/>
            <a:ext cx="2365401" cy="369332"/>
          </a:xfrm>
          <a:prstGeom prst="rect">
            <a:avLst/>
          </a:prstGeom>
          <a:noFill/>
        </p:spPr>
        <p:txBody>
          <a:bodyPr wrap="none" rtlCol="0">
            <a:spAutoFit/>
          </a:bodyPr>
          <a:lstStyle/>
          <a:p>
            <a:r>
              <a:rPr lang="en-US" dirty="0" smtClean="0"/>
              <a:t>Courtesy of Microsoft</a:t>
            </a:r>
            <a:endParaRPr lang="en-US" dirty="0"/>
          </a:p>
        </p:txBody>
      </p:sp>
      <p:grpSp>
        <p:nvGrpSpPr>
          <p:cNvPr id="57" name="Group 56"/>
          <p:cNvGrpSpPr/>
          <p:nvPr/>
        </p:nvGrpSpPr>
        <p:grpSpPr>
          <a:xfrm>
            <a:off x="110429" y="1284252"/>
            <a:ext cx="3160102" cy="5144326"/>
            <a:chOff x="5979306" y="1391509"/>
            <a:chExt cx="3160102" cy="5144326"/>
          </a:xfrm>
        </p:grpSpPr>
        <p:sp>
          <p:nvSpPr>
            <p:cNvPr id="64" name="Rounded Rectangle 63"/>
            <p:cNvSpPr/>
            <p:nvPr/>
          </p:nvSpPr>
          <p:spPr>
            <a:xfrm>
              <a:off x="6679895" y="5306697"/>
              <a:ext cx="1752600" cy="381000"/>
            </a:xfrm>
            <a:prstGeom prst="roundRect">
              <a:avLst/>
            </a:prstGeom>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p>
              <a:pPr algn="ctr"/>
              <a:r>
                <a:rPr lang="en-US" sz="1400" dirty="0" smtClean="0">
                  <a:latin typeface="Segoe UI" pitchFamily="34" charset="0"/>
                  <a:ea typeface="Segoe UI" pitchFamily="34" charset="0"/>
                  <a:cs typeface="Segoe UI" pitchFamily="34" charset="0"/>
                </a:rPr>
                <a:t>Storage</a:t>
              </a:r>
            </a:p>
          </p:txBody>
        </p:sp>
        <p:sp>
          <p:nvSpPr>
            <p:cNvPr id="65" name="Rounded Rectangle 64"/>
            <p:cNvSpPr/>
            <p:nvPr/>
          </p:nvSpPr>
          <p:spPr>
            <a:xfrm>
              <a:off x="6679895" y="4859022"/>
              <a:ext cx="1752600" cy="381000"/>
            </a:xfrm>
            <a:prstGeom prst="roundRect">
              <a:avLst/>
            </a:prstGeom>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p>
              <a:pPr algn="ctr"/>
              <a:r>
                <a:rPr lang="en-US" sz="1400" dirty="0" smtClean="0">
                  <a:latin typeface="Segoe UI" pitchFamily="34" charset="0"/>
                  <a:ea typeface="Segoe UI" pitchFamily="34" charset="0"/>
                  <a:cs typeface="Segoe UI" pitchFamily="34" charset="0"/>
                </a:rPr>
                <a:t>Server HW</a:t>
              </a:r>
            </a:p>
          </p:txBody>
        </p:sp>
        <p:sp>
          <p:nvSpPr>
            <p:cNvPr id="66" name="Rounded Rectangle 65"/>
            <p:cNvSpPr/>
            <p:nvPr/>
          </p:nvSpPr>
          <p:spPr>
            <a:xfrm>
              <a:off x="6679895" y="5754372"/>
              <a:ext cx="1752600" cy="381000"/>
            </a:xfrm>
            <a:prstGeom prst="roundRect">
              <a:avLst/>
            </a:prstGeom>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p>
              <a:pPr algn="ctr"/>
              <a:r>
                <a:rPr lang="en-US" sz="1400" dirty="0" smtClean="0">
                  <a:latin typeface="Segoe UI" pitchFamily="34" charset="0"/>
                  <a:ea typeface="Segoe UI" pitchFamily="34" charset="0"/>
                  <a:cs typeface="Segoe UI" pitchFamily="34" charset="0"/>
                </a:rPr>
                <a:t>Networking</a:t>
              </a:r>
            </a:p>
          </p:txBody>
        </p:sp>
        <p:sp>
          <p:nvSpPr>
            <p:cNvPr id="67" name="Rounded Rectangle 66"/>
            <p:cNvSpPr/>
            <p:nvPr/>
          </p:nvSpPr>
          <p:spPr>
            <a:xfrm>
              <a:off x="6679895" y="3935097"/>
              <a:ext cx="1752600" cy="381000"/>
            </a:xfrm>
            <a:prstGeom prst="roundRect">
              <a:avLst/>
            </a:prstGeom>
            <a:solidFill>
              <a:srgbClr val="00B0F0"/>
            </a:solidFill>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p>
              <a:pPr algn="ctr"/>
              <a:r>
                <a:rPr lang="en-US" sz="1400" dirty="0" smtClean="0">
                  <a:solidFill>
                    <a:schemeClr val="bg1"/>
                  </a:solidFill>
                  <a:latin typeface="Segoe UI" pitchFamily="34" charset="0"/>
                  <a:ea typeface="Segoe UI" pitchFamily="34" charset="0"/>
                  <a:cs typeface="Segoe UI" pitchFamily="34" charset="0"/>
                </a:rPr>
                <a:t>Servers</a:t>
              </a:r>
            </a:p>
          </p:txBody>
        </p:sp>
        <p:sp>
          <p:nvSpPr>
            <p:cNvPr id="68" name="Rounded Rectangle 67"/>
            <p:cNvSpPr/>
            <p:nvPr/>
          </p:nvSpPr>
          <p:spPr>
            <a:xfrm>
              <a:off x="6679895" y="3487422"/>
              <a:ext cx="1752600" cy="381000"/>
            </a:xfrm>
            <a:prstGeom prst="roundRect">
              <a:avLst/>
            </a:prstGeom>
            <a:solidFill>
              <a:srgbClr val="00B0F0"/>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400" dirty="0" smtClean="0">
                  <a:latin typeface="Segoe UI" pitchFamily="34" charset="0"/>
                  <a:ea typeface="Segoe UI" pitchFamily="34" charset="0"/>
                  <a:cs typeface="Segoe UI" pitchFamily="34" charset="0"/>
                </a:rPr>
                <a:t>Databases</a:t>
              </a:r>
            </a:p>
          </p:txBody>
        </p:sp>
        <p:sp>
          <p:nvSpPr>
            <p:cNvPr id="69" name="Rounded Rectangle 68"/>
            <p:cNvSpPr/>
            <p:nvPr/>
          </p:nvSpPr>
          <p:spPr>
            <a:xfrm>
              <a:off x="6679895" y="4382772"/>
              <a:ext cx="1752600" cy="381000"/>
            </a:xfrm>
            <a:prstGeom prst="roundRect">
              <a:avLst/>
            </a:prstGeom>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p>
              <a:pPr algn="ctr"/>
              <a:r>
                <a:rPr lang="en-US" sz="1400" dirty="0" smtClean="0">
                  <a:latin typeface="Segoe UI" pitchFamily="34" charset="0"/>
                  <a:ea typeface="Segoe UI" pitchFamily="34" charset="0"/>
                  <a:cs typeface="Segoe UI" pitchFamily="34" charset="0"/>
                </a:rPr>
                <a:t>Virtualization</a:t>
              </a:r>
            </a:p>
          </p:txBody>
        </p:sp>
        <p:sp>
          <p:nvSpPr>
            <p:cNvPr id="70" name="Rounded Rectangle 69"/>
            <p:cNvSpPr/>
            <p:nvPr/>
          </p:nvSpPr>
          <p:spPr>
            <a:xfrm>
              <a:off x="6679895" y="2563497"/>
              <a:ext cx="1752600" cy="381000"/>
            </a:xfrm>
            <a:prstGeom prst="roundRect">
              <a:avLst/>
            </a:prstGeom>
            <a:solidFill>
              <a:srgbClr val="00B0F0"/>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400" dirty="0" smtClean="0">
                  <a:latin typeface="Segoe UI" pitchFamily="34" charset="0"/>
                  <a:ea typeface="Segoe UI" pitchFamily="34" charset="0"/>
                  <a:cs typeface="Segoe UI" pitchFamily="34" charset="0"/>
                </a:rPr>
                <a:t>Runtimes</a:t>
              </a:r>
            </a:p>
          </p:txBody>
        </p:sp>
        <p:sp>
          <p:nvSpPr>
            <p:cNvPr id="71" name="Rounded Rectangle 70"/>
            <p:cNvSpPr/>
            <p:nvPr/>
          </p:nvSpPr>
          <p:spPr>
            <a:xfrm>
              <a:off x="6679895" y="2115822"/>
              <a:ext cx="1752600" cy="381000"/>
            </a:xfrm>
            <a:prstGeom prst="roundRect">
              <a:avLst/>
            </a:prstGeom>
            <a:solidFill>
              <a:srgbClr val="00B0F0"/>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400" dirty="0" smtClean="0">
                  <a:latin typeface="Segoe UI" pitchFamily="34" charset="0"/>
                  <a:ea typeface="Segoe UI" pitchFamily="34" charset="0"/>
                  <a:cs typeface="Segoe UI" pitchFamily="34" charset="0"/>
                </a:rPr>
                <a:t>Applications</a:t>
              </a:r>
            </a:p>
          </p:txBody>
        </p:sp>
        <p:sp>
          <p:nvSpPr>
            <p:cNvPr id="72" name="Rounded Rectangle 71"/>
            <p:cNvSpPr/>
            <p:nvPr/>
          </p:nvSpPr>
          <p:spPr>
            <a:xfrm>
              <a:off x="6679895" y="3011172"/>
              <a:ext cx="1752600" cy="381000"/>
            </a:xfrm>
            <a:prstGeom prst="roundRect">
              <a:avLst/>
            </a:prstGeom>
            <a:solidFill>
              <a:srgbClr val="00B0F0"/>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200" dirty="0">
                  <a:latin typeface="Segoe UI" pitchFamily="34" charset="0"/>
                  <a:ea typeface="Segoe UI" pitchFamily="34" charset="0"/>
                  <a:cs typeface="Segoe UI" pitchFamily="34" charset="0"/>
                </a:rPr>
                <a:t>Security &amp; Integration</a:t>
              </a:r>
            </a:p>
          </p:txBody>
        </p:sp>
        <p:sp>
          <p:nvSpPr>
            <p:cNvPr id="73" name="TextBox 72"/>
            <p:cNvSpPr txBox="1"/>
            <p:nvPr/>
          </p:nvSpPr>
          <p:spPr>
            <a:xfrm flipH="1">
              <a:off x="8068734" y="3315972"/>
              <a:ext cx="461665" cy="92333"/>
            </a:xfrm>
            <a:prstGeom prst="rect">
              <a:avLst/>
            </a:prstGeom>
            <a:noFill/>
          </p:spPr>
          <p:txBody>
            <a:bodyPr vert="eaVert" wrap="none" rtlCol="0">
              <a:spAutoFit/>
            </a:bodyPr>
            <a:lstStyle/>
            <a:p>
              <a:endParaRPr lang="en-US" dirty="0">
                <a:solidFill>
                  <a:schemeClr val="bg1"/>
                </a:solidFill>
                <a:latin typeface="Segoe UI" pitchFamily="34" charset="0"/>
                <a:ea typeface="Segoe UI" pitchFamily="34" charset="0"/>
                <a:cs typeface="Segoe UI" pitchFamily="34" charset="0"/>
              </a:endParaRPr>
            </a:p>
          </p:txBody>
        </p:sp>
        <p:sp>
          <p:nvSpPr>
            <p:cNvPr id="74" name="Left Brace 73"/>
            <p:cNvSpPr/>
            <p:nvPr/>
          </p:nvSpPr>
          <p:spPr>
            <a:xfrm flipH="1">
              <a:off x="8522989" y="4429131"/>
              <a:ext cx="252406" cy="1696715"/>
            </a:xfrm>
            <a:prstGeom prst="leftBrace">
              <a:avLst>
                <a:gd name="adj1" fmla="val 7373"/>
                <a:gd name="adj2" fmla="val 50000"/>
              </a:avLst>
            </a:prstGeom>
            <a:ln w="12700">
              <a:solidFill>
                <a:srgbClr val="0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solidFill>
                  <a:srgbClr val="000000"/>
                </a:solidFill>
                <a:latin typeface="Segoe UI" pitchFamily="34" charset="0"/>
                <a:ea typeface="Segoe UI" pitchFamily="34" charset="0"/>
                <a:cs typeface="Segoe UI" pitchFamily="34" charset="0"/>
              </a:endParaRPr>
            </a:p>
          </p:txBody>
        </p:sp>
        <p:sp>
          <p:nvSpPr>
            <p:cNvPr id="75" name="Left Brace 74"/>
            <p:cNvSpPr/>
            <p:nvPr/>
          </p:nvSpPr>
          <p:spPr>
            <a:xfrm>
              <a:off x="6341460" y="2115822"/>
              <a:ext cx="266700" cy="2098996"/>
            </a:xfrm>
            <a:prstGeom prst="leftBrace">
              <a:avLst>
                <a:gd name="adj1" fmla="val 3687"/>
                <a:gd name="adj2" fmla="val 50000"/>
              </a:avLst>
            </a:prstGeom>
            <a:ln w="12700">
              <a:solidFill>
                <a:srgbClr val="0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solidFill>
                  <a:srgbClr val="000000"/>
                </a:solidFill>
                <a:latin typeface="Segoe UI" pitchFamily="34" charset="0"/>
                <a:ea typeface="Segoe UI" pitchFamily="34" charset="0"/>
                <a:cs typeface="Segoe UI" pitchFamily="34" charset="0"/>
              </a:endParaRPr>
            </a:p>
          </p:txBody>
        </p:sp>
        <p:sp>
          <p:nvSpPr>
            <p:cNvPr id="76" name="TextBox 75"/>
            <p:cNvSpPr txBox="1"/>
            <p:nvPr/>
          </p:nvSpPr>
          <p:spPr>
            <a:xfrm>
              <a:off x="5979306" y="2286654"/>
              <a:ext cx="492443" cy="1523264"/>
            </a:xfrm>
            <a:prstGeom prst="rect">
              <a:avLst/>
            </a:prstGeom>
            <a:noFill/>
          </p:spPr>
          <p:txBody>
            <a:bodyPr vert="vert270" wrap="none" rtlCol="0">
              <a:spAutoFit/>
            </a:bodyPr>
            <a:lstStyle/>
            <a:p>
              <a:r>
                <a:rPr lang="en-US" sz="2000" dirty="0" smtClean="0">
                  <a:solidFill>
                    <a:srgbClr val="000000"/>
                  </a:solidFill>
                  <a:latin typeface="Segoe UI" pitchFamily="34" charset="0"/>
                  <a:ea typeface="Segoe UI" pitchFamily="34" charset="0"/>
                  <a:cs typeface="Segoe UI" pitchFamily="34" charset="0"/>
                </a:rPr>
                <a:t>You manage</a:t>
              </a:r>
              <a:endParaRPr lang="en-US" sz="2000" dirty="0">
                <a:solidFill>
                  <a:srgbClr val="000000"/>
                </a:solidFill>
                <a:latin typeface="Segoe UI" pitchFamily="34" charset="0"/>
                <a:ea typeface="Segoe UI" pitchFamily="34" charset="0"/>
                <a:cs typeface="Segoe UI" pitchFamily="34" charset="0"/>
              </a:endParaRPr>
            </a:p>
          </p:txBody>
        </p:sp>
        <p:sp>
          <p:nvSpPr>
            <p:cNvPr id="77" name="Rounded Rectangle 76"/>
            <p:cNvSpPr/>
            <p:nvPr/>
          </p:nvSpPr>
          <p:spPr>
            <a:xfrm>
              <a:off x="6458697" y="1391509"/>
              <a:ext cx="2071702" cy="4543436"/>
            </a:xfrm>
            <a:prstGeom prst="roundRect">
              <a:avLst/>
            </a:prstGeom>
            <a:noFill/>
            <a:ln>
              <a:noFill/>
            </a:ln>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800" b="1" spc="300" dirty="0" err="1"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latin typeface="Segoe UI"/>
                  <a:ea typeface="Segoe UI"/>
                </a:rPr>
                <a:t>IaaS</a:t>
              </a:r>
              <a:endParaRPr lang="en-US" sz="28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latin typeface="Segoe UI"/>
                <a:ea typeface="Segoe UI"/>
              </a:endParaRPr>
            </a:p>
          </p:txBody>
        </p:sp>
        <p:sp>
          <p:nvSpPr>
            <p:cNvPr id="78" name="TextBox 77"/>
            <p:cNvSpPr txBox="1"/>
            <p:nvPr/>
          </p:nvSpPr>
          <p:spPr>
            <a:xfrm flipH="1">
              <a:off x="8646965" y="4173650"/>
              <a:ext cx="492443" cy="2362185"/>
            </a:xfrm>
            <a:prstGeom prst="rect">
              <a:avLst/>
            </a:prstGeom>
            <a:noFill/>
            <a:ln>
              <a:noFill/>
            </a:ln>
          </p:spPr>
          <p:txBody>
            <a:bodyPr vert="eaVert" wrap="none" rtlCol="0">
              <a:spAutoFit/>
            </a:bodyPr>
            <a:lstStyle/>
            <a:p>
              <a:r>
                <a:rPr lang="en-US" sz="2000" dirty="0" smtClean="0">
                  <a:solidFill>
                    <a:srgbClr val="000000"/>
                  </a:solidFill>
                  <a:latin typeface="Segoe UI" pitchFamily="34" charset="0"/>
                  <a:ea typeface="Segoe UI" pitchFamily="34" charset="0"/>
                  <a:cs typeface="Segoe UI" pitchFamily="34" charset="0"/>
                </a:rPr>
                <a:t>Managed by vendor</a:t>
              </a:r>
              <a:endParaRPr lang="en-US" sz="2000" dirty="0">
                <a:solidFill>
                  <a:srgbClr val="000000"/>
                </a:solidFill>
                <a:latin typeface="Segoe UI" pitchFamily="34" charset="0"/>
                <a:ea typeface="Segoe UI" pitchFamily="34" charset="0"/>
                <a:cs typeface="Segoe UI" pitchFamily="34" charset="0"/>
              </a:endParaRPr>
            </a:p>
          </p:txBody>
        </p:sp>
      </p:grpSp>
    </p:spTree>
    <p:extLst>
      <p:ext uri="{BB962C8B-B14F-4D97-AF65-F5344CB8AC3E}">
        <p14:creationId xmlns:p14="http://schemas.microsoft.com/office/powerpoint/2010/main" val="22551777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00802" y="0"/>
            <a:ext cx="6776381" cy="838200"/>
          </a:xfrm>
        </p:spPr>
        <p:txBody>
          <a:bodyPr/>
          <a:lstStyle/>
          <a:p>
            <a:r>
              <a:rPr lang="en-US" dirty="0" smtClean="0"/>
              <a:t>Cloud Design: Classification of patterns</a:t>
            </a:r>
            <a:endParaRPr lang="en-US" dirty="0"/>
          </a:p>
        </p:txBody>
      </p:sp>
      <p:sp>
        <p:nvSpPr>
          <p:cNvPr id="3" name="Content Placeholder 2"/>
          <p:cNvSpPr>
            <a:spLocks noGrp="1"/>
          </p:cNvSpPr>
          <p:nvPr>
            <p:ph sz="half" idx="1"/>
          </p:nvPr>
        </p:nvSpPr>
        <p:spPr/>
        <p:txBody>
          <a:bodyPr/>
          <a:lstStyle/>
          <a:p>
            <a:r>
              <a:rPr lang="en-US" sz="2400" dirty="0" smtClean="0">
                <a:solidFill>
                  <a:schemeClr val="tx1"/>
                </a:solidFill>
                <a:hlinkClick r:id="rId2"/>
              </a:rPr>
              <a:t>Basic </a:t>
            </a:r>
            <a:r>
              <a:rPr lang="en-US" sz="2400" dirty="0">
                <a:solidFill>
                  <a:schemeClr val="tx1"/>
                </a:solidFill>
                <a:hlinkClick r:id="rId2"/>
              </a:rPr>
              <a:t>Architectural Patterns</a:t>
            </a:r>
          </a:p>
          <a:p>
            <a:pPr lvl="1"/>
            <a:r>
              <a:rPr lang="en-US" sz="2000" dirty="0" smtClean="0">
                <a:solidFill>
                  <a:schemeClr val="tx1"/>
                </a:solidFill>
                <a:hlinkClick r:id="rId3"/>
              </a:rPr>
              <a:t>Composite </a:t>
            </a:r>
            <a:r>
              <a:rPr lang="en-US" sz="2000" dirty="0">
                <a:solidFill>
                  <a:schemeClr val="tx1"/>
                </a:solidFill>
                <a:hlinkClick r:id="rId3"/>
              </a:rPr>
              <a:t>Application</a:t>
            </a:r>
          </a:p>
          <a:p>
            <a:pPr lvl="1"/>
            <a:r>
              <a:rPr lang="en-US" sz="2000" dirty="0" smtClean="0">
                <a:solidFill>
                  <a:schemeClr val="tx1"/>
                </a:solidFill>
                <a:hlinkClick r:id="rId4"/>
              </a:rPr>
              <a:t>Loose </a:t>
            </a:r>
            <a:r>
              <a:rPr lang="en-US" sz="2000" dirty="0">
                <a:solidFill>
                  <a:schemeClr val="tx1"/>
                </a:solidFill>
                <a:hlinkClick r:id="rId4"/>
              </a:rPr>
              <a:t>Coupling</a:t>
            </a:r>
          </a:p>
          <a:p>
            <a:pPr lvl="1"/>
            <a:r>
              <a:rPr lang="en-US" sz="2000" dirty="0" smtClean="0">
                <a:solidFill>
                  <a:schemeClr val="tx1"/>
                </a:solidFill>
                <a:hlinkClick r:id="rId5"/>
              </a:rPr>
              <a:t>Stateless </a:t>
            </a:r>
            <a:r>
              <a:rPr lang="en-US" sz="2000" dirty="0">
                <a:solidFill>
                  <a:schemeClr val="tx1"/>
                </a:solidFill>
                <a:hlinkClick r:id="rId5"/>
              </a:rPr>
              <a:t>Component</a:t>
            </a:r>
          </a:p>
          <a:p>
            <a:pPr lvl="1"/>
            <a:r>
              <a:rPr lang="en-US" sz="2000" dirty="0" smtClean="0">
                <a:solidFill>
                  <a:schemeClr val="tx1"/>
                </a:solidFill>
                <a:hlinkClick r:id="rId6"/>
              </a:rPr>
              <a:t>Idempotent </a:t>
            </a:r>
            <a:r>
              <a:rPr lang="en-US" sz="2000" dirty="0">
                <a:solidFill>
                  <a:schemeClr val="tx1"/>
                </a:solidFill>
                <a:hlinkClick r:id="rId6"/>
              </a:rPr>
              <a:t>Component</a:t>
            </a:r>
          </a:p>
          <a:p>
            <a:r>
              <a:rPr lang="en-US" sz="2400" dirty="0" smtClean="0">
                <a:solidFill>
                  <a:schemeClr val="tx1"/>
                </a:solidFill>
                <a:hlinkClick r:id="rId7"/>
              </a:rPr>
              <a:t>Elasticity </a:t>
            </a:r>
            <a:r>
              <a:rPr lang="en-US" sz="2400" dirty="0">
                <a:solidFill>
                  <a:schemeClr val="tx1"/>
                </a:solidFill>
                <a:hlinkClick r:id="rId7"/>
              </a:rPr>
              <a:t>Patterns</a:t>
            </a:r>
          </a:p>
          <a:p>
            <a:pPr lvl="1"/>
            <a:r>
              <a:rPr lang="en-US" sz="2000" dirty="0" smtClean="0">
                <a:solidFill>
                  <a:schemeClr val="tx1"/>
                </a:solidFill>
                <a:hlinkClick r:id="rId8"/>
              </a:rPr>
              <a:t>Map </a:t>
            </a:r>
            <a:r>
              <a:rPr lang="en-US" sz="2000" dirty="0">
                <a:solidFill>
                  <a:schemeClr val="tx1"/>
                </a:solidFill>
                <a:hlinkClick r:id="rId8"/>
              </a:rPr>
              <a:t>Reduce</a:t>
            </a:r>
          </a:p>
          <a:p>
            <a:pPr lvl="1"/>
            <a:r>
              <a:rPr lang="en-US" sz="2000" dirty="0" smtClean="0">
                <a:solidFill>
                  <a:schemeClr val="tx1"/>
                </a:solidFill>
                <a:hlinkClick r:id="rId9"/>
              </a:rPr>
              <a:t>Elastic </a:t>
            </a:r>
            <a:r>
              <a:rPr lang="en-US" sz="2000" dirty="0">
                <a:solidFill>
                  <a:schemeClr val="tx1"/>
                </a:solidFill>
                <a:hlinkClick r:id="rId9"/>
              </a:rPr>
              <a:t>Component</a:t>
            </a:r>
          </a:p>
          <a:p>
            <a:pPr lvl="1"/>
            <a:r>
              <a:rPr lang="en-US" sz="2000" dirty="0" smtClean="0">
                <a:solidFill>
                  <a:schemeClr val="tx1"/>
                </a:solidFill>
                <a:hlinkClick r:id="rId10"/>
              </a:rPr>
              <a:t>Elastic </a:t>
            </a:r>
            <a:r>
              <a:rPr lang="en-US" sz="2000" dirty="0">
                <a:solidFill>
                  <a:schemeClr val="tx1"/>
                </a:solidFill>
                <a:hlinkClick r:id="rId10"/>
              </a:rPr>
              <a:t>Load Balancer</a:t>
            </a:r>
          </a:p>
          <a:p>
            <a:pPr lvl="1"/>
            <a:r>
              <a:rPr lang="en-US" sz="2000" dirty="0" smtClean="0">
                <a:solidFill>
                  <a:schemeClr val="tx1"/>
                </a:solidFill>
                <a:hlinkClick r:id="rId11"/>
              </a:rPr>
              <a:t>Elastic Queue</a:t>
            </a:r>
            <a:endParaRPr lang="en-US" sz="2000" dirty="0">
              <a:solidFill>
                <a:schemeClr val="tx1"/>
              </a:solidFill>
              <a:hlinkClick r:id="rId11"/>
            </a:endParaRPr>
          </a:p>
        </p:txBody>
      </p:sp>
      <p:sp>
        <p:nvSpPr>
          <p:cNvPr id="4" name="Content Placeholder 3"/>
          <p:cNvSpPr>
            <a:spLocks noGrp="1"/>
          </p:cNvSpPr>
          <p:nvPr>
            <p:ph sz="half" idx="2"/>
          </p:nvPr>
        </p:nvSpPr>
        <p:spPr/>
        <p:txBody>
          <a:bodyPr/>
          <a:lstStyle/>
          <a:p>
            <a:r>
              <a:rPr lang="en-US" sz="2400" dirty="0">
                <a:solidFill>
                  <a:schemeClr val="tx1"/>
                </a:solidFill>
                <a:hlinkClick r:id="rId12"/>
              </a:rPr>
              <a:t>Availability Patterns</a:t>
            </a:r>
          </a:p>
          <a:p>
            <a:pPr lvl="1"/>
            <a:r>
              <a:rPr lang="en-US" sz="2000" dirty="0">
                <a:solidFill>
                  <a:schemeClr val="tx1"/>
                </a:solidFill>
                <a:hlinkClick r:id="rId13"/>
              </a:rPr>
              <a:t>Watchdog</a:t>
            </a:r>
          </a:p>
          <a:p>
            <a:pPr lvl="1"/>
            <a:r>
              <a:rPr lang="en-US" sz="2000" dirty="0">
                <a:solidFill>
                  <a:schemeClr val="tx1"/>
                </a:solidFill>
                <a:hlinkClick r:id="rId14"/>
              </a:rPr>
              <a:t>Update Transition</a:t>
            </a:r>
          </a:p>
          <a:p>
            <a:r>
              <a:rPr lang="en-US" sz="2400" dirty="0">
                <a:solidFill>
                  <a:schemeClr val="tx1"/>
                </a:solidFill>
                <a:hlinkClick r:id="rId15"/>
              </a:rPr>
              <a:t>Multi-Tenancy Patterns</a:t>
            </a:r>
          </a:p>
          <a:p>
            <a:pPr lvl="1"/>
            <a:r>
              <a:rPr lang="en-US" sz="2000" dirty="0">
                <a:solidFill>
                  <a:schemeClr val="tx1"/>
                </a:solidFill>
                <a:hlinkClick r:id="rId16"/>
              </a:rPr>
              <a:t>Single Instance Component</a:t>
            </a:r>
          </a:p>
          <a:p>
            <a:pPr lvl="1"/>
            <a:r>
              <a:rPr lang="en-US" sz="2000" dirty="0">
                <a:solidFill>
                  <a:schemeClr val="tx1"/>
                </a:solidFill>
                <a:hlinkClick r:id="rId17"/>
              </a:rPr>
              <a:t>Single Configurable Instance Component</a:t>
            </a:r>
          </a:p>
          <a:p>
            <a:pPr lvl="1"/>
            <a:r>
              <a:rPr lang="en-US" sz="2000" dirty="0">
                <a:solidFill>
                  <a:schemeClr val="tx1"/>
                </a:solidFill>
                <a:hlinkClick r:id="rId18"/>
              </a:rPr>
              <a:t>Multiple Instance </a:t>
            </a:r>
            <a:r>
              <a:rPr lang="en-US" sz="2000" dirty="0" smtClean="0">
                <a:solidFill>
                  <a:schemeClr val="tx1"/>
                </a:solidFill>
                <a:hlinkClick r:id="rId18"/>
              </a:rPr>
              <a:t>Component</a:t>
            </a:r>
            <a:endParaRPr lang="en-US" sz="2000" dirty="0">
              <a:solidFill>
                <a:schemeClr val="tx1"/>
              </a:solidFill>
            </a:endParaRPr>
          </a:p>
        </p:txBody>
      </p:sp>
    </p:spTree>
    <p:extLst>
      <p:ext uri="{BB962C8B-B14F-4D97-AF65-F5344CB8AC3E}">
        <p14:creationId xmlns:p14="http://schemas.microsoft.com/office/powerpoint/2010/main" val="37750870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Stateless components</a:t>
            </a:r>
            <a:endParaRPr lang="en-US" dirty="0"/>
          </a:p>
        </p:txBody>
      </p:sp>
      <p:sp>
        <p:nvSpPr>
          <p:cNvPr id="5" name="Content Placeholder 4"/>
          <p:cNvSpPr>
            <a:spLocks noGrp="1"/>
          </p:cNvSpPr>
          <p:nvPr>
            <p:ph idx="1"/>
          </p:nvPr>
        </p:nvSpPr>
        <p:spPr/>
        <p:txBody>
          <a:bodyPr/>
          <a:lstStyle/>
          <a:p>
            <a:r>
              <a:rPr lang="en-US" dirty="0" smtClean="0"/>
              <a:t>Context</a:t>
            </a:r>
          </a:p>
          <a:p>
            <a:pPr lvl="1"/>
            <a:r>
              <a:rPr lang="en-US" dirty="0"/>
              <a:t>A componentized application subsumes components that can fail</a:t>
            </a:r>
            <a:r>
              <a:rPr lang="en-US" dirty="0" smtClean="0"/>
              <a:t>.</a:t>
            </a:r>
          </a:p>
          <a:p>
            <a:r>
              <a:rPr lang="en-US" dirty="0" smtClean="0"/>
              <a:t>Challenges</a:t>
            </a:r>
          </a:p>
          <a:p>
            <a:pPr lvl="1"/>
            <a:r>
              <a:rPr lang="en-US" dirty="0" smtClean="0"/>
              <a:t>Cloud </a:t>
            </a:r>
            <a:r>
              <a:rPr lang="en-US" dirty="0"/>
              <a:t>resources </a:t>
            </a:r>
            <a:r>
              <a:rPr lang="en-US" dirty="0" smtClean="0"/>
              <a:t>can display low </a:t>
            </a:r>
            <a:r>
              <a:rPr lang="en-US" dirty="0"/>
              <a:t>availability. </a:t>
            </a:r>
            <a:endParaRPr lang="en-US" dirty="0" smtClean="0"/>
          </a:p>
          <a:p>
            <a:pPr lvl="1"/>
            <a:r>
              <a:rPr lang="en-US" dirty="0" smtClean="0"/>
              <a:t>Component </a:t>
            </a:r>
            <a:r>
              <a:rPr lang="en-US" dirty="0"/>
              <a:t>instances </a:t>
            </a:r>
            <a:r>
              <a:rPr lang="en-US" dirty="0" smtClean="0"/>
              <a:t>can be added </a:t>
            </a:r>
            <a:r>
              <a:rPr lang="en-US" dirty="0"/>
              <a:t>and removed regularly when the demand changes</a:t>
            </a:r>
            <a:r>
              <a:rPr lang="en-US" dirty="0" smtClean="0"/>
              <a:t>.</a:t>
            </a:r>
          </a:p>
          <a:p>
            <a:r>
              <a:rPr lang="en-US" dirty="0" smtClean="0"/>
              <a:t>Solution</a:t>
            </a:r>
          </a:p>
          <a:p>
            <a:pPr lvl="1"/>
            <a:r>
              <a:rPr lang="en-US" dirty="0"/>
              <a:t>Implement the components in a way that they do not contain any internal state, but completely rely on external persistent storage</a:t>
            </a:r>
            <a:r>
              <a:rPr lang="en-US" dirty="0" smtClean="0"/>
              <a:t>.</a:t>
            </a:r>
          </a:p>
        </p:txBody>
      </p:sp>
    </p:spTree>
    <p:extLst>
      <p:ext uri="{BB962C8B-B14F-4D97-AF65-F5344CB8AC3E}">
        <p14:creationId xmlns:p14="http://schemas.microsoft.com/office/powerpoint/2010/main" val="21575321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Stateless components</a:t>
            </a:r>
          </a:p>
        </p:txBody>
      </p:sp>
      <p:pic>
        <p:nvPicPr>
          <p:cNvPr id="7" name="Content Placeholder 6"/>
          <p:cNvPicPr>
            <a:picLocks noGrp="1" noChangeAspect="1"/>
          </p:cNvPicPr>
          <p:nvPr>
            <p:ph sz="half" idx="1"/>
          </p:nvPr>
        </p:nvPicPr>
        <p:blipFill rotWithShape="1">
          <a:blip r:embed="rId2"/>
          <a:srcRect l="-16" r="92" b="-531"/>
          <a:stretch/>
        </p:blipFill>
        <p:spPr>
          <a:xfrm>
            <a:off x="78333" y="1721975"/>
            <a:ext cx="4950867" cy="3307225"/>
          </a:xfrm>
        </p:spPr>
      </p:pic>
      <p:sp>
        <p:nvSpPr>
          <p:cNvPr id="6" name="Content Placeholder 5"/>
          <p:cNvSpPr>
            <a:spLocks noGrp="1"/>
          </p:cNvSpPr>
          <p:nvPr>
            <p:ph sz="half" idx="2"/>
          </p:nvPr>
        </p:nvSpPr>
        <p:spPr>
          <a:xfrm>
            <a:off x="5029200" y="1238250"/>
            <a:ext cx="3962400" cy="4781550"/>
          </a:xfrm>
        </p:spPr>
        <p:txBody>
          <a:bodyPr/>
          <a:lstStyle/>
          <a:p>
            <a:r>
              <a:rPr lang="en-US" dirty="0" smtClean="0"/>
              <a:t>No </a:t>
            </a:r>
            <a:r>
              <a:rPr lang="en-US" dirty="0"/>
              <a:t>data is lost if an instance </a:t>
            </a:r>
            <a:r>
              <a:rPr lang="en-US" dirty="0" smtClean="0"/>
              <a:t>fails</a:t>
            </a:r>
          </a:p>
          <a:p>
            <a:r>
              <a:rPr lang="en-US" dirty="0" smtClean="0"/>
              <a:t>Multiple </a:t>
            </a:r>
            <a:r>
              <a:rPr lang="en-US" dirty="0"/>
              <a:t>components </a:t>
            </a:r>
            <a:r>
              <a:rPr lang="en-US" dirty="0" smtClean="0"/>
              <a:t>have a common internal state</a:t>
            </a:r>
          </a:p>
          <a:p>
            <a:r>
              <a:rPr lang="en-US" dirty="0" smtClean="0"/>
              <a:t>The </a:t>
            </a:r>
            <a:r>
              <a:rPr lang="en-US" dirty="0"/>
              <a:t>scalability of the central data store becomes the major challenge</a:t>
            </a:r>
            <a:endParaRPr lang="en-US" dirty="0" smtClean="0"/>
          </a:p>
          <a:p>
            <a:pPr lvl="1"/>
            <a:r>
              <a:rPr lang="en-US" dirty="0" smtClean="0"/>
              <a:t>Distributed data stores</a:t>
            </a:r>
            <a:endParaRPr lang="en-US" dirty="0"/>
          </a:p>
        </p:txBody>
      </p:sp>
    </p:spTree>
    <p:extLst>
      <p:ext uri="{BB962C8B-B14F-4D97-AF65-F5344CB8AC3E}">
        <p14:creationId xmlns:p14="http://schemas.microsoft.com/office/powerpoint/2010/main" val="24704794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Elastic component</a:t>
            </a:r>
            <a:endParaRPr lang="en-US" dirty="0"/>
          </a:p>
        </p:txBody>
      </p:sp>
      <p:sp>
        <p:nvSpPr>
          <p:cNvPr id="6" name="Content Placeholder 5"/>
          <p:cNvSpPr>
            <a:spLocks noGrp="1"/>
          </p:cNvSpPr>
          <p:nvPr>
            <p:ph idx="1"/>
          </p:nvPr>
        </p:nvSpPr>
        <p:spPr>
          <a:xfrm>
            <a:off x="685800" y="1143000"/>
            <a:ext cx="7772400" cy="5257800"/>
          </a:xfrm>
        </p:spPr>
        <p:txBody>
          <a:bodyPr/>
          <a:lstStyle/>
          <a:p>
            <a:r>
              <a:rPr lang="en-US" sz="2000" dirty="0" smtClean="0"/>
              <a:t>Context</a:t>
            </a:r>
          </a:p>
          <a:p>
            <a:pPr lvl="1"/>
            <a:r>
              <a:rPr lang="en-US" sz="2000" dirty="0"/>
              <a:t>A componentized application uses multiple compute nodes provided by an </a:t>
            </a:r>
            <a:r>
              <a:rPr lang="en-US" sz="2000" i="1" dirty="0"/>
              <a:t>elastic infrastructure</a:t>
            </a:r>
            <a:r>
              <a:rPr lang="en-US" sz="2000" dirty="0" smtClean="0"/>
              <a:t>.</a:t>
            </a:r>
          </a:p>
          <a:p>
            <a:r>
              <a:rPr lang="en-US" sz="2000" dirty="0" smtClean="0"/>
              <a:t>Challenges</a:t>
            </a:r>
          </a:p>
          <a:p>
            <a:pPr lvl="1"/>
            <a:r>
              <a:rPr lang="en-US" sz="2000" dirty="0" smtClean="0"/>
              <a:t>To benefit from the elastic infrastructure, </a:t>
            </a:r>
            <a:r>
              <a:rPr lang="en-US" sz="2000" dirty="0"/>
              <a:t>the management process to scale-out a componentized application has to be automated</a:t>
            </a:r>
            <a:r>
              <a:rPr lang="en-US" sz="2000" dirty="0" smtClean="0"/>
              <a:t>.</a:t>
            </a:r>
          </a:p>
          <a:p>
            <a:pPr lvl="1"/>
            <a:r>
              <a:rPr lang="en-US" sz="2000" dirty="0"/>
              <a:t>Manual resource </a:t>
            </a:r>
            <a:r>
              <a:rPr lang="en-US" sz="2000" dirty="0" smtClean="0"/>
              <a:t>scaling would not support pay-per-use nor quickly changing workload</a:t>
            </a:r>
          </a:p>
          <a:p>
            <a:r>
              <a:rPr lang="en-US" sz="2000" dirty="0" smtClean="0"/>
              <a:t>Solution</a:t>
            </a:r>
          </a:p>
          <a:p>
            <a:pPr lvl="1"/>
            <a:r>
              <a:rPr lang="en-US" sz="2000" dirty="0"/>
              <a:t>Monitor the utilization of compute nodes that host application components and automatically adjust their numbers using the provisioning functionality provided by the elastic infrastructure</a:t>
            </a:r>
            <a:r>
              <a:rPr lang="en-US" sz="2000" dirty="0" smtClean="0"/>
              <a:t>.</a:t>
            </a:r>
          </a:p>
          <a:p>
            <a:pPr marL="457200" lvl="1" indent="0">
              <a:buNone/>
            </a:pPr>
            <a:endParaRPr lang="en-US" sz="2000" dirty="0"/>
          </a:p>
        </p:txBody>
      </p:sp>
    </p:spTree>
    <p:extLst>
      <p:ext uri="{BB962C8B-B14F-4D97-AF65-F5344CB8AC3E}">
        <p14:creationId xmlns:p14="http://schemas.microsoft.com/office/powerpoint/2010/main" val="23435688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US"/>
              <a:t>Design&amp;SwArch</a:t>
            </a:r>
          </a:p>
        </p:txBody>
      </p:sp>
      <p:sp>
        <p:nvSpPr>
          <p:cNvPr id="5" name="Slide Number Placeholder 5"/>
          <p:cNvSpPr>
            <a:spLocks noGrp="1"/>
          </p:cNvSpPr>
          <p:nvPr>
            <p:ph type="sldNum" sz="quarter" idx="12"/>
          </p:nvPr>
        </p:nvSpPr>
        <p:spPr/>
        <p:txBody>
          <a:bodyPr/>
          <a:lstStyle/>
          <a:p>
            <a:pPr>
              <a:defRPr/>
            </a:pPr>
            <a:r>
              <a:rPr lang="it-IT"/>
              <a:t>- </a:t>
            </a:r>
            <a:fld id="{4DD46F95-6557-634F-8F5D-33D841E1DBCD}" type="slidenum">
              <a:rPr lang="en-US"/>
              <a:pPr>
                <a:defRPr/>
              </a:pPr>
              <a:t>16</a:t>
            </a:fld>
            <a:r>
              <a:rPr lang="it-IT"/>
              <a:t> -</a:t>
            </a:r>
            <a:endParaRPr lang="en-US"/>
          </a:p>
        </p:txBody>
      </p:sp>
      <p:sp>
        <p:nvSpPr>
          <p:cNvPr id="166914" name="Rectangle 2"/>
          <p:cNvSpPr>
            <a:spLocks noGrp="1" noChangeArrowheads="1"/>
          </p:cNvSpPr>
          <p:nvPr>
            <p:ph type="title"/>
          </p:nvPr>
        </p:nvSpPr>
        <p:spPr/>
        <p:txBody>
          <a:bodyPr/>
          <a:lstStyle/>
          <a:p>
            <a:pPr eaLnBrk="1" hangingPunct="1">
              <a:defRPr/>
            </a:pPr>
            <a:r>
              <a:rPr lang="it-IT" sz="2400" smtClean="0">
                <a:cs typeface="+mj-cs"/>
              </a:rPr>
              <a:t>Client/Server</a:t>
            </a:r>
          </a:p>
        </p:txBody>
      </p:sp>
      <p:sp>
        <p:nvSpPr>
          <p:cNvPr id="166915" name="Rectangle 3"/>
          <p:cNvSpPr>
            <a:spLocks noGrp="1" noChangeArrowheads="1"/>
          </p:cNvSpPr>
          <p:nvPr>
            <p:ph type="body" idx="1"/>
          </p:nvPr>
        </p:nvSpPr>
        <p:spPr/>
        <p:txBody>
          <a:bodyPr/>
          <a:lstStyle/>
          <a:p>
            <a:pPr eaLnBrk="1" hangingPunct="1">
              <a:lnSpc>
                <a:spcPct val="90000"/>
              </a:lnSpc>
              <a:defRPr/>
            </a:pPr>
            <a:r>
              <a:rPr lang="it-IT" sz="2000" smtClean="0">
                <a:cs typeface="+mn-cs"/>
              </a:rPr>
              <a:t>Client &amp; server are different processes with well-defined interface</a:t>
            </a:r>
          </a:p>
          <a:p>
            <a:pPr lvl="1" eaLnBrk="1" hangingPunct="1">
              <a:lnSpc>
                <a:spcPct val="90000"/>
              </a:lnSpc>
              <a:defRPr/>
            </a:pPr>
            <a:r>
              <a:rPr lang="it-IT" sz="2000" smtClean="0"/>
              <a:t>Accessible only through interface</a:t>
            </a:r>
          </a:p>
          <a:p>
            <a:pPr lvl="1" eaLnBrk="1" hangingPunct="1">
              <a:lnSpc>
                <a:spcPct val="90000"/>
              </a:lnSpc>
              <a:defRPr/>
            </a:pPr>
            <a:r>
              <a:rPr lang="it-IT" sz="2000" smtClean="0"/>
              <a:t>Client &amp; server may be defined by a set of hw/sw modules</a:t>
            </a:r>
          </a:p>
          <a:p>
            <a:pPr eaLnBrk="1" hangingPunct="1">
              <a:lnSpc>
                <a:spcPct val="90000"/>
              </a:lnSpc>
              <a:defRPr/>
            </a:pPr>
            <a:r>
              <a:rPr lang="it-IT" sz="2000" smtClean="0">
                <a:cs typeface="+mn-cs"/>
              </a:rPr>
              <a:t>Client &amp; server play different roles</a:t>
            </a:r>
          </a:p>
          <a:p>
            <a:pPr lvl="1" eaLnBrk="1" hangingPunct="1">
              <a:lnSpc>
                <a:spcPct val="90000"/>
              </a:lnSpc>
              <a:defRPr/>
            </a:pPr>
            <a:r>
              <a:rPr lang="it-IT" sz="2000" smtClean="0"/>
              <a:t>Server invoked to provide one of a set of services</a:t>
            </a:r>
          </a:p>
          <a:p>
            <a:pPr lvl="1" eaLnBrk="1" hangingPunct="1">
              <a:lnSpc>
                <a:spcPct val="90000"/>
              </a:lnSpc>
              <a:defRPr/>
            </a:pPr>
            <a:r>
              <a:rPr lang="it-IT" sz="2000" smtClean="0"/>
              <a:t>Client uses the provided services and initiates communication</a:t>
            </a:r>
          </a:p>
          <a:p>
            <a:pPr lvl="1" eaLnBrk="1" hangingPunct="1">
              <a:lnSpc>
                <a:spcPct val="90000"/>
              </a:lnSpc>
              <a:defRPr/>
            </a:pPr>
            <a:r>
              <a:rPr lang="it-IT" sz="2000" smtClean="0"/>
              <a:t>Comunication through messages</a:t>
            </a:r>
            <a:r>
              <a:rPr lang="en-US" sz="2000" smtClean="0"/>
              <a:t> or through</a:t>
            </a:r>
            <a:r>
              <a:rPr lang="it-IT" sz="2000" smtClean="0"/>
              <a:t> remote invocations</a:t>
            </a:r>
          </a:p>
        </p:txBody>
      </p:sp>
    </p:spTree>
    <p:extLst>
      <p:ext uri="{BB962C8B-B14F-4D97-AF65-F5344CB8AC3E}">
        <p14:creationId xmlns:p14="http://schemas.microsoft.com/office/powerpoint/2010/main" val="17975553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6915">
                                            <p:txEl>
                                              <p:pRg st="0" end="0"/>
                                            </p:txEl>
                                          </p:spTgt>
                                        </p:tgtEl>
                                        <p:attrNameLst>
                                          <p:attrName>style.visibility</p:attrName>
                                        </p:attrNameLst>
                                      </p:cBhvr>
                                      <p:to>
                                        <p:strVal val="visible"/>
                                      </p:to>
                                    </p:set>
                                    <p:anim calcmode="lin" valueType="num">
                                      <p:cBhvr additive="base">
                                        <p:cTn id="7" dur="500" fill="hold"/>
                                        <p:tgtEl>
                                          <p:spTgt spid="16691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6691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66915">
                                            <p:txEl>
                                              <p:pRg st="1" end="1"/>
                                            </p:txEl>
                                          </p:spTgt>
                                        </p:tgtEl>
                                        <p:attrNameLst>
                                          <p:attrName>style.visibility</p:attrName>
                                        </p:attrNameLst>
                                      </p:cBhvr>
                                      <p:to>
                                        <p:strVal val="visible"/>
                                      </p:to>
                                    </p:set>
                                    <p:anim calcmode="lin" valueType="num">
                                      <p:cBhvr additive="base">
                                        <p:cTn id="11" dur="500" fill="hold"/>
                                        <p:tgtEl>
                                          <p:spTgt spid="166915">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66915">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6915">
                                            <p:txEl>
                                              <p:pRg st="2" end="2"/>
                                            </p:txEl>
                                          </p:spTgt>
                                        </p:tgtEl>
                                        <p:attrNameLst>
                                          <p:attrName>style.visibility</p:attrName>
                                        </p:attrNameLst>
                                      </p:cBhvr>
                                      <p:to>
                                        <p:strVal val="visible"/>
                                      </p:to>
                                    </p:set>
                                    <p:anim calcmode="lin" valueType="num">
                                      <p:cBhvr additive="base">
                                        <p:cTn id="15" dur="500" fill="hold"/>
                                        <p:tgtEl>
                                          <p:spTgt spid="166915">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6691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166915">
                                            <p:txEl>
                                              <p:pRg st="3" end="3"/>
                                            </p:txEl>
                                          </p:spTgt>
                                        </p:tgtEl>
                                        <p:attrNameLst>
                                          <p:attrName>style.visibility</p:attrName>
                                        </p:attrNameLst>
                                      </p:cBhvr>
                                      <p:to>
                                        <p:strVal val="visible"/>
                                      </p:to>
                                    </p:set>
                                    <p:anim calcmode="lin" valueType="num">
                                      <p:cBhvr additive="base">
                                        <p:cTn id="21" dur="500" fill="hold"/>
                                        <p:tgtEl>
                                          <p:spTgt spid="166915">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66915">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66915">
                                            <p:txEl>
                                              <p:pRg st="4" end="4"/>
                                            </p:txEl>
                                          </p:spTgt>
                                        </p:tgtEl>
                                        <p:attrNameLst>
                                          <p:attrName>style.visibility</p:attrName>
                                        </p:attrNameLst>
                                      </p:cBhvr>
                                      <p:to>
                                        <p:strVal val="visible"/>
                                      </p:to>
                                    </p:set>
                                    <p:anim calcmode="lin" valueType="num">
                                      <p:cBhvr additive="base">
                                        <p:cTn id="25" dur="500" fill="hold"/>
                                        <p:tgtEl>
                                          <p:spTgt spid="166915">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66915">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166915">
                                            <p:txEl>
                                              <p:pRg st="5" end="5"/>
                                            </p:txEl>
                                          </p:spTgt>
                                        </p:tgtEl>
                                        <p:attrNameLst>
                                          <p:attrName>style.visibility</p:attrName>
                                        </p:attrNameLst>
                                      </p:cBhvr>
                                      <p:to>
                                        <p:strVal val="visible"/>
                                      </p:to>
                                    </p:set>
                                    <p:anim calcmode="lin" valueType="num">
                                      <p:cBhvr additive="base">
                                        <p:cTn id="29" dur="500" fill="hold"/>
                                        <p:tgtEl>
                                          <p:spTgt spid="166915">
                                            <p:txEl>
                                              <p:pRg st="5" end="5"/>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166915">
                                            <p:txEl>
                                              <p:pRg st="5" end="5"/>
                                            </p:txEl>
                                          </p:spTgt>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166915">
                                            <p:txEl>
                                              <p:pRg st="6" end="6"/>
                                            </p:txEl>
                                          </p:spTgt>
                                        </p:tgtEl>
                                        <p:attrNameLst>
                                          <p:attrName>style.visibility</p:attrName>
                                        </p:attrNameLst>
                                      </p:cBhvr>
                                      <p:to>
                                        <p:strVal val="visible"/>
                                      </p:to>
                                    </p:set>
                                    <p:anim calcmode="lin" valueType="num">
                                      <p:cBhvr additive="base">
                                        <p:cTn id="33" dur="500" fill="hold"/>
                                        <p:tgtEl>
                                          <p:spTgt spid="166915">
                                            <p:txEl>
                                              <p:pRg st="6" end="6"/>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66915">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5" grpId="0" build="p" autoUpdateAnimBg="0"/>
    </p:bldLst>
  </p:timing>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Elastic component</a:t>
            </a:r>
            <a:endParaRPr lang="en-US" dirty="0"/>
          </a:p>
        </p:txBody>
      </p:sp>
      <p:pic>
        <p:nvPicPr>
          <p:cNvPr id="6" name="Content Placeholder 5"/>
          <p:cNvPicPr>
            <a:picLocks noGrp="1" noChangeAspect="1"/>
          </p:cNvPicPr>
          <p:nvPr>
            <p:ph sz="half" idx="1"/>
          </p:nvPr>
        </p:nvPicPr>
        <p:blipFill rotWithShape="1">
          <a:blip r:embed="rId2"/>
          <a:srcRect t="17" b="187"/>
          <a:stretch/>
        </p:blipFill>
        <p:spPr>
          <a:xfrm>
            <a:off x="1524000" y="1103780"/>
            <a:ext cx="6172200" cy="2934820"/>
          </a:xfrm>
        </p:spPr>
      </p:pic>
      <p:sp>
        <p:nvSpPr>
          <p:cNvPr id="5" name="Content Placeholder 4"/>
          <p:cNvSpPr>
            <a:spLocks noGrp="1"/>
          </p:cNvSpPr>
          <p:nvPr>
            <p:ph sz="half" idx="2"/>
          </p:nvPr>
        </p:nvSpPr>
        <p:spPr>
          <a:xfrm>
            <a:off x="685800" y="4191000"/>
            <a:ext cx="7772400" cy="1828800"/>
          </a:xfrm>
        </p:spPr>
        <p:txBody>
          <a:bodyPr/>
          <a:lstStyle/>
          <a:p>
            <a:r>
              <a:rPr lang="en-US" sz="2000" dirty="0"/>
              <a:t>If the utilization of compute nodes exceeds a specified threshold, additional hosting components are provisioned that contain the same application component. </a:t>
            </a:r>
          </a:p>
          <a:p>
            <a:r>
              <a:rPr lang="en-US" sz="2000" dirty="0"/>
              <a:t>If the components are implemented as </a:t>
            </a:r>
            <a:r>
              <a:rPr lang="en-US" sz="2000" i="1" dirty="0"/>
              <a:t>stateless components</a:t>
            </a:r>
            <a:r>
              <a:rPr lang="en-US" sz="2000" dirty="0"/>
              <a:t>, the operations for adding and removal of components are significantly simplified.</a:t>
            </a:r>
            <a:endParaRPr lang="en-US" sz="2000" dirty="0" smtClean="0"/>
          </a:p>
        </p:txBody>
      </p:sp>
    </p:spTree>
    <p:extLst>
      <p:ext uri="{BB962C8B-B14F-4D97-AF65-F5344CB8AC3E}">
        <p14:creationId xmlns:p14="http://schemas.microsoft.com/office/powerpoint/2010/main" val="33616326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Elastic load balancer</a:t>
            </a:r>
            <a:endParaRPr lang="en-US" dirty="0"/>
          </a:p>
        </p:txBody>
      </p:sp>
      <p:sp>
        <p:nvSpPr>
          <p:cNvPr id="6" name="Content Placeholder 5"/>
          <p:cNvSpPr>
            <a:spLocks noGrp="1"/>
          </p:cNvSpPr>
          <p:nvPr>
            <p:ph idx="1"/>
          </p:nvPr>
        </p:nvSpPr>
        <p:spPr/>
        <p:txBody>
          <a:bodyPr/>
          <a:lstStyle/>
          <a:p>
            <a:r>
              <a:rPr lang="en-US" dirty="0" smtClean="0"/>
              <a:t>Context</a:t>
            </a:r>
          </a:p>
          <a:p>
            <a:pPr lvl="1"/>
            <a:r>
              <a:rPr lang="en-US" dirty="0"/>
              <a:t>A componentized application uses multiple compute nodes provided by an elastic infrastructure</a:t>
            </a:r>
            <a:r>
              <a:rPr lang="en-US" dirty="0" smtClean="0"/>
              <a:t>.</a:t>
            </a:r>
          </a:p>
          <a:p>
            <a:r>
              <a:rPr lang="en-US" dirty="0" smtClean="0"/>
              <a:t>Challenges</a:t>
            </a:r>
          </a:p>
          <a:p>
            <a:pPr lvl="1"/>
            <a:r>
              <a:rPr lang="en-US" dirty="0" smtClean="0"/>
              <a:t>As for elastic component</a:t>
            </a:r>
          </a:p>
          <a:p>
            <a:pPr lvl="1"/>
            <a:r>
              <a:rPr lang="en-US" dirty="0" smtClean="0"/>
              <a:t>Service requests are </a:t>
            </a:r>
            <a:r>
              <a:rPr lang="en-US" dirty="0"/>
              <a:t>a good indicator of </a:t>
            </a:r>
            <a:r>
              <a:rPr lang="en-US" dirty="0" smtClean="0"/>
              <a:t>workload </a:t>
            </a:r>
            <a:r>
              <a:rPr lang="en-US" dirty="0"/>
              <a:t>and therefore shall be used as a basis for scaling </a:t>
            </a:r>
            <a:r>
              <a:rPr lang="en-US" dirty="0" smtClean="0"/>
              <a:t>decisions</a:t>
            </a:r>
          </a:p>
          <a:p>
            <a:r>
              <a:rPr lang="en-US" dirty="0" smtClean="0"/>
              <a:t>Solution</a:t>
            </a:r>
          </a:p>
          <a:p>
            <a:pPr lvl="1"/>
            <a:r>
              <a:rPr lang="en-US" dirty="0"/>
              <a:t>Use an elastic load balancer that determines the amount of required resources based on numbers of requests and provisions the needed resources accordingly using the elastic infrastructure’s </a:t>
            </a:r>
            <a:r>
              <a:rPr lang="en-US" dirty="0" smtClean="0"/>
              <a:t>API</a:t>
            </a:r>
          </a:p>
          <a:p>
            <a:endParaRPr lang="en-US" dirty="0" smtClean="0"/>
          </a:p>
          <a:p>
            <a:pPr lvl="1"/>
            <a:endParaRPr lang="en-US" dirty="0"/>
          </a:p>
        </p:txBody>
      </p:sp>
    </p:spTree>
    <p:extLst>
      <p:ext uri="{BB962C8B-B14F-4D97-AF65-F5344CB8AC3E}">
        <p14:creationId xmlns:p14="http://schemas.microsoft.com/office/powerpoint/2010/main" val="12588628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Elastic load balancer</a:t>
            </a:r>
            <a:endParaRPr lang="en-US" dirty="0"/>
          </a:p>
        </p:txBody>
      </p:sp>
      <p:pic>
        <p:nvPicPr>
          <p:cNvPr id="6" name="Content Placeholder 5"/>
          <p:cNvPicPr>
            <a:picLocks noGrp="1" noChangeAspect="1"/>
          </p:cNvPicPr>
          <p:nvPr>
            <p:ph sz="half" idx="1"/>
          </p:nvPr>
        </p:nvPicPr>
        <p:blipFill rotWithShape="1">
          <a:blip r:embed="rId2"/>
          <a:srcRect t="2823" b="117"/>
          <a:stretch/>
        </p:blipFill>
        <p:spPr>
          <a:xfrm>
            <a:off x="1447800" y="914400"/>
            <a:ext cx="6400800" cy="2813423"/>
          </a:xfrm>
        </p:spPr>
      </p:pic>
      <p:sp>
        <p:nvSpPr>
          <p:cNvPr id="5" name="Content Placeholder 4"/>
          <p:cNvSpPr>
            <a:spLocks noGrp="1"/>
          </p:cNvSpPr>
          <p:nvPr>
            <p:ph sz="half" idx="2"/>
          </p:nvPr>
        </p:nvSpPr>
        <p:spPr>
          <a:xfrm>
            <a:off x="685800" y="3810000"/>
            <a:ext cx="7772400" cy="2362200"/>
          </a:xfrm>
        </p:spPr>
        <p:txBody>
          <a:bodyPr/>
          <a:lstStyle/>
          <a:p>
            <a:r>
              <a:rPr lang="en-US" sz="2400" dirty="0"/>
              <a:t>The number of </a:t>
            </a:r>
            <a:r>
              <a:rPr lang="en-US" sz="2400" dirty="0" smtClean="0"/>
              <a:t>requests that </a:t>
            </a:r>
            <a:r>
              <a:rPr lang="en-US" sz="2400" dirty="0"/>
              <a:t>can be handled by a computing node </a:t>
            </a:r>
            <a:r>
              <a:rPr lang="en-US" sz="2400" dirty="0" smtClean="0"/>
              <a:t>is </a:t>
            </a:r>
            <a:r>
              <a:rPr lang="en-US" sz="2400" dirty="0"/>
              <a:t>a crucial design </a:t>
            </a:r>
            <a:r>
              <a:rPr lang="en-US" sz="2400" dirty="0" smtClean="0"/>
              <a:t>parameter</a:t>
            </a:r>
          </a:p>
          <a:p>
            <a:r>
              <a:rPr lang="en-US" sz="2400" dirty="0" smtClean="0"/>
              <a:t>It has to be adjusted at run time</a:t>
            </a:r>
          </a:p>
          <a:p>
            <a:r>
              <a:rPr lang="en-US" sz="2400" dirty="0"/>
              <a:t>Information about the time </a:t>
            </a:r>
            <a:r>
              <a:rPr lang="en-US" sz="2400" dirty="0" smtClean="0"/>
              <a:t>needed to </a:t>
            </a:r>
            <a:r>
              <a:rPr lang="en-US" sz="2400" dirty="0"/>
              <a:t>provision new compute nodes can also be necessary to deduct effective scaling </a:t>
            </a:r>
            <a:r>
              <a:rPr lang="en-US" sz="2400" dirty="0" smtClean="0"/>
              <a:t>actions</a:t>
            </a:r>
          </a:p>
          <a:p>
            <a:endParaRPr lang="en-US" sz="2400" dirty="0"/>
          </a:p>
        </p:txBody>
      </p:sp>
    </p:spTree>
    <p:extLst>
      <p:ext uri="{BB962C8B-B14F-4D97-AF65-F5344CB8AC3E}">
        <p14:creationId xmlns:p14="http://schemas.microsoft.com/office/powerpoint/2010/main" val="2434480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CA" dirty="0" smtClean="0"/>
              <a:t>Principles of Cloud Orchestration, Containerisation and More!</a:t>
            </a:r>
            <a:endParaRPr lang="en-CA" dirty="0"/>
          </a:p>
        </p:txBody>
      </p:sp>
      <p:sp>
        <p:nvSpPr>
          <p:cNvPr id="5" name="Footer Placeholder 4"/>
          <p:cNvSpPr>
            <a:spLocks noGrp="1"/>
          </p:cNvSpPr>
          <p:nvPr>
            <p:ph type="ftr" sz="quarter" idx="10"/>
          </p:nvPr>
        </p:nvSpPr>
        <p:spPr/>
        <p:txBody>
          <a:bodyPr/>
          <a:lstStyle/>
          <a:p>
            <a:pPr>
              <a:defRPr/>
            </a:pPr>
            <a:r>
              <a:rPr lang="it-IT" altLang="en-US" smtClean="0"/>
              <a:t>Design and software architecture</a:t>
            </a:r>
            <a:endParaRPr lang="it-IT" altLang="en-US"/>
          </a:p>
        </p:txBody>
      </p:sp>
      <p:sp>
        <p:nvSpPr>
          <p:cNvPr id="6" name="Slide Number Placeholder 5"/>
          <p:cNvSpPr>
            <a:spLocks noGrp="1"/>
          </p:cNvSpPr>
          <p:nvPr>
            <p:ph type="sldNum" sz="quarter" idx="4294967295"/>
          </p:nvPr>
        </p:nvSpPr>
        <p:spPr>
          <a:xfrm>
            <a:off x="0" y="6337300"/>
            <a:ext cx="965200" cy="228600"/>
          </a:xfrm>
        </p:spPr>
        <p:txBody>
          <a:bodyPr/>
          <a:lstStyle/>
          <a:p>
            <a:pPr>
              <a:defRPr/>
            </a:pPr>
            <a:fld id="{5734B508-35AB-CA4F-84E9-91F2D41C4D46}" type="slidenum">
              <a:rPr lang="it-IT" altLang="en-US" smtClean="0"/>
              <a:pPr>
                <a:defRPr/>
              </a:pPr>
              <a:t>163</a:t>
            </a:fld>
            <a:endParaRPr lang="it-IT" altLang="en-US"/>
          </a:p>
        </p:txBody>
      </p:sp>
    </p:spTree>
    <p:extLst>
      <p:ext uri="{BB962C8B-B14F-4D97-AF65-F5344CB8AC3E}">
        <p14:creationId xmlns:p14="http://schemas.microsoft.com/office/powerpoint/2010/main" val="247818292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Microservices</a:t>
            </a:r>
            <a:endParaRPr lang="en-US" dirty="0"/>
          </a:p>
        </p:txBody>
      </p:sp>
      <p:pic>
        <p:nvPicPr>
          <p:cNvPr id="4" name="Picture 3"/>
          <p:cNvPicPr>
            <a:picLocks noChangeAspect="1"/>
          </p:cNvPicPr>
          <p:nvPr/>
        </p:nvPicPr>
        <p:blipFill>
          <a:blip r:embed="rId2"/>
          <a:stretch>
            <a:fillRect/>
          </a:stretch>
        </p:blipFill>
        <p:spPr>
          <a:xfrm>
            <a:off x="698500" y="2061940"/>
            <a:ext cx="7747000" cy="3949700"/>
          </a:xfrm>
          <a:prstGeom prst="rect">
            <a:avLst/>
          </a:prstGeom>
        </p:spPr>
      </p:pic>
      <p:cxnSp>
        <p:nvCxnSpPr>
          <p:cNvPr id="6" name="Straight Arrow Connector 5"/>
          <p:cNvCxnSpPr/>
          <p:nvPr/>
        </p:nvCxnSpPr>
        <p:spPr>
          <a:xfrm>
            <a:off x="2825002" y="3809640"/>
            <a:ext cx="1010780" cy="25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532429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Microservices</a:t>
            </a:r>
            <a:endParaRPr lang="en-US" dirty="0"/>
          </a:p>
        </p:txBody>
      </p:sp>
      <p:pic>
        <p:nvPicPr>
          <p:cNvPr id="4" name="Picture 3"/>
          <p:cNvPicPr>
            <a:picLocks noChangeAspect="1"/>
          </p:cNvPicPr>
          <p:nvPr/>
        </p:nvPicPr>
        <p:blipFill rotWithShape="1">
          <a:blip r:embed="rId2"/>
          <a:srcRect l="35311"/>
          <a:stretch/>
        </p:blipFill>
        <p:spPr>
          <a:xfrm>
            <a:off x="4394538" y="1077135"/>
            <a:ext cx="4749461" cy="3743226"/>
          </a:xfrm>
          <a:prstGeom prst="rect">
            <a:avLst/>
          </a:prstGeom>
        </p:spPr>
      </p:pic>
      <p:sp>
        <p:nvSpPr>
          <p:cNvPr id="3" name="TextBox 2"/>
          <p:cNvSpPr txBox="1"/>
          <p:nvPr/>
        </p:nvSpPr>
        <p:spPr>
          <a:xfrm>
            <a:off x="484782" y="1510145"/>
            <a:ext cx="4957882" cy="4618970"/>
          </a:xfrm>
          <a:prstGeom prst="rect">
            <a:avLst/>
          </a:prstGeom>
        </p:spPr>
        <p:txBody>
          <a:bodyPr vert="horz" wrap="none" lIns="91440" tIns="45720" rIns="91440" bIns="45720" rtlCol="0">
            <a:normAutofit/>
          </a:bodyPr>
          <a:lstStyle/>
          <a:p>
            <a:r>
              <a:rPr lang="en-US" sz="1800" dirty="0" smtClean="0"/>
              <a:t>Architecture Principles:</a:t>
            </a:r>
          </a:p>
          <a:p>
            <a:endParaRPr lang="en-US" sz="1800" dirty="0"/>
          </a:p>
          <a:p>
            <a:pPr marL="285750" indent="-285750">
              <a:buFont typeface="Arial"/>
              <a:buChar char="•"/>
            </a:pPr>
            <a:r>
              <a:rPr lang="en-US" sz="1800" dirty="0" smtClean="0"/>
              <a:t>Statelessness</a:t>
            </a:r>
          </a:p>
          <a:p>
            <a:endParaRPr lang="en-US" sz="1800" dirty="0"/>
          </a:p>
          <a:p>
            <a:pPr marL="285750" indent="-285750">
              <a:buFont typeface="Arial"/>
              <a:buChar char="•"/>
            </a:pPr>
            <a:r>
              <a:rPr lang="en-US" sz="1800" dirty="0" smtClean="0"/>
              <a:t>Available in multiple copies</a:t>
            </a:r>
          </a:p>
          <a:p>
            <a:endParaRPr lang="en-US" sz="1800" dirty="0"/>
          </a:p>
          <a:p>
            <a:pPr marL="285750" indent="-285750">
              <a:buFont typeface="Arial"/>
              <a:buChar char="•"/>
            </a:pPr>
            <a:r>
              <a:rPr lang="en-US" sz="1800" dirty="0" smtClean="0"/>
              <a:t>No data sharing among peers</a:t>
            </a:r>
          </a:p>
          <a:p>
            <a:endParaRPr lang="en-US" sz="1800" dirty="0"/>
          </a:p>
          <a:p>
            <a:pPr marL="285750" indent="-285750">
              <a:buFont typeface="Arial"/>
              <a:buChar char="•"/>
            </a:pPr>
            <a:r>
              <a:rPr lang="en-US" sz="1800" dirty="0" smtClean="0"/>
              <a:t>Each microservice its own DB</a:t>
            </a:r>
          </a:p>
          <a:p>
            <a:endParaRPr lang="en-US" sz="1800" dirty="0" smtClean="0"/>
          </a:p>
          <a:p>
            <a:pPr marL="285750" indent="-285750">
              <a:buFont typeface="Arial"/>
              <a:buChar char="•"/>
            </a:pPr>
            <a:r>
              <a:rPr lang="en-US" sz="1800" dirty="0" smtClean="0"/>
              <a:t>Data-Intensive Message Brokering</a:t>
            </a:r>
          </a:p>
          <a:p>
            <a:pPr marL="742950" lvl="1" indent="-285750">
              <a:buFont typeface="Arial"/>
              <a:buChar char="•"/>
            </a:pPr>
            <a:r>
              <a:rPr lang="en-US" sz="1800" dirty="0" smtClean="0"/>
              <a:t>Message queues</a:t>
            </a:r>
          </a:p>
          <a:p>
            <a:endParaRPr lang="en-US" sz="1800" dirty="0" smtClean="0"/>
          </a:p>
        </p:txBody>
      </p:sp>
    </p:spTree>
    <p:extLst>
      <p:ext uri="{BB962C8B-B14F-4D97-AF65-F5344CB8AC3E}">
        <p14:creationId xmlns:p14="http://schemas.microsoft.com/office/powerpoint/2010/main" val="333456547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Microservices</a:t>
            </a:r>
            <a:endParaRPr lang="en-US" dirty="0"/>
          </a:p>
        </p:txBody>
      </p:sp>
      <p:pic>
        <p:nvPicPr>
          <p:cNvPr id="4" name="Picture 3"/>
          <p:cNvPicPr>
            <a:picLocks noChangeAspect="1"/>
          </p:cNvPicPr>
          <p:nvPr/>
        </p:nvPicPr>
        <p:blipFill>
          <a:blip r:embed="rId2"/>
          <a:stretch>
            <a:fillRect/>
          </a:stretch>
        </p:blipFill>
        <p:spPr>
          <a:xfrm>
            <a:off x="698500" y="2061940"/>
            <a:ext cx="7747000" cy="3949700"/>
          </a:xfrm>
          <a:prstGeom prst="rect">
            <a:avLst/>
          </a:prstGeom>
        </p:spPr>
      </p:pic>
      <p:sp>
        <p:nvSpPr>
          <p:cNvPr id="3" name="TextBox 2"/>
          <p:cNvSpPr txBox="1"/>
          <p:nvPr/>
        </p:nvSpPr>
        <p:spPr>
          <a:xfrm>
            <a:off x="3556000" y="1238028"/>
            <a:ext cx="3644900" cy="914400"/>
          </a:xfrm>
          <a:prstGeom prst="rect">
            <a:avLst/>
          </a:prstGeom>
        </p:spPr>
        <p:txBody>
          <a:bodyPr vert="horz" wrap="none" lIns="91440" tIns="45720" rIns="91440" bIns="45720" rtlCol="0">
            <a:normAutofit lnSpcReduction="10000"/>
          </a:bodyPr>
          <a:lstStyle/>
          <a:p>
            <a:r>
              <a:rPr lang="en-US" sz="1400" dirty="0" smtClean="0"/>
              <a:t>Stateless </a:t>
            </a:r>
            <a:br>
              <a:rPr lang="en-US" sz="1400" dirty="0" smtClean="0"/>
            </a:br>
            <a:r>
              <a:rPr lang="en-US" sz="1400" dirty="0" smtClean="0"/>
              <a:t>Available in multiple</a:t>
            </a:r>
          </a:p>
          <a:p>
            <a:r>
              <a:rPr lang="en-US" sz="1400" dirty="0" smtClean="0"/>
              <a:t>No data sharing among </a:t>
            </a:r>
            <a:r>
              <a:rPr lang="en-US" sz="1400" dirty="0" err="1" smtClean="0"/>
              <a:t>microservices</a:t>
            </a:r>
            <a:endParaRPr lang="en-US" sz="1400" dirty="0" smtClean="0"/>
          </a:p>
          <a:p>
            <a:r>
              <a:rPr lang="en-US" sz="1400" dirty="0" smtClean="0"/>
              <a:t>Each </a:t>
            </a:r>
            <a:r>
              <a:rPr lang="en-US" sz="1400" dirty="0" err="1" smtClean="0"/>
              <a:t>microservice</a:t>
            </a:r>
            <a:r>
              <a:rPr lang="en-US" sz="1400" dirty="0" smtClean="0"/>
              <a:t> uses a specific database</a:t>
            </a:r>
          </a:p>
        </p:txBody>
      </p:sp>
      <p:cxnSp>
        <p:nvCxnSpPr>
          <p:cNvPr id="6" name="Straight Arrow Connector 5"/>
          <p:cNvCxnSpPr/>
          <p:nvPr/>
        </p:nvCxnSpPr>
        <p:spPr>
          <a:xfrm>
            <a:off x="4038600" y="2157190"/>
            <a:ext cx="12700" cy="1320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Rectangle 4"/>
          <p:cNvSpPr/>
          <p:nvPr/>
        </p:nvSpPr>
        <p:spPr>
          <a:xfrm>
            <a:off x="3851920" y="3429000"/>
            <a:ext cx="1152128" cy="1872208"/>
          </a:xfrm>
          <a:prstGeom prst="rect">
            <a:avLst/>
          </a:prstGeom>
          <a:solidFill>
            <a:srgbClr val="FF0000">
              <a:alpha val="20000"/>
            </a:srgb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7" name="TextBox 6"/>
          <p:cNvSpPr txBox="1"/>
          <p:nvPr/>
        </p:nvSpPr>
        <p:spPr>
          <a:xfrm>
            <a:off x="3203848" y="5805264"/>
            <a:ext cx="1202786" cy="369332"/>
          </a:xfrm>
          <a:prstGeom prst="rect">
            <a:avLst/>
          </a:prstGeom>
          <a:noFill/>
        </p:spPr>
        <p:txBody>
          <a:bodyPr wrap="none" rtlCol="0">
            <a:spAutoFit/>
          </a:bodyPr>
          <a:lstStyle/>
          <a:p>
            <a:r>
              <a:rPr lang="en-CA" b="1" dirty="0" smtClean="0">
                <a:solidFill>
                  <a:srgbClr val="FF0000"/>
                </a:solidFill>
              </a:rPr>
              <a:t>Container!</a:t>
            </a:r>
            <a:endParaRPr lang="en-CA" b="1" dirty="0">
              <a:solidFill>
                <a:srgbClr val="FF0000"/>
              </a:solidFill>
            </a:endParaRPr>
          </a:p>
        </p:txBody>
      </p:sp>
      <p:cxnSp>
        <p:nvCxnSpPr>
          <p:cNvPr id="9" name="Straight Connector 8"/>
          <p:cNvCxnSpPr>
            <a:stCxn id="7" idx="0"/>
          </p:cNvCxnSpPr>
          <p:nvPr/>
        </p:nvCxnSpPr>
        <p:spPr>
          <a:xfrm flipV="1">
            <a:off x="3805241" y="5301208"/>
            <a:ext cx="406719" cy="504056"/>
          </a:xfrm>
          <a:prstGeom prst="line">
            <a:avLst/>
          </a:prstGeom>
          <a:ln>
            <a:solidFill>
              <a:srgbClr val="FF0000"/>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51520" y="1187460"/>
            <a:ext cx="1418064" cy="369332"/>
          </a:xfrm>
          <a:prstGeom prst="rect">
            <a:avLst/>
          </a:prstGeom>
          <a:noFill/>
        </p:spPr>
        <p:txBody>
          <a:bodyPr wrap="none" rtlCol="0">
            <a:spAutoFit/>
          </a:bodyPr>
          <a:lstStyle/>
          <a:p>
            <a:r>
              <a:rPr lang="en-CA" b="1" dirty="0" smtClean="0">
                <a:solidFill>
                  <a:srgbClr val="FF0000"/>
                </a:solidFill>
              </a:rPr>
              <a:t>Why Micro-?</a:t>
            </a:r>
            <a:endParaRPr lang="en-CA" b="1" dirty="0">
              <a:solidFill>
                <a:srgbClr val="FF0000"/>
              </a:solidFill>
            </a:endParaRPr>
          </a:p>
        </p:txBody>
      </p:sp>
      <p:sp>
        <p:nvSpPr>
          <p:cNvPr id="12" name="Rectangle 11"/>
          <p:cNvSpPr/>
          <p:nvPr/>
        </p:nvSpPr>
        <p:spPr>
          <a:xfrm>
            <a:off x="5076056" y="3429000"/>
            <a:ext cx="1224136" cy="1872208"/>
          </a:xfrm>
          <a:prstGeom prst="rect">
            <a:avLst/>
          </a:prstGeom>
          <a:solidFill>
            <a:srgbClr val="FF0000">
              <a:alpha val="20000"/>
            </a:srgb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3" name="Rectangle 12"/>
          <p:cNvSpPr/>
          <p:nvPr/>
        </p:nvSpPr>
        <p:spPr>
          <a:xfrm>
            <a:off x="6372200" y="3429000"/>
            <a:ext cx="1224136" cy="1872208"/>
          </a:xfrm>
          <a:prstGeom prst="rect">
            <a:avLst/>
          </a:prstGeom>
          <a:solidFill>
            <a:srgbClr val="FF0000">
              <a:alpha val="20000"/>
            </a:srgb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4" name="Slide Number Placeholder 13"/>
          <p:cNvSpPr>
            <a:spLocks noGrp="1"/>
          </p:cNvSpPr>
          <p:nvPr>
            <p:ph type="sldNum" sz="quarter" idx="12"/>
          </p:nvPr>
        </p:nvSpPr>
        <p:spPr/>
        <p:txBody>
          <a:bodyPr/>
          <a:lstStyle/>
          <a:p>
            <a:fld id="{A3A2C5DB-42A7-480B-B57D-B0AA071F25FA}" type="slidenum">
              <a:rPr lang="en-GB" smtClean="0"/>
              <a:pPr/>
              <a:t>166</a:t>
            </a:fld>
            <a:endParaRPr lang="en-GB" dirty="0"/>
          </a:p>
        </p:txBody>
      </p:sp>
    </p:spTree>
    <p:extLst>
      <p:ext uri="{BB962C8B-B14F-4D97-AF65-F5344CB8AC3E}">
        <p14:creationId xmlns:p14="http://schemas.microsoft.com/office/powerpoint/2010/main" val="3354963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BA865F8-D0B2-3245-A9F6-5F06F5A3A0C6}" type="slidenum">
              <a:rPr lang="en-US" smtClean="0"/>
              <a:pPr/>
              <a:t>167</a:t>
            </a:fld>
            <a:endParaRPr lang="en-US" dirty="0"/>
          </a:p>
        </p:txBody>
      </p:sp>
      <p:sp>
        <p:nvSpPr>
          <p:cNvPr id="4" name="Text Placeholder 3"/>
          <p:cNvSpPr>
            <a:spLocks noGrp="1"/>
          </p:cNvSpPr>
          <p:nvPr>
            <p:ph type="body" sz="quarter" idx="14"/>
          </p:nvPr>
        </p:nvSpPr>
        <p:spPr>
          <a:xfrm>
            <a:off x="1011550" y="1923933"/>
            <a:ext cx="7566965" cy="4043729"/>
          </a:xfrm>
        </p:spPr>
        <p:txBody>
          <a:bodyPr>
            <a:normAutofit/>
          </a:bodyPr>
          <a:lstStyle/>
          <a:p>
            <a:r>
              <a:rPr lang="de-CH" dirty="0" smtClean="0"/>
              <a:t>Persisted snapshot that can be run</a:t>
            </a:r>
          </a:p>
          <a:p>
            <a:pPr lvl="1"/>
            <a:r>
              <a:rPr lang="de-CH" i="1" dirty="0" smtClean="0"/>
              <a:t>images: </a:t>
            </a:r>
            <a:r>
              <a:rPr lang="de-CH" dirty="0" smtClean="0"/>
              <a:t>List all local images</a:t>
            </a:r>
          </a:p>
          <a:p>
            <a:pPr lvl="1"/>
            <a:r>
              <a:rPr lang="de-CH" i="1" dirty="0" smtClean="0"/>
              <a:t>run</a:t>
            </a:r>
            <a:r>
              <a:rPr lang="de-CH" dirty="0" smtClean="0"/>
              <a:t>: Create a container from an image and execute a command in it</a:t>
            </a:r>
          </a:p>
          <a:p>
            <a:pPr lvl="1"/>
            <a:r>
              <a:rPr lang="de-CH" i="1" dirty="0" smtClean="0"/>
              <a:t>tag</a:t>
            </a:r>
            <a:r>
              <a:rPr lang="de-CH" dirty="0" smtClean="0"/>
              <a:t>: Tag an image</a:t>
            </a:r>
          </a:p>
          <a:p>
            <a:pPr lvl="1"/>
            <a:r>
              <a:rPr lang="de-CH" i="1" dirty="0" smtClean="0"/>
              <a:t>pull</a:t>
            </a:r>
            <a:r>
              <a:rPr lang="de-CH" dirty="0" smtClean="0"/>
              <a:t>: Download image from repository</a:t>
            </a:r>
          </a:p>
          <a:p>
            <a:pPr lvl="1"/>
            <a:r>
              <a:rPr lang="de-CH" i="1" dirty="0" smtClean="0"/>
              <a:t>rmi</a:t>
            </a:r>
            <a:r>
              <a:rPr lang="de-CH" dirty="0" smtClean="0"/>
              <a:t>: Delete a local image</a:t>
            </a:r>
          </a:p>
          <a:p>
            <a:pPr lvl="2"/>
            <a:r>
              <a:rPr lang="de-CH" dirty="0" smtClean="0"/>
              <a:t>This will also remove intermediate images if no longer used</a:t>
            </a:r>
          </a:p>
        </p:txBody>
      </p:sp>
      <p:sp>
        <p:nvSpPr>
          <p:cNvPr id="6" name="Title 1"/>
          <p:cNvSpPr txBox="1">
            <a:spLocks/>
          </p:cNvSpPr>
          <p:nvPr/>
        </p:nvSpPr>
        <p:spPr>
          <a:xfrm>
            <a:off x="1698625" y="115888"/>
            <a:ext cx="5678488" cy="838200"/>
          </a:xfrm>
          <a:prstGeom prst="rect">
            <a:avLst/>
          </a:prstGeom>
        </p:spPr>
        <p:txBody>
          <a:bodyPr/>
          <a:lstStyle>
            <a:lvl1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mj-lt"/>
                <a:ea typeface="ＭＳ Ｐゴシック" charset="0"/>
                <a:cs typeface="ＭＳ Ｐゴシック" charset="0"/>
              </a:defRPr>
            </a:lvl1pPr>
            <a:lvl2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2pPr>
            <a:lvl3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3pPr>
            <a:lvl4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4pPr>
            <a:lvl5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9pPr>
          </a:lstStyle>
          <a:p>
            <a:r>
              <a:rPr lang="en-US" dirty="0" smtClean="0"/>
              <a:t>Terminology - Image</a:t>
            </a:r>
            <a:endParaRPr lang="en-US" dirty="0"/>
          </a:p>
        </p:txBody>
      </p:sp>
    </p:spTree>
    <p:extLst>
      <p:ext uri="{BB962C8B-B14F-4D97-AF65-F5344CB8AC3E}">
        <p14:creationId xmlns:p14="http://schemas.microsoft.com/office/powerpoint/2010/main" val="374633206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BA865F8-D0B2-3245-A9F6-5F06F5A3A0C6}" type="slidenum">
              <a:rPr lang="en-US" smtClean="0"/>
              <a:pPr/>
              <a:t>168</a:t>
            </a:fld>
            <a:endParaRPr lang="en-US" dirty="0"/>
          </a:p>
        </p:txBody>
      </p:sp>
      <p:sp>
        <p:nvSpPr>
          <p:cNvPr id="4" name="Text Placeholder 3"/>
          <p:cNvSpPr>
            <a:spLocks noGrp="1"/>
          </p:cNvSpPr>
          <p:nvPr>
            <p:ph type="body" sz="quarter" idx="14"/>
          </p:nvPr>
        </p:nvSpPr>
        <p:spPr>
          <a:xfrm>
            <a:off x="1011551" y="1923933"/>
            <a:ext cx="7379176" cy="4055761"/>
          </a:xfrm>
        </p:spPr>
        <p:txBody>
          <a:bodyPr>
            <a:normAutofit/>
          </a:bodyPr>
          <a:lstStyle/>
          <a:p>
            <a:r>
              <a:rPr lang="de-CH" dirty="0" smtClean="0"/>
              <a:t>Runnable </a:t>
            </a:r>
            <a:r>
              <a:rPr lang="de-CH" dirty="0"/>
              <a:t>instance of an image</a:t>
            </a:r>
          </a:p>
          <a:p>
            <a:pPr lvl="1"/>
            <a:r>
              <a:rPr lang="de-CH" i="1" dirty="0" smtClean="0"/>
              <a:t>ps</a:t>
            </a:r>
            <a:r>
              <a:rPr lang="de-CH" i="1" dirty="0"/>
              <a:t>:</a:t>
            </a:r>
            <a:r>
              <a:rPr lang="de-CH" dirty="0"/>
              <a:t> List all running containers</a:t>
            </a:r>
          </a:p>
          <a:p>
            <a:pPr lvl="1"/>
            <a:r>
              <a:rPr lang="de-CH" i="1" dirty="0" smtClean="0"/>
              <a:t>ps </a:t>
            </a:r>
            <a:r>
              <a:rPr lang="de-CH" i="1" dirty="0"/>
              <a:t>–a</a:t>
            </a:r>
            <a:r>
              <a:rPr lang="de-CH" dirty="0"/>
              <a:t>: List all containers (incl. stopped</a:t>
            </a:r>
            <a:r>
              <a:rPr lang="de-CH" dirty="0" smtClean="0"/>
              <a:t>)</a:t>
            </a:r>
          </a:p>
          <a:p>
            <a:pPr lvl="1"/>
            <a:r>
              <a:rPr lang="de-CH" i="1" dirty="0" smtClean="0"/>
              <a:t>top</a:t>
            </a:r>
            <a:r>
              <a:rPr lang="de-CH" dirty="0" smtClean="0"/>
              <a:t>: Display processes of a container</a:t>
            </a:r>
            <a:endParaRPr lang="de-CH" dirty="0"/>
          </a:p>
          <a:p>
            <a:pPr lvl="1"/>
            <a:r>
              <a:rPr lang="de-CH" i="1" dirty="0" smtClean="0"/>
              <a:t>start</a:t>
            </a:r>
            <a:r>
              <a:rPr lang="de-CH" dirty="0"/>
              <a:t>: Start a stopped container</a:t>
            </a:r>
          </a:p>
          <a:p>
            <a:pPr lvl="1"/>
            <a:r>
              <a:rPr lang="de-CH" i="1" dirty="0" smtClean="0"/>
              <a:t>stop</a:t>
            </a:r>
            <a:r>
              <a:rPr lang="de-CH" dirty="0"/>
              <a:t>: Stop a running container</a:t>
            </a:r>
          </a:p>
          <a:p>
            <a:pPr lvl="1"/>
            <a:r>
              <a:rPr lang="de-CH" i="1" dirty="0" smtClean="0"/>
              <a:t>pause</a:t>
            </a:r>
            <a:r>
              <a:rPr lang="de-CH" dirty="0"/>
              <a:t>: Pause all processes within a </a:t>
            </a:r>
            <a:r>
              <a:rPr lang="de-CH" dirty="0" smtClean="0"/>
              <a:t>container</a:t>
            </a:r>
          </a:p>
          <a:p>
            <a:pPr lvl="1"/>
            <a:r>
              <a:rPr lang="de-CH" i="1" dirty="0" smtClean="0"/>
              <a:t>rm</a:t>
            </a:r>
            <a:r>
              <a:rPr lang="de-CH" dirty="0" smtClean="0"/>
              <a:t>: Delete a container</a:t>
            </a:r>
          </a:p>
          <a:p>
            <a:pPr lvl="1"/>
            <a:r>
              <a:rPr lang="de-CH" i="1" dirty="0" smtClean="0"/>
              <a:t>commit</a:t>
            </a:r>
            <a:r>
              <a:rPr lang="de-CH" dirty="0" smtClean="0"/>
              <a:t>: Create an image from a container</a:t>
            </a:r>
          </a:p>
          <a:p>
            <a:pPr lvl="1"/>
            <a:endParaRPr lang="en-US" dirty="0"/>
          </a:p>
          <a:p>
            <a:endParaRPr lang="en-US" dirty="0"/>
          </a:p>
        </p:txBody>
      </p:sp>
      <p:sp>
        <p:nvSpPr>
          <p:cNvPr id="6" name="Title 1"/>
          <p:cNvSpPr txBox="1">
            <a:spLocks/>
          </p:cNvSpPr>
          <p:nvPr/>
        </p:nvSpPr>
        <p:spPr>
          <a:xfrm>
            <a:off x="1698625" y="115888"/>
            <a:ext cx="5678488" cy="838200"/>
          </a:xfrm>
          <a:prstGeom prst="rect">
            <a:avLst/>
          </a:prstGeom>
        </p:spPr>
        <p:txBody>
          <a:bodyPr/>
          <a:lstStyle>
            <a:lvl1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mj-lt"/>
                <a:ea typeface="ＭＳ Ｐゴシック" charset="0"/>
                <a:cs typeface="ＭＳ Ｐゴシック" charset="0"/>
              </a:defRPr>
            </a:lvl1pPr>
            <a:lvl2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2pPr>
            <a:lvl3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3pPr>
            <a:lvl4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4pPr>
            <a:lvl5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9pPr>
          </a:lstStyle>
          <a:p>
            <a:r>
              <a:rPr lang="en-US" dirty="0" smtClean="0"/>
              <a:t>Terminology - Container</a:t>
            </a:r>
            <a:endParaRPr lang="en-US" dirty="0"/>
          </a:p>
        </p:txBody>
      </p:sp>
    </p:spTree>
    <p:extLst>
      <p:ext uri="{BB962C8B-B14F-4D97-AF65-F5344CB8AC3E}">
        <p14:creationId xmlns:p14="http://schemas.microsoft.com/office/powerpoint/2010/main" val="116884507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p:cNvSpPr/>
          <p:nvPr/>
        </p:nvSpPr>
        <p:spPr>
          <a:xfrm>
            <a:off x="5645498" y="5095649"/>
            <a:ext cx="1718268" cy="71343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CH" sz="1800" dirty="0" smtClean="0"/>
              <a:t>Container</a:t>
            </a:r>
          </a:p>
          <a:p>
            <a:pPr algn="ctr"/>
            <a:r>
              <a:rPr lang="de-CH" sz="1800" dirty="0" smtClean="0"/>
              <a:t>cid4</a:t>
            </a:r>
            <a:endParaRPr lang="en-US" sz="1800" dirty="0"/>
          </a:p>
        </p:txBody>
      </p:sp>
      <p:sp>
        <p:nvSpPr>
          <p:cNvPr id="31" name="Rounded Rectangle 30"/>
          <p:cNvSpPr/>
          <p:nvPr/>
        </p:nvSpPr>
        <p:spPr>
          <a:xfrm>
            <a:off x="5493098" y="4732231"/>
            <a:ext cx="1718268" cy="71343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CH" sz="1800" dirty="0" smtClean="0"/>
              <a:t>Container</a:t>
            </a:r>
          </a:p>
          <a:p>
            <a:pPr algn="ctr"/>
            <a:r>
              <a:rPr lang="de-CH" sz="1800" dirty="0" smtClean="0"/>
              <a:t>cid3</a:t>
            </a:r>
            <a:endParaRPr lang="en-US" sz="1800" dirty="0"/>
          </a:p>
        </p:txBody>
      </p:sp>
      <p:sp>
        <p:nvSpPr>
          <p:cNvPr id="2" name="Slide Number Placeholder 1"/>
          <p:cNvSpPr>
            <a:spLocks noGrp="1"/>
          </p:cNvSpPr>
          <p:nvPr>
            <p:ph type="sldNum" sz="quarter" idx="12"/>
          </p:nvPr>
        </p:nvSpPr>
        <p:spPr/>
        <p:txBody>
          <a:bodyPr/>
          <a:lstStyle/>
          <a:p>
            <a:fld id="{1BA865F8-D0B2-3245-A9F6-5F06F5A3A0C6}" type="slidenum">
              <a:rPr lang="en-US" smtClean="0"/>
              <a:pPr/>
              <a:t>169</a:t>
            </a:fld>
            <a:endParaRPr lang="en-US" dirty="0"/>
          </a:p>
        </p:txBody>
      </p:sp>
      <p:sp>
        <p:nvSpPr>
          <p:cNvPr id="3" name="Text Placeholder 2"/>
          <p:cNvSpPr>
            <a:spLocks noGrp="1"/>
          </p:cNvSpPr>
          <p:nvPr>
            <p:ph type="body" sz="quarter" idx="13"/>
          </p:nvPr>
        </p:nvSpPr>
        <p:spPr>
          <a:xfrm>
            <a:off x="1089303" y="155715"/>
            <a:ext cx="6286589" cy="607027"/>
          </a:xfrm>
        </p:spPr>
        <p:txBody>
          <a:bodyPr/>
          <a:lstStyle/>
          <a:p>
            <a:r>
              <a:rPr lang="de-CH" dirty="0" smtClean="0"/>
              <a:t>Image vs. Container</a:t>
            </a:r>
            <a:endParaRPr lang="en-US" dirty="0"/>
          </a:p>
        </p:txBody>
      </p:sp>
      <p:sp>
        <p:nvSpPr>
          <p:cNvPr id="5" name="Rectangle 4"/>
          <p:cNvSpPr/>
          <p:nvPr/>
        </p:nvSpPr>
        <p:spPr>
          <a:xfrm>
            <a:off x="1095270" y="1909187"/>
            <a:ext cx="1718268" cy="7134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800" dirty="0" smtClean="0"/>
              <a:t>Base Image</a:t>
            </a:r>
          </a:p>
          <a:p>
            <a:pPr algn="ctr"/>
            <a:r>
              <a:rPr lang="de-CH" sz="1800" i="1" dirty="0" smtClean="0"/>
              <a:t>ubuntu:latest</a:t>
            </a:r>
          </a:p>
        </p:txBody>
      </p:sp>
      <p:sp>
        <p:nvSpPr>
          <p:cNvPr id="6" name="Rounded Rectangle 5"/>
          <p:cNvSpPr/>
          <p:nvPr/>
        </p:nvSpPr>
        <p:spPr>
          <a:xfrm>
            <a:off x="5285433" y="1909186"/>
            <a:ext cx="1718268" cy="71343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CH" sz="1800" dirty="0" smtClean="0"/>
              <a:t>Container</a:t>
            </a:r>
          </a:p>
          <a:p>
            <a:pPr algn="ctr"/>
            <a:r>
              <a:rPr lang="de-CH" sz="1800" dirty="0" smtClean="0"/>
              <a:t>cid1</a:t>
            </a:r>
            <a:endParaRPr lang="en-US" sz="1800" dirty="0"/>
          </a:p>
        </p:txBody>
      </p:sp>
      <p:cxnSp>
        <p:nvCxnSpPr>
          <p:cNvPr id="8" name="Straight Arrow Connector 7"/>
          <p:cNvCxnSpPr>
            <a:stCxn id="5" idx="3"/>
            <a:endCxn id="6" idx="1"/>
          </p:cNvCxnSpPr>
          <p:nvPr/>
        </p:nvCxnSpPr>
        <p:spPr>
          <a:xfrm flipV="1">
            <a:off x="2813538" y="2265903"/>
            <a:ext cx="247189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753660" y="1918565"/>
            <a:ext cx="518291" cy="369332"/>
          </a:xfrm>
          <a:prstGeom prst="rect">
            <a:avLst/>
          </a:prstGeom>
          <a:noFill/>
        </p:spPr>
        <p:txBody>
          <a:bodyPr wrap="none" rtlCol="0">
            <a:spAutoFit/>
          </a:bodyPr>
          <a:lstStyle/>
          <a:p>
            <a:r>
              <a:rPr lang="de-CH" sz="1800" dirty="0" smtClean="0"/>
              <a:t>run</a:t>
            </a:r>
            <a:endParaRPr lang="en-US" sz="1800" dirty="0"/>
          </a:p>
        </p:txBody>
      </p:sp>
      <p:sp>
        <p:nvSpPr>
          <p:cNvPr id="10" name="Rounded Rectangle 9"/>
          <p:cNvSpPr/>
          <p:nvPr/>
        </p:nvSpPr>
        <p:spPr>
          <a:xfrm>
            <a:off x="5285433" y="3322385"/>
            <a:ext cx="1718268" cy="71343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CH" sz="1800" dirty="0" smtClean="0"/>
              <a:t>Container</a:t>
            </a:r>
          </a:p>
          <a:p>
            <a:pPr algn="ctr"/>
            <a:r>
              <a:rPr lang="de-CH" sz="1800" dirty="0" smtClean="0"/>
              <a:t>cid1</a:t>
            </a:r>
            <a:endParaRPr lang="en-US" sz="1800" dirty="0"/>
          </a:p>
        </p:txBody>
      </p:sp>
      <p:cxnSp>
        <p:nvCxnSpPr>
          <p:cNvPr id="11" name="Straight Arrow Connector 10"/>
          <p:cNvCxnSpPr>
            <a:stCxn id="6" idx="2"/>
            <a:endCxn id="10" idx="0"/>
          </p:cNvCxnSpPr>
          <p:nvPr/>
        </p:nvCxnSpPr>
        <p:spPr>
          <a:xfrm>
            <a:off x="6144567" y="2622619"/>
            <a:ext cx="0" cy="699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115623" y="2781003"/>
            <a:ext cx="1963135" cy="369332"/>
          </a:xfrm>
          <a:prstGeom prst="rect">
            <a:avLst/>
          </a:prstGeom>
          <a:noFill/>
        </p:spPr>
        <p:txBody>
          <a:bodyPr wrap="none" rtlCol="0">
            <a:spAutoFit/>
          </a:bodyPr>
          <a:lstStyle/>
          <a:p>
            <a:r>
              <a:rPr lang="de-CH" sz="1800" dirty="0" smtClean="0"/>
              <a:t>cmd </a:t>
            </a:r>
            <a:r>
              <a:rPr lang="de-CH" sz="1800" dirty="0" smtClean="0">
                <a:sym typeface="Wingdings" panose="05000000000000000000" pitchFamily="2" charset="2"/>
              </a:rPr>
              <a:t> </a:t>
            </a:r>
            <a:r>
              <a:rPr lang="de-CH" sz="1800" dirty="0" smtClean="0"/>
              <a:t>new state</a:t>
            </a:r>
            <a:endParaRPr lang="en-US" sz="1800" dirty="0"/>
          </a:p>
        </p:txBody>
      </p:sp>
      <p:cxnSp>
        <p:nvCxnSpPr>
          <p:cNvPr id="15" name="Straight Arrow Connector 14"/>
          <p:cNvCxnSpPr>
            <a:stCxn id="10" idx="1"/>
            <a:endCxn id="18" idx="3"/>
          </p:cNvCxnSpPr>
          <p:nvPr/>
        </p:nvCxnSpPr>
        <p:spPr>
          <a:xfrm flipH="1" flipV="1">
            <a:off x="2829812" y="3676645"/>
            <a:ext cx="2455621" cy="24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1111544" y="3319928"/>
            <a:ext cx="1718268" cy="7134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800" dirty="0" smtClean="0"/>
              <a:t>New Image</a:t>
            </a:r>
          </a:p>
          <a:p>
            <a:pPr algn="ctr"/>
            <a:r>
              <a:rPr lang="de-CH" sz="1800" dirty="0" smtClean="0"/>
              <a:t>iid1</a:t>
            </a:r>
          </a:p>
        </p:txBody>
      </p:sp>
      <p:sp>
        <p:nvSpPr>
          <p:cNvPr id="20" name="TextBox 19"/>
          <p:cNvSpPr txBox="1"/>
          <p:nvPr/>
        </p:nvSpPr>
        <p:spPr>
          <a:xfrm>
            <a:off x="3609666" y="3322385"/>
            <a:ext cx="928447" cy="369332"/>
          </a:xfrm>
          <a:prstGeom prst="rect">
            <a:avLst/>
          </a:prstGeom>
          <a:noFill/>
        </p:spPr>
        <p:txBody>
          <a:bodyPr wrap="none" rtlCol="0">
            <a:spAutoFit/>
          </a:bodyPr>
          <a:lstStyle/>
          <a:p>
            <a:r>
              <a:rPr lang="de-CH" sz="1800" dirty="0" smtClean="0"/>
              <a:t>commit</a:t>
            </a:r>
            <a:endParaRPr lang="en-US" sz="1800" dirty="0"/>
          </a:p>
        </p:txBody>
      </p:sp>
      <p:cxnSp>
        <p:nvCxnSpPr>
          <p:cNvPr id="21" name="Straight Arrow Connector 20"/>
          <p:cNvCxnSpPr>
            <a:stCxn id="18" idx="0"/>
            <a:endCxn id="5" idx="2"/>
          </p:cNvCxnSpPr>
          <p:nvPr/>
        </p:nvCxnSpPr>
        <p:spPr>
          <a:xfrm flipH="1" flipV="1">
            <a:off x="1954404" y="2622620"/>
            <a:ext cx="16274" cy="6973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1931226" y="2801546"/>
            <a:ext cx="1378052" cy="369332"/>
          </a:xfrm>
          <a:prstGeom prst="rect">
            <a:avLst/>
          </a:prstGeom>
          <a:noFill/>
        </p:spPr>
        <p:txBody>
          <a:bodyPr wrap="none" rtlCol="0">
            <a:spAutoFit/>
          </a:bodyPr>
          <a:lstStyle/>
          <a:p>
            <a:r>
              <a:rPr lang="de-CH" sz="1800" dirty="0" smtClean="0"/>
              <a:t>base image</a:t>
            </a:r>
            <a:endParaRPr lang="en-US" sz="1800" dirty="0"/>
          </a:p>
        </p:txBody>
      </p:sp>
      <p:sp>
        <p:nvSpPr>
          <p:cNvPr id="25" name="Rounded Rectangle 24"/>
          <p:cNvSpPr/>
          <p:nvPr/>
        </p:nvSpPr>
        <p:spPr>
          <a:xfrm>
            <a:off x="5340698" y="4378867"/>
            <a:ext cx="1718268" cy="71343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CH" sz="1800" dirty="0" smtClean="0"/>
              <a:t>Container</a:t>
            </a:r>
          </a:p>
          <a:p>
            <a:pPr algn="ctr"/>
            <a:r>
              <a:rPr lang="de-CH" sz="1800" dirty="0" smtClean="0"/>
              <a:t>cid2</a:t>
            </a:r>
            <a:endParaRPr lang="en-US" sz="1800" dirty="0"/>
          </a:p>
        </p:txBody>
      </p:sp>
      <p:cxnSp>
        <p:nvCxnSpPr>
          <p:cNvPr id="26" name="Straight Arrow Connector 25"/>
          <p:cNvCxnSpPr>
            <a:stCxn id="18" idx="2"/>
            <a:endCxn id="25" idx="1"/>
          </p:cNvCxnSpPr>
          <p:nvPr/>
        </p:nvCxnSpPr>
        <p:spPr>
          <a:xfrm>
            <a:off x="1970678" y="4033361"/>
            <a:ext cx="3370020" cy="7022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3814849" y="4045976"/>
            <a:ext cx="518291" cy="369332"/>
          </a:xfrm>
          <a:prstGeom prst="rect">
            <a:avLst/>
          </a:prstGeom>
          <a:noFill/>
        </p:spPr>
        <p:txBody>
          <a:bodyPr wrap="none" rtlCol="0">
            <a:spAutoFit/>
          </a:bodyPr>
          <a:lstStyle/>
          <a:p>
            <a:r>
              <a:rPr lang="de-CH" sz="1800" dirty="0" smtClean="0"/>
              <a:t>run</a:t>
            </a:r>
            <a:endParaRPr lang="en-US" sz="1800" dirty="0"/>
          </a:p>
        </p:txBody>
      </p:sp>
    </p:spTree>
    <p:extLst>
      <p:ext uri="{BB962C8B-B14F-4D97-AF65-F5344CB8AC3E}">
        <p14:creationId xmlns:p14="http://schemas.microsoft.com/office/powerpoint/2010/main" val="3769123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oter Placeholder 3"/>
          <p:cNvSpPr>
            <a:spLocks noGrp="1"/>
          </p:cNvSpPr>
          <p:nvPr>
            <p:ph type="ftr" sz="quarter" idx="11"/>
          </p:nvPr>
        </p:nvSpPr>
        <p:spPr/>
        <p:txBody>
          <a:bodyPr/>
          <a:lstStyle/>
          <a:p>
            <a:pPr>
              <a:defRPr/>
            </a:pPr>
            <a:r>
              <a:rPr lang="en-US"/>
              <a:t>Design&amp;SwArch</a:t>
            </a:r>
          </a:p>
        </p:txBody>
      </p:sp>
      <p:sp>
        <p:nvSpPr>
          <p:cNvPr id="18" name="Slide Number Placeholder 4"/>
          <p:cNvSpPr>
            <a:spLocks noGrp="1"/>
          </p:cNvSpPr>
          <p:nvPr>
            <p:ph type="sldNum" sz="quarter" idx="12"/>
          </p:nvPr>
        </p:nvSpPr>
        <p:spPr/>
        <p:txBody>
          <a:bodyPr/>
          <a:lstStyle/>
          <a:p>
            <a:pPr>
              <a:defRPr/>
            </a:pPr>
            <a:r>
              <a:rPr lang="it-IT"/>
              <a:t>- </a:t>
            </a:r>
            <a:fld id="{F427B6CC-DB8D-FE45-82E1-95924707670E}" type="slidenum">
              <a:rPr lang="en-US"/>
              <a:pPr>
                <a:defRPr/>
              </a:pPr>
              <a:t>17</a:t>
            </a:fld>
            <a:r>
              <a:rPr lang="it-IT"/>
              <a:t> -</a:t>
            </a:r>
            <a:endParaRPr lang="en-US"/>
          </a:p>
        </p:txBody>
      </p:sp>
      <p:sp>
        <p:nvSpPr>
          <p:cNvPr id="168962" name="Rectangle 2"/>
          <p:cNvSpPr>
            <a:spLocks noGrp="1" noChangeArrowheads="1"/>
          </p:cNvSpPr>
          <p:nvPr>
            <p:ph type="title"/>
          </p:nvPr>
        </p:nvSpPr>
        <p:spPr/>
        <p:txBody>
          <a:bodyPr/>
          <a:lstStyle/>
          <a:p>
            <a:pPr eaLnBrk="1" hangingPunct="1">
              <a:defRPr/>
            </a:pPr>
            <a:r>
              <a:rPr lang="it-IT" smtClean="0">
                <a:cs typeface="+mj-cs"/>
              </a:rPr>
              <a:t>C/S: a general scheme</a:t>
            </a:r>
          </a:p>
        </p:txBody>
      </p:sp>
      <p:sp>
        <p:nvSpPr>
          <p:cNvPr id="168963" name="Rectangle 3"/>
          <p:cNvSpPr>
            <a:spLocks noChangeArrowheads="1"/>
          </p:cNvSpPr>
          <p:nvPr/>
        </p:nvSpPr>
        <p:spPr bwMode="auto">
          <a:xfrm>
            <a:off x="1524000" y="3886200"/>
            <a:ext cx="1981200" cy="381000"/>
          </a:xfrm>
          <a:prstGeom prst="rect">
            <a:avLst/>
          </a:prstGeom>
          <a:solidFill>
            <a:schemeClr val="accent1"/>
          </a:solidFill>
          <a:ln w="9525">
            <a:miter lim="800000"/>
            <a:headEnd type="none" w="sm" len="sm"/>
            <a:tailEnd type="none" w="sm" len="sm"/>
          </a:ln>
          <a:effectLst/>
          <a:scene3d>
            <a:camera prst="legacyObliqueTopRight"/>
            <a:lightRig rig="legacyFlat3" dir="b"/>
          </a:scene3d>
          <a:sp3d extrusionH="1801800" prstMaterial="legacyMatte">
            <a:bevelT w="13500" h="13500" prst="angle"/>
            <a:bevelB w="13500" h="13500" prst="angle"/>
            <a:extrusionClr>
              <a:schemeClr val="accent1"/>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defRPr/>
            </a:pPr>
            <a:r>
              <a:rPr lang="it-IT" sz="2000" b="1">
                <a:solidFill>
                  <a:schemeClr val="bg1"/>
                </a:solidFill>
                <a:latin typeface="Tahoma" charset="0"/>
                <a:cs typeface="+mn-cs"/>
              </a:rPr>
              <a:t>Host A</a:t>
            </a:r>
            <a:endParaRPr lang="en-US" sz="2000" b="1">
              <a:solidFill>
                <a:schemeClr val="bg1"/>
              </a:solidFill>
              <a:latin typeface="Tahoma" charset="0"/>
              <a:cs typeface="+mn-cs"/>
            </a:endParaRPr>
          </a:p>
        </p:txBody>
      </p:sp>
      <p:sp>
        <p:nvSpPr>
          <p:cNvPr id="168964" name="Rectangle 4"/>
          <p:cNvSpPr>
            <a:spLocks noChangeArrowheads="1"/>
          </p:cNvSpPr>
          <p:nvPr/>
        </p:nvSpPr>
        <p:spPr bwMode="auto">
          <a:xfrm>
            <a:off x="5410200" y="3962400"/>
            <a:ext cx="1981200" cy="381000"/>
          </a:xfrm>
          <a:prstGeom prst="rect">
            <a:avLst/>
          </a:prstGeom>
          <a:solidFill>
            <a:schemeClr val="accent1"/>
          </a:solidFill>
          <a:ln w="9525">
            <a:miter lim="800000"/>
            <a:headEnd type="none" w="sm" len="sm"/>
            <a:tailEnd type="none" w="sm" len="sm"/>
          </a:ln>
          <a:effectLst/>
          <a:scene3d>
            <a:camera prst="legacyObliqueTopRight"/>
            <a:lightRig rig="legacyFlat3" dir="b"/>
          </a:scene3d>
          <a:sp3d extrusionH="1801800" prstMaterial="legacyMatte">
            <a:bevelT w="13500" h="13500" prst="angle"/>
            <a:bevelB w="13500" h="13500" prst="angle"/>
            <a:extrusionClr>
              <a:schemeClr val="accent1"/>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defRPr/>
            </a:pPr>
            <a:r>
              <a:rPr lang="it-IT" sz="2000" b="1">
                <a:solidFill>
                  <a:schemeClr val="bg1"/>
                </a:solidFill>
                <a:latin typeface="Tahoma" charset="0"/>
                <a:cs typeface="+mn-cs"/>
              </a:rPr>
              <a:t>Host B</a:t>
            </a:r>
            <a:endParaRPr lang="en-US" sz="2000" b="1">
              <a:solidFill>
                <a:schemeClr val="bg1"/>
              </a:solidFill>
              <a:latin typeface="Tahoma" charset="0"/>
              <a:cs typeface="+mn-cs"/>
            </a:endParaRPr>
          </a:p>
        </p:txBody>
      </p:sp>
      <p:grpSp>
        <p:nvGrpSpPr>
          <p:cNvPr id="22534" name="Group 5"/>
          <p:cNvGrpSpPr>
            <a:grpSpLocks/>
          </p:cNvGrpSpPr>
          <p:nvPr/>
        </p:nvGrpSpPr>
        <p:grpSpPr bwMode="auto">
          <a:xfrm>
            <a:off x="1692275" y="2586038"/>
            <a:ext cx="1508125" cy="1071562"/>
            <a:chOff x="1066" y="1581"/>
            <a:chExt cx="950" cy="675"/>
          </a:xfrm>
        </p:grpSpPr>
        <p:sp>
          <p:nvSpPr>
            <p:cNvPr id="168966" name="Oval 6"/>
            <p:cNvSpPr>
              <a:spLocks noChangeArrowheads="1"/>
            </p:cNvSpPr>
            <p:nvPr/>
          </p:nvSpPr>
          <p:spPr bwMode="auto">
            <a:xfrm>
              <a:off x="1488" y="1776"/>
              <a:ext cx="528" cy="480"/>
            </a:xfrm>
            <a:prstGeom prst="ellipse">
              <a:avLst/>
            </a:prstGeom>
            <a:gradFill rotWithShape="0">
              <a:gsLst>
                <a:gs pos="0">
                  <a:srgbClr val="33CC33"/>
                </a:gs>
                <a:gs pos="100000">
                  <a:schemeClr val="accent2"/>
                </a:gs>
              </a:gsLst>
              <a:path path="shape">
                <a:fillToRect l="50000" t="50000" r="50000" b="50000"/>
              </a:path>
            </a:gradFill>
            <a:ln w="9525">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8967" name="Text Box 7"/>
            <p:cNvSpPr txBox="1">
              <a:spLocks noChangeArrowheads="1"/>
            </p:cNvSpPr>
            <p:nvPr/>
          </p:nvSpPr>
          <p:spPr bwMode="auto">
            <a:xfrm>
              <a:off x="1066" y="1581"/>
              <a:ext cx="58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it-IT" sz="2000" b="1">
                  <a:latin typeface="Tahoma" charset="0"/>
                  <a:cs typeface="+mn-cs"/>
                </a:rPr>
                <a:t>Client</a:t>
              </a:r>
              <a:endParaRPr lang="en-US" sz="2000" b="1">
                <a:latin typeface="Tahoma" charset="0"/>
                <a:cs typeface="+mn-cs"/>
              </a:endParaRPr>
            </a:p>
          </p:txBody>
        </p:sp>
      </p:grpSp>
      <p:grpSp>
        <p:nvGrpSpPr>
          <p:cNvPr id="22535" name="Group 8"/>
          <p:cNvGrpSpPr>
            <a:grpSpLocks/>
          </p:cNvGrpSpPr>
          <p:nvPr/>
        </p:nvGrpSpPr>
        <p:grpSpPr bwMode="auto">
          <a:xfrm>
            <a:off x="6400800" y="2662238"/>
            <a:ext cx="1441450" cy="1071562"/>
            <a:chOff x="4032" y="1677"/>
            <a:chExt cx="908" cy="675"/>
          </a:xfrm>
        </p:grpSpPr>
        <p:sp>
          <p:nvSpPr>
            <p:cNvPr id="168969" name="Oval 9"/>
            <p:cNvSpPr>
              <a:spLocks noChangeArrowheads="1"/>
            </p:cNvSpPr>
            <p:nvPr/>
          </p:nvSpPr>
          <p:spPr bwMode="auto">
            <a:xfrm>
              <a:off x="4032" y="1872"/>
              <a:ext cx="480" cy="480"/>
            </a:xfrm>
            <a:prstGeom prst="ellipse">
              <a:avLst/>
            </a:prstGeom>
            <a:gradFill rotWithShape="0">
              <a:gsLst>
                <a:gs pos="0">
                  <a:srgbClr val="FF7878"/>
                </a:gs>
                <a:gs pos="100000">
                  <a:srgbClr val="780000"/>
                </a:gs>
              </a:gsLst>
              <a:path path="shape">
                <a:fillToRect l="50000" t="50000" r="50000" b="50000"/>
              </a:path>
            </a:gradFill>
            <a:ln w="9525">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8970" name="Text Box 10"/>
            <p:cNvSpPr txBox="1">
              <a:spLocks noChangeArrowheads="1"/>
            </p:cNvSpPr>
            <p:nvPr/>
          </p:nvSpPr>
          <p:spPr bwMode="auto">
            <a:xfrm>
              <a:off x="4302" y="1677"/>
              <a:ext cx="63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it-IT" sz="2000" b="1">
                  <a:latin typeface="Tahoma" charset="0"/>
                  <a:cs typeface="+mn-cs"/>
                </a:rPr>
                <a:t>Server</a:t>
              </a:r>
              <a:endParaRPr lang="en-US" sz="2000" b="1">
                <a:latin typeface="Tahoma" charset="0"/>
                <a:cs typeface="+mn-cs"/>
              </a:endParaRPr>
            </a:p>
          </p:txBody>
        </p:sp>
      </p:grpSp>
      <p:grpSp>
        <p:nvGrpSpPr>
          <p:cNvPr id="22536" name="Group 11"/>
          <p:cNvGrpSpPr>
            <a:grpSpLocks/>
          </p:cNvGrpSpPr>
          <p:nvPr/>
        </p:nvGrpSpPr>
        <p:grpSpPr bwMode="auto">
          <a:xfrm>
            <a:off x="3200400" y="2292350"/>
            <a:ext cx="3200400" cy="908050"/>
            <a:chOff x="2016" y="1444"/>
            <a:chExt cx="2016" cy="572"/>
          </a:xfrm>
        </p:grpSpPr>
        <p:sp>
          <p:nvSpPr>
            <p:cNvPr id="168972" name="Freeform 12"/>
            <p:cNvSpPr>
              <a:spLocks/>
            </p:cNvSpPr>
            <p:nvPr/>
          </p:nvSpPr>
          <p:spPr bwMode="auto">
            <a:xfrm>
              <a:off x="2016" y="1680"/>
              <a:ext cx="2016" cy="336"/>
            </a:xfrm>
            <a:custGeom>
              <a:avLst/>
              <a:gdLst>
                <a:gd name="T0" fmla="*/ 0 w 2016"/>
                <a:gd name="T1" fmla="*/ 336 h 336"/>
                <a:gd name="T2" fmla="*/ 1008 w 2016"/>
                <a:gd name="T3" fmla="*/ 0 h 336"/>
                <a:gd name="T4" fmla="*/ 2016 w 2016"/>
                <a:gd name="T5" fmla="*/ 336 h 336"/>
              </a:gdLst>
              <a:ahLst/>
              <a:cxnLst>
                <a:cxn ang="0">
                  <a:pos x="T0" y="T1"/>
                </a:cxn>
                <a:cxn ang="0">
                  <a:pos x="T2" y="T3"/>
                </a:cxn>
                <a:cxn ang="0">
                  <a:pos x="T4" y="T5"/>
                </a:cxn>
              </a:cxnLst>
              <a:rect l="0" t="0" r="r" b="b"/>
              <a:pathLst>
                <a:path w="2016" h="336">
                  <a:moveTo>
                    <a:pt x="0" y="336"/>
                  </a:moveTo>
                  <a:cubicBezTo>
                    <a:pt x="336" y="168"/>
                    <a:pt x="672" y="0"/>
                    <a:pt x="1008" y="0"/>
                  </a:cubicBezTo>
                  <a:cubicBezTo>
                    <a:pt x="1344" y="0"/>
                    <a:pt x="1680" y="168"/>
                    <a:pt x="2016" y="336"/>
                  </a:cubicBezTo>
                </a:path>
              </a:pathLst>
            </a:custGeom>
            <a:noFill/>
            <a:ln w="9525"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pPr>
                <a:defRPr/>
              </a:pPr>
              <a:endParaRPr lang="en-US">
                <a:cs typeface="+mn-cs"/>
              </a:endParaRPr>
            </a:p>
          </p:txBody>
        </p:sp>
        <p:sp>
          <p:nvSpPr>
            <p:cNvPr id="168973" name="Text Box 13"/>
            <p:cNvSpPr txBox="1">
              <a:spLocks noChangeArrowheads="1"/>
            </p:cNvSpPr>
            <p:nvPr/>
          </p:nvSpPr>
          <p:spPr bwMode="auto">
            <a:xfrm>
              <a:off x="2617" y="1444"/>
              <a:ext cx="72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it-IT" sz="2000" b="1">
                  <a:latin typeface="Tahoma" charset="0"/>
                  <a:cs typeface="+mn-cs"/>
                </a:rPr>
                <a:t>request</a:t>
              </a:r>
              <a:endParaRPr lang="en-US" sz="2000" b="1">
                <a:latin typeface="Tahoma" charset="0"/>
                <a:cs typeface="+mn-cs"/>
              </a:endParaRPr>
            </a:p>
          </p:txBody>
        </p:sp>
      </p:grpSp>
      <p:grpSp>
        <p:nvGrpSpPr>
          <p:cNvPr id="22537" name="Group 14"/>
          <p:cNvGrpSpPr>
            <a:grpSpLocks/>
          </p:cNvGrpSpPr>
          <p:nvPr/>
        </p:nvGrpSpPr>
        <p:grpSpPr bwMode="auto">
          <a:xfrm>
            <a:off x="3200400" y="3429000"/>
            <a:ext cx="3200400" cy="849313"/>
            <a:chOff x="2016" y="2160"/>
            <a:chExt cx="2016" cy="535"/>
          </a:xfrm>
        </p:grpSpPr>
        <p:sp>
          <p:nvSpPr>
            <p:cNvPr id="168975" name="Freeform 15"/>
            <p:cNvSpPr>
              <a:spLocks/>
            </p:cNvSpPr>
            <p:nvPr/>
          </p:nvSpPr>
          <p:spPr bwMode="auto">
            <a:xfrm flipH="1" flipV="1">
              <a:off x="2016" y="2160"/>
              <a:ext cx="2016" cy="336"/>
            </a:xfrm>
            <a:custGeom>
              <a:avLst/>
              <a:gdLst>
                <a:gd name="T0" fmla="*/ 0 w 2016"/>
                <a:gd name="T1" fmla="*/ 336 h 336"/>
                <a:gd name="T2" fmla="*/ 1008 w 2016"/>
                <a:gd name="T3" fmla="*/ 0 h 336"/>
                <a:gd name="T4" fmla="*/ 2016 w 2016"/>
                <a:gd name="T5" fmla="*/ 336 h 336"/>
              </a:gdLst>
              <a:ahLst/>
              <a:cxnLst>
                <a:cxn ang="0">
                  <a:pos x="T0" y="T1"/>
                </a:cxn>
                <a:cxn ang="0">
                  <a:pos x="T2" y="T3"/>
                </a:cxn>
                <a:cxn ang="0">
                  <a:pos x="T4" y="T5"/>
                </a:cxn>
              </a:cxnLst>
              <a:rect l="0" t="0" r="r" b="b"/>
              <a:pathLst>
                <a:path w="2016" h="336">
                  <a:moveTo>
                    <a:pt x="0" y="336"/>
                  </a:moveTo>
                  <a:cubicBezTo>
                    <a:pt x="336" y="168"/>
                    <a:pt x="672" y="0"/>
                    <a:pt x="1008" y="0"/>
                  </a:cubicBezTo>
                  <a:cubicBezTo>
                    <a:pt x="1344" y="0"/>
                    <a:pt x="1680" y="168"/>
                    <a:pt x="2016" y="336"/>
                  </a:cubicBezTo>
                </a:path>
              </a:pathLst>
            </a:custGeom>
            <a:noFill/>
            <a:ln w="9525"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pPr>
                <a:defRPr/>
              </a:pPr>
              <a:endParaRPr lang="en-US">
                <a:cs typeface="+mn-cs"/>
              </a:endParaRPr>
            </a:p>
          </p:txBody>
        </p:sp>
        <p:sp>
          <p:nvSpPr>
            <p:cNvPr id="168976" name="Text Box 16"/>
            <p:cNvSpPr txBox="1">
              <a:spLocks noChangeArrowheads="1"/>
            </p:cNvSpPr>
            <p:nvPr/>
          </p:nvSpPr>
          <p:spPr bwMode="auto">
            <a:xfrm>
              <a:off x="2581" y="2445"/>
              <a:ext cx="84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it-IT" sz="2000" b="1">
                  <a:latin typeface="Tahoma" charset="0"/>
                  <a:cs typeface="+mn-cs"/>
                </a:rPr>
                <a:t>response</a:t>
              </a:r>
              <a:endParaRPr lang="en-US" sz="2000" b="1">
                <a:latin typeface="Tahoma" charset="0"/>
                <a:cs typeface="+mn-cs"/>
              </a:endParaRPr>
            </a:p>
          </p:txBody>
        </p:sp>
      </p:grpSp>
    </p:spTree>
    <p:extLst>
      <p:ext uri="{BB962C8B-B14F-4D97-AF65-F5344CB8AC3E}">
        <p14:creationId xmlns:p14="http://schemas.microsoft.com/office/powerpoint/2010/main" val="31341048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BA865F8-D0B2-3245-A9F6-5F06F5A3A0C6}" type="slidenum">
              <a:rPr lang="en-US" smtClean="0"/>
              <a:pPr/>
              <a:t>170</a:t>
            </a:fld>
            <a:endParaRPr lang="en-US" dirty="0"/>
          </a:p>
        </p:txBody>
      </p:sp>
      <p:sp>
        <p:nvSpPr>
          <p:cNvPr id="3" name="Text Placeholder 2"/>
          <p:cNvSpPr>
            <a:spLocks noGrp="1"/>
          </p:cNvSpPr>
          <p:nvPr>
            <p:ph type="body" sz="quarter" idx="13"/>
          </p:nvPr>
        </p:nvSpPr>
        <p:spPr>
          <a:xfrm>
            <a:off x="1011551" y="246419"/>
            <a:ext cx="6286589" cy="607027"/>
          </a:xfrm>
        </p:spPr>
        <p:txBody>
          <a:bodyPr/>
          <a:lstStyle/>
          <a:p>
            <a:r>
              <a:rPr lang="de-CH" dirty="0" err="1" smtClean="0"/>
              <a:t>Example</a:t>
            </a:r>
            <a:r>
              <a:rPr lang="de-CH" dirty="0" smtClean="0"/>
              <a:t>: Docker</a:t>
            </a:r>
            <a:endParaRPr lang="en-US" dirty="0"/>
          </a:p>
        </p:txBody>
      </p:sp>
      <p:sp>
        <p:nvSpPr>
          <p:cNvPr id="6" name="Text Placeholder 3"/>
          <p:cNvSpPr>
            <a:spLocks noGrp="1"/>
          </p:cNvSpPr>
          <p:nvPr>
            <p:ph type="body" sz="quarter" idx="14"/>
          </p:nvPr>
        </p:nvSpPr>
        <p:spPr>
          <a:xfrm>
            <a:off x="1011551" y="1923934"/>
            <a:ext cx="6113626" cy="3303386"/>
          </a:xfrm>
        </p:spPr>
        <p:txBody>
          <a:bodyPr/>
          <a:lstStyle/>
          <a:p>
            <a:pPr marL="0" indent="0">
              <a:buNone/>
            </a:pPr>
            <a:r>
              <a:rPr lang="en-US" i="1" dirty="0" err="1"/>
              <a:t>Docker</a:t>
            </a:r>
            <a:r>
              <a:rPr lang="en-US" i="1" dirty="0"/>
              <a:t> is an open-source project that automates the deployment of applications inside software containers, by providing an additional layer of abstraction and automation of operating system–level virtualization on </a:t>
            </a:r>
            <a:r>
              <a:rPr lang="en-US" i="1" dirty="0" smtClean="0"/>
              <a:t>Linux.</a:t>
            </a:r>
          </a:p>
          <a:p>
            <a:pPr marL="0" indent="0" algn="r">
              <a:buNone/>
            </a:pPr>
            <a:r>
              <a:rPr lang="de-CH" sz="1800" dirty="0"/>
              <a:t>[Source</a:t>
            </a:r>
            <a:r>
              <a:rPr lang="de-CH" sz="1800" dirty="0" smtClean="0"/>
              <a:t>: en.wikipedia.org]</a:t>
            </a:r>
            <a:endParaRPr lang="en-US" sz="1800" dirty="0"/>
          </a:p>
        </p:txBody>
      </p:sp>
    </p:spTree>
    <p:extLst>
      <p:ext uri="{BB962C8B-B14F-4D97-AF65-F5344CB8AC3E}">
        <p14:creationId xmlns:p14="http://schemas.microsoft.com/office/powerpoint/2010/main" val="349530392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BA865F8-D0B2-3245-A9F6-5F06F5A3A0C6}" type="slidenum">
              <a:rPr lang="en-US" smtClean="0"/>
              <a:pPr/>
              <a:t>171</a:t>
            </a:fld>
            <a:endParaRPr lang="en-US" dirty="0"/>
          </a:p>
        </p:txBody>
      </p:sp>
      <p:sp>
        <p:nvSpPr>
          <p:cNvPr id="3" name="Text Placeholder 2"/>
          <p:cNvSpPr>
            <a:spLocks noGrp="1"/>
          </p:cNvSpPr>
          <p:nvPr>
            <p:ph type="body" sz="quarter" idx="13"/>
          </p:nvPr>
        </p:nvSpPr>
        <p:spPr>
          <a:xfrm>
            <a:off x="985634" y="272336"/>
            <a:ext cx="6286589" cy="607027"/>
          </a:xfrm>
        </p:spPr>
        <p:txBody>
          <a:bodyPr/>
          <a:lstStyle/>
          <a:p>
            <a:r>
              <a:rPr lang="de-CH" dirty="0" smtClean="0"/>
              <a:t>Docker: Name</a:t>
            </a:r>
            <a:endParaRPr lang="en-US" dirty="0"/>
          </a:p>
        </p:txBody>
      </p:sp>
      <p:sp>
        <p:nvSpPr>
          <p:cNvPr id="4" name="Text Placeholder 3"/>
          <p:cNvSpPr>
            <a:spLocks noGrp="1"/>
          </p:cNvSpPr>
          <p:nvPr>
            <p:ph type="body" sz="quarter" idx="14"/>
          </p:nvPr>
        </p:nvSpPr>
        <p:spPr>
          <a:xfrm>
            <a:off x="1011551" y="1923934"/>
            <a:ext cx="7743566" cy="4119514"/>
          </a:xfrm>
        </p:spPr>
        <p:txBody>
          <a:bodyPr>
            <a:normAutofit lnSpcReduction="10000"/>
          </a:bodyPr>
          <a:lstStyle/>
          <a:p>
            <a:pPr marL="0" indent="0">
              <a:buNone/>
            </a:pPr>
            <a:r>
              <a:rPr lang="de-CH" b="1" dirty="0" smtClean="0"/>
              <a:t>docker [naut.]: der Dockarbeiter, der Hafenarbeiter</a:t>
            </a:r>
          </a:p>
          <a:p>
            <a:pPr marL="0" indent="0" algn="r">
              <a:buNone/>
            </a:pPr>
            <a:r>
              <a:rPr lang="de-CH" sz="1800" dirty="0" smtClean="0"/>
              <a:t>Source: leo.org</a:t>
            </a:r>
          </a:p>
          <a:p>
            <a:r>
              <a:rPr lang="de-CH" dirty="0" smtClean="0"/>
              <a:t>Provide a uniformed wrapper around a software package: </a:t>
            </a:r>
            <a:r>
              <a:rPr lang="de-CH" i="1" dirty="0" smtClean="0"/>
              <a:t>«Build, Ship and Run Any App, Anywhere»</a:t>
            </a:r>
            <a:r>
              <a:rPr lang="de-CH" dirty="0" smtClean="0"/>
              <a:t> </a:t>
            </a:r>
            <a:r>
              <a:rPr lang="de-CH" sz="1800" dirty="0" smtClean="0"/>
              <a:t>[www.docker.com]</a:t>
            </a:r>
          </a:p>
          <a:p>
            <a:pPr lvl="1"/>
            <a:r>
              <a:rPr lang="de-CH" sz="2800" dirty="0" smtClean="0"/>
              <a:t>Similar to shipping containers: The container is always the same, regardless of the contents and thus fits on all trucks, cranes, ships, ...</a:t>
            </a:r>
          </a:p>
        </p:txBody>
      </p:sp>
      <p:grpSp>
        <p:nvGrpSpPr>
          <p:cNvPr id="7" name="Group 6"/>
          <p:cNvGrpSpPr/>
          <p:nvPr/>
        </p:nvGrpSpPr>
        <p:grpSpPr>
          <a:xfrm>
            <a:off x="6465589" y="0"/>
            <a:ext cx="2678411" cy="1795404"/>
            <a:chOff x="6327228" y="235112"/>
            <a:chExt cx="2678411" cy="1795404"/>
          </a:xfrm>
        </p:grpSpPr>
        <p:pic>
          <p:nvPicPr>
            <p:cNvPr id="5" name="Picture 4"/>
            <p:cNvPicPr>
              <a:picLocks noChangeAspect="1"/>
            </p:cNvPicPr>
            <p:nvPr/>
          </p:nvPicPr>
          <p:blipFill>
            <a:blip r:embed="rId2"/>
            <a:stretch>
              <a:fillRect/>
            </a:stretch>
          </p:blipFill>
          <p:spPr>
            <a:xfrm>
              <a:off x="6327228" y="235112"/>
              <a:ext cx="2599920" cy="1761057"/>
            </a:xfrm>
            <a:prstGeom prst="rect">
              <a:avLst/>
            </a:prstGeom>
          </p:spPr>
        </p:pic>
        <p:sp>
          <p:nvSpPr>
            <p:cNvPr id="6" name="TextBox 5"/>
            <p:cNvSpPr txBox="1"/>
            <p:nvPr/>
          </p:nvSpPr>
          <p:spPr>
            <a:xfrm>
              <a:off x="7775815" y="1784295"/>
              <a:ext cx="1229824" cy="246221"/>
            </a:xfrm>
            <a:prstGeom prst="rect">
              <a:avLst/>
            </a:prstGeom>
            <a:noFill/>
          </p:spPr>
          <p:txBody>
            <a:bodyPr wrap="none" rtlCol="0">
              <a:spAutoFit/>
            </a:bodyPr>
            <a:lstStyle/>
            <a:p>
              <a:r>
                <a:rPr lang="de-CH" sz="1000" dirty="0" smtClean="0"/>
                <a:t>[www.docker.com]</a:t>
              </a:r>
              <a:endParaRPr lang="en-US" sz="1000" dirty="0"/>
            </a:p>
          </p:txBody>
        </p:sp>
      </p:grpSp>
    </p:spTree>
    <p:extLst>
      <p:ext uri="{BB962C8B-B14F-4D97-AF65-F5344CB8AC3E}">
        <p14:creationId xmlns:p14="http://schemas.microsoft.com/office/powerpoint/2010/main" val="2502499921"/>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BA865F8-D0B2-3245-A9F6-5F06F5A3A0C6}" type="slidenum">
              <a:rPr lang="en-US" smtClean="0"/>
              <a:pPr/>
              <a:t>172</a:t>
            </a:fld>
            <a:endParaRPr lang="en-US" dirty="0"/>
          </a:p>
        </p:txBody>
      </p:sp>
      <p:sp>
        <p:nvSpPr>
          <p:cNvPr id="3" name="Text Placeholder 2"/>
          <p:cNvSpPr>
            <a:spLocks noGrp="1"/>
          </p:cNvSpPr>
          <p:nvPr>
            <p:ph type="body" sz="quarter" idx="13"/>
          </p:nvPr>
        </p:nvSpPr>
        <p:spPr>
          <a:xfrm>
            <a:off x="1011551" y="311211"/>
            <a:ext cx="6286589" cy="607027"/>
          </a:xfrm>
        </p:spPr>
        <p:txBody>
          <a:bodyPr>
            <a:normAutofit fontScale="77500" lnSpcReduction="20000"/>
          </a:bodyPr>
          <a:lstStyle/>
          <a:p>
            <a:r>
              <a:rPr lang="de-CH" dirty="0" smtClean="0"/>
              <a:t>Docker vs. Virtual Machine</a:t>
            </a:r>
            <a:endParaRPr lang="en-US" dirty="0"/>
          </a:p>
        </p:txBody>
      </p:sp>
      <p:pic>
        <p:nvPicPr>
          <p:cNvPr id="6" name="Picture 5"/>
          <p:cNvPicPr>
            <a:picLocks noChangeAspect="1"/>
          </p:cNvPicPr>
          <p:nvPr/>
        </p:nvPicPr>
        <p:blipFill>
          <a:blip r:embed="rId3"/>
          <a:stretch>
            <a:fillRect/>
          </a:stretch>
        </p:blipFill>
        <p:spPr>
          <a:xfrm>
            <a:off x="4909668" y="1716527"/>
            <a:ext cx="3305799" cy="3687428"/>
          </a:xfrm>
          <a:prstGeom prst="rect">
            <a:avLst/>
          </a:prstGeom>
        </p:spPr>
      </p:pic>
      <p:pic>
        <p:nvPicPr>
          <p:cNvPr id="8" name="Picture 7"/>
          <p:cNvPicPr>
            <a:picLocks noChangeAspect="1"/>
          </p:cNvPicPr>
          <p:nvPr/>
        </p:nvPicPr>
        <p:blipFill>
          <a:blip r:embed="rId4"/>
          <a:stretch>
            <a:fillRect/>
          </a:stretch>
        </p:blipFill>
        <p:spPr>
          <a:xfrm>
            <a:off x="1011551" y="2732552"/>
            <a:ext cx="3325624" cy="2671403"/>
          </a:xfrm>
          <a:prstGeom prst="rect">
            <a:avLst/>
          </a:prstGeom>
        </p:spPr>
      </p:pic>
      <p:sp>
        <p:nvSpPr>
          <p:cNvPr id="9" name="TextBox 8"/>
          <p:cNvSpPr txBox="1"/>
          <p:nvPr/>
        </p:nvSpPr>
        <p:spPr>
          <a:xfrm>
            <a:off x="409774" y="6397962"/>
            <a:ext cx="4942507" cy="369332"/>
          </a:xfrm>
          <a:prstGeom prst="rect">
            <a:avLst/>
          </a:prstGeom>
          <a:noFill/>
        </p:spPr>
        <p:txBody>
          <a:bodyPr wrap="none" rtlCol="0">
            <a:spAutoFit/>
          </a:bodyPr>
          <a:lstStyle/>
          <a:p>
            <a:r>
              <a:rPr lang="de-CH" dirty="0"/>
              <a:t>Source: https://www.docker.com/whatisdocker/</a:t>
            </a:r>
            <a:endParaRPr lang="en-US" dirty="0"/>
          </a:p>
        </p:txBody>
      </p:sp>
    </p:spTree>
    <p:extLst>
      <p:ext uri="{BB962C8B-B14F-4D97-AF65-F5344CB8AC3E}">
        <p14:creationId xmlns:p14="http://schemas.microsoft.com/office/powerpoint/2010/main" val="686252393"/>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BA865F8-D0B2-3245-A9F6-5F06F5A3A0C6}" type="slidenum">
              <a:rPr lang="en-US" smtClean="0"/>
              <a:pPr/>
              <a:t>173</a:t>
            </a:fld>
            <a:endParaRPr lang="en-US" dirty="0"/>
          </a:p>
        </p:txBody>
      </p:sp>
      <p:sp>
        <p:nvSpPr>
          <p:cNvPr id="3" name="Text Placeholder 2"/>
          <p:cNvSpPr>
            <a:spLocks noGrp="1"/>
          </p:cNvSpPr>
          <p:nvPr>
            <p:ph type="body" sz="quarter" idx="13"/>
          </p:nvPr>
        </p:nvSpPr>
        <p:spPr>
          <a:xfrm>
            <a:off x="1037469" y="168673"/>
            <a:ext cx="6286589" cy="607027"/>
          </a:xfrm>
        </p:spPr>
        <p:txBody>
          <a:bodyPr/>
          <a:lstStyle/>
          <a:p>
            <a:r>
              <a:rPr lang="de-CH" dirty="0" smtClean="0"/>
              <a:t>Docker Technology</a:t>
            </a:r>
            <a:endParaRPr lang="en-US" dirty="0"/>
          </a:p>
        </p:txBody>
      </p:sp>
      <p:sp>
        <p:nvSpPr>
          <p:cNvPr id="4" name="Text Placeholder 3"/>
          <p:cNvSpPr>
            <a:spLocks noGrp="1"/>
          </p:cNvSpPr>
          <p:nvPr>
            <p:ph type="body" sz="quarter" idx="14"/>
          </p:nvPr>
        </p:nvSpPr>
        <p:spPr/>
        <p:txBody>
          <a:bodyPr/>
          <a:lstStyle/>
          <a:p>
            <a:r>
              <a:rPr lang="de-CH" dirty="0" smtClean="0"/>
              <a:t>libvirt: Platform Virtualization</a:t>
            </a:r>
          </a:p>
          <a:p>
            <a:r>
              <a:rPr lang="de-CH" dirty="0" smtClean="0"/>
              <a:t>LXC (LinuX Containers): Multiple isolated Linux systems (containers) on a single host</a:t>
            </a:r>
          </a:p>
          <a:p>
            <a:r>
              <a:rPr lang="de-CH" dirty="0" smtClean="0"/>
              <a:t>Layered File System</a:t>
            </a:r>
            <a:endParaRPr lang="en-US" dirty="0"/>
          </a:p>
        </p:txBody>
      </p:sp>
      <p:grpSp>
        <p:nvGrpSpPr>
          <p:cNvPr id="6" name="Group 5"/>
          <p:cNvGrpSpPr/>
          <p:nvPr/>
        </p:nvGrpSpPr>
        <p:grpSpPr>
          <a:xfrm>
            <a:off x="4798279" y="3461359"/>
            <a:ext cx="4247204" cy="2669628"/>
            <a:chOff x="5200008" y="3331779"/>
            <a:chExt cx="4247204" cy="2669628"/>
          </a:xfrm>
        </p:grpSpPr>
        <p:pic>
          <p:nvPicPr>
            <p:cNvPr id="1026" name="Picture 2" descr="https://docs.docker.com/terms/images/docker-filesystems-multilay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0008" y="3331779"/>
              <a:ext cx="3559504" cy="266962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011614" y="5735708"/>
              <a:ext cx="3435598" cy="246221"/>
            </a:xfrm>
            <a:prstGeom prst="rect">
              <a:avLst/>
            </a:prstGeom>
            <a:noFill/>
          </p:spPr>
          <p:txBody>
            <a:bodyPr wrap="square" rtlCol="0">
              <a:spAutoFit/>
            </a:bodyPr>
            <a:lstStyle/>
            <a:p>
              <a:r>
                <a:rPr lang="de-CH" sz="1000" dirty="0"/>
                <a:t>[Source: https://docs.docker.com/terms/layer</a:t>
              </a:r>
              <a:r>
                <a:rPr lang="de-CH" sz="1000" dirty="0" smtClean="0"/>
                <a:t>/]</a:t>
              </a:r>
              <a:endParaRPr lang="en-US" sz="1000" dirty="0"/>
            </a:p>
          </p:txBody>
        </p:sp>
      </p:grpSp>
    </p:spTree>
    <p:extLst>
      <p:ext uri="{BB962C8B-B14F-4D97-AF65-F5344CB8AC3E}">
        <p14:creationId xmlns:p14="http://schemas.microsoft.com/office/powerpoint/2010/main" val="158782782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BA865F8-D0B2-3245-A9F6-5F06F5A3A0C6}" type="slidenum">
              <a:rPr lang="en-US" smtClean="0"/>
              <a:pPr/>
              <a:t>174</a:t>
            </a:fld>
            <a:endParaRPr lang="en-US" dirty="0"/>
          </a:p>
        </p:txBody>
      </p:sp>
      <p:sp>
        <p:nvSpPr>
          <p:cNvPr id="3" name="Text Placeholder 2"/>
          <p:cNvSpPr>
            <a:spLocks noGrp="1"/>
          </p:cNvSpPr>
          <p:nvPr>
            <p:ph type="body" sz="quarter" idx="13"/>
          </p:nvPr>
        </p:nvSpPr>
        <p:spPr>
          <a:xfrm>
            <a:off x="1011551" y="298253"/>
            <a:ext cx="6286589" cy="607027"/>
          </a:xfrm>
        </p:spPr>
        <p:txBody>
          <a:bodyPr>
            <a:normAutofit fontScale="85000" lnSpcReduction="20000"/>
          </a:bodyPr>
          <a:lstStyle/>
          <a:p>
            <a:r>
              <a:rPr lang="de-CH" dirty="0" smtClean="0"/>
              <a:t>Docker History</a:t>
            </a:r>
            <a:endParaRPr lang="en-US" dirty="0"/>
          </a:p>
        </p:txBody>
      </p:sp>
      <p:sp>
        <p:nvSpPr>
          <p:cNvPr id="4" name="Text Placeholder 3"/>
          <p:cNvSpPr>
            <a:spLocks noGrp="1"/>
          </p:cNvSpPr>
          <p:nvPr>
            <p:ph type="body" sz="quarter" idx="14"/>
          </p:nvPr>
        </p:nvSpPr>
        <p:spPr/>
        <p:txBody>
          <a:bodyPr/>
          <a:lstStyle/>
          <a:p>
            <a:r>
              <a:rPr lang="de-CH" dirty="0" smtClean="0"/>
              <a:t>2013-03: Releases as Open Source</a:t>
            </a:r>
          </a:p>
          <a:p>
            <a:r>
              <a:rPr lang="de-CH" dirty="0" smtClean="0"/>
              <a:t>2013-09: Red Hat collaboration (Fedora, RHEL, OpenShift)</a:t>
            </a:r>
          </a:p>
          <a:p>
            <a:r>
              <a:rPr lang="de-CH" dirty="0" smtClean="0"/>
              <a:t>2014-03: 34th most starred GitHub project</a:t>
            </a:r>
          </a:p>
          <a:p>
            <a:r>
              <a:rPr lang="de-CH" dirty="0" smtClean="0"/>
              <a:t>2014-05: JAX Innovation Award (most innovative open technology)</a:t>
            </a:r>
            <a:endParaRPr lang="en-US" dirty="0"/>
          </a:p>
        </p:txBody>
      </p:sp>
    </p:spTree>
    <p:extLst>
      <p:ext uri="{BB962C8B-B14F-4D97-AF65-F5344CB8AC3E}">
        <p14:creationId xmlns:p14="http://schemas.microsoft.com/office/powerpoint/2010/main" val="2467563459"/>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BA865F8-D0B2-3245-A9F6-5F06F5A3A0C6}" type="slidenum">
              <a:rPr lang="en-US" smtClean="0"/>
              <a:pPr/>
              <a:t>175</a:t>
            </a:fld>
            <a:endParaRPr lang="en-US" dirty="0"/>
          </a:p>
        </p:txBody>
      </p:sp>
      <p:sp>
        <p:nvSpPr>
          <p:cNvPr id="3" name="Text Placeholder 2"/>
          <p:cNvSpPr>
            <a:spLocks noGrp="1"/>
          </p:cNvSpPr>
          <p:nvPr>
            <p:ph type="body" sz="quarter" idx="13"/>
          </p:nvPr>
        </p:nvSpPr>
        <p:spPr>
          <a:xfrm>
            <a:off x="1011551" y="220505"/>
            <a:ext cx="6286589" cy="607027"/>
          </a:xfrm>
        </p:spPr>
        <p:txBody>
          <a:bodyPr/>
          <a:lstStyle/>
          <a:p>
            <a:r>
              <a:rPr lang="de-CH" dirty="0" smtClean="0"/>
              <a:t>Run Platforms</a:t>
            </a:r>
            <a:endParaRPr lang="en-US" dirty="0"/>
          </a:p>
        </p:txBody>
      </p:sp>
      <p:sp>
        <p:nvSpPr>
          <p:cNvPr id="4" name="Text Placeholder 3"/>
          <p:cNvSpPr>
            <a:spLocks noGrp="1"/>
          </p:cNvSpPr>
          <p:nvPr>
            <p:ph type="body" sz="quarter" idx="14"/>
          </p:nvPr>
        </p:nvSpPr>
        <p:spPr/>
        <p:txBody>
          <a:bodyPr/>
          <a:lstStyle/>
          <a:p>
            <a:r>
              <a:rPr lang="de-CH" dirty="0" smtClean="0"/>
              <a:t>Various Linux distributions (Ubuntu, Fedora, RHEL, Centos, openSUSE, ...)</a:t>
            </a:r>
          </a:p>
          <a:p>
            <a:r>
              <a:rPr lang="de-CH" dirty="0" smtClean="0"/>
              <a:t>Cloud (Amazon EC2, Google Compute Engine, Rackspace)</a:t>
            </a:r>
          </a:p>
          <a:p>
            <a:r>
              <a:rPr lang="de-CH" dirty="0" smtClean="0"/>
              <a:t>2014-10: Microsoft announces plans to integrate Docker with next release of Windows Server</a:t>
            </a:r>
            <a:endParaRPr lang="en-US" dirty="0"/>
          </a:p>
        </p:txBody>
      </p:sp>
    </p:spTree>
    <p:extLst>
      <p:ext uri="{BB962C8B-B14F-4D97-AF65-F5344CB8AC3E}">
        <p14:creationId xmlns:p14="http://schemas.microsoft.com/office/powerpoint/2010/main" val="130854048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BA865F8-D0B2-3245-A9F6-5F06F5A3A0C6}" type="slidenum">
              <a:rPr lang="en-US" smtClean="0"/>
              <a:pPr/>
              <a:t>176</a:t>
            </a:fld>
            <a:endParaRPr lang="en-US" dirty="0"/>
          </a:p>
        </p:txBody>
      </p:sp>
      <p:sp>
        <p:nvSpPr>
          <p:cNvPr id="3" name="Text Placeholder 2"/>
          <p:cNvSpPr>
            <a:spLocks noGrp="1"/>
          </p:cNvSpPr>
          <p:nvPr>
            <p:ph type="body" sz="quarter" idx="13"/>
          </p:nvPr>
        </p:nvSpPr>
        <p:spPr>
          <a:xfrm>
            <a:off x="985633" y="194589"/>
            <a:ext cx="6286589" cy="607027"/>
          </a:xfrm>
        </p:spPr>
        <p:txBody>
          <a:bodyPr/>
          <a:lstStyle/>
          <a:p>
            <a:r>
              <a:rPr lang="de-CH" dirty="0" smtClean="0"/>
              <a:t>Hello World</a:t>
            </a:r>
          </a:p>
        </p:txBody>
      </p:sp>
      <p:sp>
        <p:nvSpPr>
          <p:cNvPr id="4" name="Text Placeholder 3"/>
          <p:cNvSpPr>
            <a:spLocks noGrp="1"/>
          </p:cNvSpPr>
          <p:nvPr>
            <p:ph type="body" sz="quarter" idx="14"/>
          </p:nvPr>
        </p:nvSpPr>
        <p:spPr>
          <a:xfrm>
            <a:off x="1011551" y="1923933"/>
            <a:ext cx="6113626" cy="4087983"/>
          </a:xfrm>
        </p:spPr>
        <p:txBody>
          <a:bodyPr>
            <a:normAutofit/>
          </a:bodyPr>
          <a:lstStyle/>
          <a:p>
            <a:pPr marL="0" indent="0">
              <a:buNone/>
            </a:pPr>
            <a:r>
              <a:rPr lang="de-CH" b="1" dirty="0" smtClean="0"/>
              <a:t>Simple Command - Ad-Hoc Container</a:t>
            </a:r>
          </a:p>
          <a:p>
            <a:r>
              <a:rPr lang="de-CH" dirty="0" smtClean="0">
                <a:latin typeface="Courier New" panose="02070309020205020404" pitchFamily="49" charset="0"/>
                <a:cs typeface="Courier New" panose="02070309020205020404" pitchFamily="49" charset="0"/>
              </a:rPr>
              <a:t>docker run ubuntu echo Hello World</a:t>
            </a:r>
          </a:p>
          <a:p>
            <a:pPr lvl="1"/>
            <a:r>
              <a:rPr lang="de-CH" dirty="0" smtClean="0">
                <a:latin typeface="Courier New" panose="02070309020205020404" pitchFamily="49" charset="0"/>
                <a:cs typeface="Courier New" panose="02070309020205020404" pitchFamily="49" charset="0"/>
              </a:rPr>
              <a:t>docker images [-a]</a:t>
            </a:r>
          </a:p>
          <a:p>
            <a:pPr lvl="1"/>
            <a:r>
              <a:rPr lang="de-CH" dirty="0" smtClean="0">
                <a:latin typeface="Courier New" panose="02070309020205020404" pitchFamily="49" charset="0"/>
                <a:cs typeface="Courier New" panose="02070309020205020404" pitchFamily="49" charset="0"/>
              </a:rPr>
              <a:t>docker ps –a</a:t>
            </a:r>
            <a:endParaRPr lang="de-CH" dirty="0" smtClean="0"/>
          </a:p>
          <a:p>
            <a:endParaRPr lang="en-US" dirty="0"/>
          </a:p>
        </p:txBody>
      </p:sp>
    </p:spTree>
    <p:extLst>
      <p:ext uri="{BB962C8B-B14F-4D97-AF65-F5344CB8AC3E}">
        <p14:creationId xmlns:p14="http://schemas.microsoft.com/office/powerpoint/2010/main" val="91251607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BA865F8-D0B2-3245-A9F6-5F06F5A3A0C6}" type="slidenum">
              <a:rPr lang="en-US" smtClean="0"/>
              <a:pPr/>
              <a:t>177</a:t>
            </a:fld>
            <a:endParaRPr lang="en-US" dirty="0"/>
          </a:p>
        </p:txBody>
      </p:sp>
      <p:sp>
        <p:nvSpPr>
          <p:cNvPr id="3" name="Text Placeholder 2"/>
          <p:cNvSpPr>
            <a:spLocks noGrp="1"/>
          </p:cNvSpPr>
          <p:nvPr>
            <p:ph type="body" sz="quarter" idx="13"/>
          </p:nvPr>
        </p:nvSpPr>
        <p:spPr>
          <a:xfrm>
            <a:off x="674624" y="168674"/>
            <a:ext cx="7580083" cy="607027"/>
          </a:xfrm>
        </p:spPr>
        <p:txBody>
          <a:bodyPr/>
          <a:lstStyle/>
          <a:p>
            <a:r>
              <a:rPr lang="de-CH" dirty="0" smtClean="0"/>
              <a:t>Container </a:t>
            </a:r>
            <a:r>
              <a:rPr lang="de-CH" dirty="0" smtClean="0">
                <a:sym typeface="Wingdings"/>
              </a:rPr>
              <a:t></a:t>
            </a:r>
            <a:r>
              <a:rPr lang="de-CH" dirty="0" smtClean="0"/>
              <a:t> </a:t>
            </a:r>
            <a:r>
              <a:rPr lang="de-CH" dirty="0" err="1" smtClean="0"/>
              <a:t>Dockerfile</a:t>
            </a:r>
            <a:endParaRPr lang="en-US" dirty="0"/>
          </a:p>
        </p:txBody>
      </p:sp>
      <p:sp>
        <p:nvSpPr>
          <p:cNvPr id="4" name="Text Placeholder 3"/>
          <p:cNvSpPr>
            <a:spLocks noGrp="1"/>
          </p:cNvSpPr>
          <p:nvPr>
            <p:ph type="body" sz="quarter" idx="14"/>
          </p:nvPr>
        </p:nvSpPr>
        <p:spPr/>
        <p:txBody>
          <a:bodyPr/>
          <a:lstStyle/>
          <a:p>
            <a:r>
              <a:rPr lang="de-CH" dirty="0" smtClean="0"/>
              <a:t>Create images automatically using a build script: «Dockerfile»</a:t>
            </a:r>
          </a:p>
          <a:p>
            <a:r>
              <a:rPr lang="de-CH" dirty="0" smtClean="0"/>
              <a:t>Can be versioned in a version control system like Git or SVN, along with all dependencies</a:t>
            </a:r>
          </a:p>
          <a:p>
            <a:r>
              <a:rPr lang="de-CH" dirty="0" smtClean="0"/>
              <a:t>Docker Hub can automatically build images based on dockerfiles on Github</a:t>
            </a:r>
            <a:endParaRPr lang="en-US" dirty="0"/>
          </a:p>
        </p:txBody>
      </p:sp>
    </p:spTree>
    <p:extLst>
      <p:ext uri="{BB962C8B-B14F-4D97-AF65-F5344CB8AC3E}">
        <p14:creationId xmlns:p14="http://schemas.microsoft.com/office/powerpoint/2010/main" val="322459880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BA865F8-D0B2-3245-A9F6-5F06F5A3A0C6}" type="slidenum">
              <a:rPr lang="en-US" smtClean="0"/>
              <a:pPr/>
              <a:t>178</a:t>
            </a:fld>
            <a:endParaRPr lang="en-US" dirty="0"/>
          </a:p>
        </p:txBody>
      </p:sp>
      <p:sp>
        <p:nvSpPr>
          <p:cNvPr id="3" name="Text Placeholder 2"/>
          <p:cNvSpPr>
            <a:spLocks noGrp="1"/>
          </p:cNvSpPr>
          <p:nvPr>
            <p:ph type="body" sz="quarter" idx="13"/>
          </p:nvPr>
        </p:nvSpPr>
        <p:spPr>
          <a:xfrm>
            <a:off x="998592" y="142758"/>
            <a:ext cx="6286589" cy="607027"/>
          </a:xfrm>
        </p:spPr>
        <p:txBody>
          <a:bodyPr/>
          <a:lstStyle/>
          <a:p>
            <a:r>
              <a:rPr lang="de-CH" dirty="0" smtClean="0"/>
              <a:t>Dockerfile Example</a:t>
            </a:r>
            <a:endParaRPr lang="en-US" dirty="0"/>
          </a:p>
        </p:txBody>
      </p:sp>
      <p:sp>
        <p:nvSpPr>
          <p:cNvPr id="4" name="Text Placeholder 3"/>
          <p:cNvSpPr>
            <a:spLocks noGrp="1"/>
          </p:cNvSpPr>
          <p:nvPr>
            <p:ph type="body" sz="quarter" idx="14"/>
          </p:nvPr>
        </p:nvSpPr>
        <p:spPr>
          <a:xfrm>
            <a:off x="1011550" y="1923934"/>
            <a:ext cx="6661001" cy="3741142"/>
          </a:xfrm>
        </p:spPr>
        <p:txBody>
          <a:bodyPr/>
          <a:lstStyle/>
          <a:p>
            <a:r>
              <a:rPr lang="de-CH" dirty="0" smtClean="0"/>
              <a:t>Dockerfile:</a:t>
            </a:r>
            <a:endParaRPr lang="en-US" dirty="0" smtClean="0"/>
          </a:p>
          <a:p>
            <a:pPr lvl="1"/>
            <a:r>
              <a:rPr lang="de-CH" dirty="0" smtClean="0">
                <a:latin typeface="Courier New" panose="02070309020205020404" pitchFamily="49" charset="0"/>
                <a:cs typeface="Courier New" panose="02070309020205020404" pitchFamily="49" charset="0"/>
              </a:rPr>
              <a:t>FROM ubuntu</a:t>
            </a:r>
            <a:br>
              <a:rPr lang="de-CH" dirty="0" smtClean="0">
                <a:latin typeface="Courier New" panose="02070309020205020404" pitchFamily="49" charset="0"/>
                <a:cs typeface="Courier New" panose="02070309020205020404" pitchFamily="49" charset="0"/>
              </a:rPr>
            </a:br>
            <a:r>
              <a:rPr lang="en-US" dirty="0" smtClean="0">
                <a:latin typeface="Courier New" panose="02070309020205020404" pitchFamily="49" charset="0"/>
                <a:cs typeface="Courier New" panose="02070309020205020404" pitchFamily="49" charset="0"/>
              </a:rPr>
              <a:t>ENV </a:t>
            </a:r>
            <a:r>
              <a:rPr lang="en-US" dirty="0">
                <a:latin typeface="Courier New" panose="02070309020205020404" pitchFamily="49" charset="0"/>
                <a:cs typeface="Courier New" panose="02070309020205020404" pitchFamily="49" charset="0"/>
              </a:rPr>
              <a:t>DOCK_MESSAGE Hello My </a:t>
            </a:r>
            <a:r>
              <a:rPr lang="en-US" dirty="0" smtClean="0">
                <a:latin typeface="Courier New" panose="02070309020205020404" pitchFamily="49" charset="0"/>
                <a:cs typeface="Courier New" panose="02070309020205020404" pitchFamily="49" charset="0"/>
              </a:rPr>
              <a:t>World</a:t>
            </a:r>
            <a:br>
              <a:rPr lang="en-US" dirty="0" smtClean="0">
                <a:latin typeface="Courier New" panose="02070309020205020404" pitchFamily="49" charset="0"/>
                <a:cs typeface="Courier New" panose="02070309020205020404" pitchFamily="49" charset="0"/>
              </a:rPr>
            </a:br>
            <a:r>
              <a:rPr lang="en-US" dirty="0" smtClean="0">
                <a:latin typeface="Courier New" panose="02070309020205020404" pitchFamily="49" charset="0"/>
                <a:cs typeface="Courier New" panose="02070309020205020404" pitchFamily="49" charset="0"/>
              </a:rPr>
              <a:t>ADD </a:t>
            </a:r>
            <a:r>
              <a:rPr lang="en-US" dirty="0" err="1" smtClean="0">
                <a:latin typeface="Courier New" panose="02070309020205020404" pitchFamily="49" charset="0"/>
                <a:cs typeface="Courier New" panose="02070309020205020404" pitchFamily="49" charset="0"/>
              </a:rPr>
              <a:t>dir</a:t>
            </a:r>
            <a:r>
              <a:rPr lang="en-US" dirty="0" smtClean="0">
                <a:latin typeface="Courier New" panose="02070309020205020404" pitchFamily="49" charset="0"/>
                <a:cs typeface="Courier New" panose="02070309020205020404" pitchFamily="49" charset="0"/>
              </a:rPr>
              <a:t> /files</a:t>
            </a:r>
            <a:br>
              <a:rPr lang="en-US" dirty="0" smtClean="0">
                <a:latin typeface="Courier New" panose="02070309020205020404" pitchFamily="49" charset="0"/>
                <a:cs typeface="Courier New" panose="02070309020205020404" pitchFamily="49" charset="0"/>
              </a:rPr>
            </a:br>
            <a:r>
              <a:rPr lang="en-US" dirty="0" smtClean="0">
                <a:latin typeface="Courier New" panose="02070309020205020404" pitchFamily="49" charset="0"/>
                <a:cs typeface="Courier New" panose="02070309020205020404" pitchFamily="49" charset="0"/>
              </a:rPr>
              <a:t>CMD </a:t>
            </a:r>
            <a:r>
              <a:rPr lang="en-US" dirty="0">
                <a:latin typeface="Courier New" panose="02070309020205020404" pitchFamily="49" charset="0"/>
                <a:cs typeface="Courier New" panose="02070309020205020404" pitchFamily="49" charset="0"/>
              </a:rPr>
              <a:t>["bash", "</a:t>
            </a:r>
            <a:r>
              <a:rPr lang="en-US" dirty="0" err="1" smtClean="0">
                <a:latin typeface="Courier New" panose="02070309020205020404" pitchFamily="49" charset="0"/>
                <a:cs typeface="Courier New" panose="02070309020205020404" pitchFamily="49" charset="0"/>
              </a:rPr>
              <a:t>someScript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de-CH" dirty="0" smtClean="0">
                <a:latin typeface="Courier New" panose="02070309020205020404" pitchFamily="49" charset="0"/>
                <a:cs typeface="Courier New" panose="02070309020205020404" pitchFamily="49" charset="0"/>
              </a:rPr>
              <a:t>docker build [DockerFileDir]</a:t>
            </a:r>
          </a:p>
          <a:p>
            <a:r>
              <a:rPr lang="de-CH" dirty="0" smtClean="0">
                <a:latin typeface="Courier New" panose="02070309020205020404" pitchFamily="49" charset="0"/>
                <a:cs typeface="Courier New" panose="02070309020205020404" pitchFamily="49" charset="0"/>
              </a:rPr>
              <a:t>docker inspect [imageId]</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4118397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BA865F8-D0B2-3245-A9F6-5F06F5A3A0C6}" type="slidenum">
              <a:rPr lang="en-US" smtClean="0"/>
              <a:pPr/>
              <a:t>179</a:t>
            </a:fld>
            <a:endParaRPr lang="en-US" dirty="0"/>
          </a:p>
        </p:txBody>
      </p:sp>
      <p:sp>
        <p:nvSpPr>
          <p:cNvPr id="3" name="Text Placeholder 2"/>
          <p:cNvSpPr>
            <a:spLocks noGrp="1"/>
          </p:cNvSpPr>
          <p:nvPr>
            <p:ph type="body" sz="quarter" idx="13"/>
          </p:nvPr>
        </p:nvSpPr>
        <p:spPr>
          <a:xfrm>
            <a:off x="1011551" y="194590"/>
            <a:ext cx="6286589" cy="607027"/>
          </a:xfrm>
        </p:spPr>
        <p:txBody>
          <a:bodyPr/>
          <a:lstStyle/>
          <a:p>
            <a:r>
              <a:rPr lang="de-CH" dirty="0" smtClean="0"/>
              <a:t>Docker Hub</a:t>
            </a:r>
            <a:endParaRPr lang="en-US" dirty="0"/>
          </a:p>
        </p:txBody>
      </p:sp>
      <p:sp>
        <p:nvSpPr>
          <p:cNvPr id="4" name="Text Placeholder 3"/>
          <p:cNvSpPr>
            <a:spLocks noGrp="1"/>
          </p:cNvSpPr>
          <p:nvPr>
            <p:ph type="body" sz="quarter" idx="14"/>
          </p:nvPr>
        </p:nvSpPr>
        <p:spPr/>
        <p:txBody>
          <a:bodyPr/>
          <a:lstStyle/>
          <a:p>
            <a:r>
              <a:rPr lang="de-CH" dirty="0" smtClean="0"/>
              <a:t>Public repository of Docker images</a:t>
            </a:r>
          </a:p>
          <a:p>
            <a:pPr lvl="1"/>
            <a:r>
              <a:rPr lang="en-US" dirty="0">
                <a:hlinkClick r:id="rId3"/>
              </a:rPr>
              <a:t>https://hub.docker.com</a:t>
            </a:r>
            <a:r>
              <a:rPr lang="en-US" dirty="0" smtClean="0">
                <a:hlinkClick r:id="rId3"/>
              </a:rPr>
              <a:t>/</a:t>
            </a:r>
            <a:endParaRPr lang="en-US" dirty="0" smtClean="0"/>
          </a:p>
          <a:p>
            <a:pPr lvl="1"/>
            <a:r>
              <a:rPr lang="de-CH" dirty="0" smtClean="0"/>
              <a:t>docker search [term]</a:t>
            </a:r>
          </a:p>
          <a:p>
            <a:r>
              <a:rPr lang="de-CH" dirty="0" smtClean="0"/>
              <a:t>Automated: Has been automatically built from Dockerfile</a:t>
            </a:r>
          </a:p>
          <a:p>
            <a:pPr lvl="1"/>
            <a:r>
              <a:rPr lang="de-CH" dirty="0" smtClean="0"/>
              <a:t>Source for build is available on GitHub</a:t>
            </a:r>
            <a:endParaRPr lang="en-US" dirty="0"/>
          </a:p>
        </p:txBody>
      </p:sp>
    </p:spTree>
    <p:extLst>
      <p:ext uri="{BB962C8B-B14F-4D97-AF65-F5344CB8AC3E}">
        <p14:creationId xmlns:p14="http://schemas.microsoft.com/office/powerpoint/2010/main" val="24180144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pPr eaLnBrk="1" hangingPunct="1"/>
            <a:r>
              <a:rPr lang="en-US" dirty="0">
                <a:latin typeface="Arial"/>
                <a:cs typeface="Arial"/>
              </a:rPr>
              <a:t>Client-</a:t>
            </a:r>
            <a:r>
              <a:rPr lang="en-US" dirty="0" smtClean="0">
                <a:latin typeface="Arial"/>
                <a:cs typeface="Arial"/>
              </a:rPr>
              <a:t>Server with </a:t>
            </a:r>
            <a:r>
              <a:rPr lang="en-US" dirty="0">
                <a:latin typeface="Arial"/>
                <a:cs typeface="Arial"/>
              </a:rPr>
              <a:t>LL</a:t>
            </a:r>
          </a:p>
        </p:txBody>
      </p:sp>
      <p:pic>
        <p:nvPicPr>
          <p:cNvPr id="29700" name="Picture 3" descr="clientServer_U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1531315"/>
            <a:ext cx="5976664" cy="454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1" name="Text Box 4"/>
          <p:cNvSpPr txBox="1">
            <a:spLocks noChangeArrowheads="1"/>
          </p:cNvSpPr>
          <p:nvPr/>
        </p:nvSpPr>
        <p:spPr bwMode="auto">
          <a:xfrm>
            <a:off x="0" y="6629400"/>
            <a:ext cx="9144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800" i="1" dirty="0">
                <a:latin typeface="Helvetica" charset="0"/>
              </a:rPr>
              <a:t>Software Architecture: Foundations, Theory, and Practice</a:t>
            </a:r>
            <a:r>
              <a:rPr lang="en-US" sz="800" dirty="0">
                <a:latin typeface="Helvetica" charset="0"/>
              </a:rPr>
              <a:t>; Richard N. Taylor, </a:t>
            </a:r>
            <a:r>
              <a:rPr lang="en-US" sz="800" dirty="0" err="1">
                <a:latin typeface="Helvetica" charset="0"/>
              </a:rPr>
              <a:t>Nenad</a:t>
            </a:r>
            <a:r>
              <a:rPr lang="en-US" sz="800" dirty="0">
                <a:latin typeface="Helvetica" charset="0"/>
              </a:rPr>
              <a:t> </a:t>
            </a:r>
            <a:r>
              <a:rPr lang="en-US" sz="800" dirty="0" err="1">
                <a:latin typeface="Helvetica" charset="0"/>
              </a:rPr>
              <a:t>Medvidovic</a:t>
            </a:r>
            <a:r>
              <a:rPr lang="en-US" sz="800" dirty="0">
                <a:latin typeface="Helvetica" charset="0"/>
              </a:rPr>
              <a:t>, and Eric M. </a:t>
            </a:r>
            <a:r>
              <a:rPr lang="en-US" sz="800" dirty="0" err="1">
                <a:latin typeface="Helvetica" charset="0"/>
              </a:rPr>
              <a:t>Dashofy</a:t>
            </a:r>
            <a:r>
              <a:rPr lang="en-US" sz="800" dirty="0">
                <a:latin typeface="Helvetica" charset="0"/>
              </a:rPr>
              <a:t>; </a:t>
            </a:r>
            <a:r>
              <a:rPr lang="en-US" sz="800" dirty="0"/>
              <a:t>© 2008 John Wiley &amp; Sons, Inc. Reprinted with permission.</a:t>
            </a:r>
            <a:r>
              <a:rPr lang="en-US" sz="900" dirty="0">
                <a:latin typeface="Helvetica" charset="0"/>
              </a:rPr>
              <a:t> </a:t>
            </a:r>
          </a:p>
        </p:txBody>
      </p:sp>
    </p:spTree>
    <p:extLst>
      <p:ext uri="{BB962C8B-B14F-4D97-AF65-F5344CB8AC3E}">
        <p14:creationId xmlns:p14="http://schemas.microsoft.com/office/powerpoint/2010/main" val="37653439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BA865F8-D0B2-3245-A9F6-5F06F5A3A0C6}" type="slidenum">
              <a:rPr lang="en-US" smtClean="0"/>
              <a:pPr/>
              <a:t>180</a:t>
            </a:fld>
            <a:endParaRPr lang="en-US" dirty="0"/>
          </a:p>
        </p:txBody>
      </p:sp>
      <p:sp>
        <p:nvSpPr>
          <p:cNvPr id="3" name="Text Placeholder 2"/>
          <p:cNvSpPr>
            <a:spLocks noGrp="1"/>
          </p:cNvSpPr>
          <p:nvPr>
            <p:ph type="body" sz="quarter" idx="13"/>
          </p:nvPr>
        </p:nvSpPr>
        <p:spPr>
          <a:xfrm>
            <a:off x="1011551" y="246421"/>
            <a:ext cx="6286589" cy="607027"/>
          </a:xfrm>
        </p:spPr>
        <p:txBody>
          <a:bodyPr/>
          <a:lstStyle/>
          <a:p>
            <a:r>
              <a:rPr lang="de-CH" dirty="0" smtClean="0"/>
              <a:t>Docker Use Cases</a:t>
            </a:r>
            <a:endParaRPr lang="en-US" dirty="0"/>
          </a:p>
        </p:txBody>
      </p:sp>
      <p:sp>
        <p:nvSpPr>
          <p:cNvPr id="4" name="Text Placeholder 3"/>
          <p:cNvSpPr>
            <a:spLocks noGrp="1"/>
          </p:cNvSpPr>
          <p:nvPr>
            <p:ph type="body" sz="quarter" idx="14"/>
          </p:nvPr>
        </p:nvSpPr>
        <p:spPr>
          <a:xfrm>
            <a:off x="1011551" y="1923933"/>
            <a:ext cx="6113626" cy="4091855"/>
          </a:xfrm>
        </p:spPr>
        <p:txBody>
          <a:bodyPr/>
          <a:lstStyle/>
          <a:p>
            <a:r>
              <a:rPr lang="de-CH" dirty="0" smtClean="0"/>
              <a:t>Development Environment</a:t>
            </a:r>
          </a:p>
          <a:p>
            <a:r>
              <a:rPr lang="de-CH" dirty="0" smtClean="0"/>
              <a:t>Environments for Integration Tests</a:t>
            </a:r>
          </a:p>
          <a:p>
            <a:r>
              <a:rPr lang="de-CH" dirty="0" smtClean="0"/>
              <a:t>Quick evaluation of software</a:t>
            </a:r>
          </a:p>
          <a:p>
            <a:r>
              <a:rPr lang="de-CH" dirty="0" smtClean="0"/>
              <a:t>Microservices</a:t>
            </a:r>
          </a:p>
          <a:p>
            <a:r>
              <a:rPr lang="de-CH" dirty="0" smtClean="0"/>
              <a:t>Multi-Tenancy</a:t>
            </a:r>
          </a:p>
          <a:p>
            <a:r>
              <a:rPr lang="de-CH" dirty="0" smtClean="0"/>
              <a:t>Unified execution environment (dev </a:t>
            </a:r>
            <a:r>
              <a:rPr lang="de-CH" dirty="0" smtClean="0">
                <a:sym typeface="Wingdings" panose="05000000000000000000" pitchFamily="2" charset="2"/>
              </a:rPr>
              <a:t> test  prod (local, VM, cloud, ...)</a:t>
            </a:r>
            <a:endParaRPr lang="en-US" dirty="0"/>
          </a:p>
        </p:txBody>
      </p:sp>
    </p:spTree>
    <p:extLst>
      <p:ext uri="{BB962C8B-B14F-4D97-AF65-F5344CB8AC3E}">
        <p14:creationId xmlns:p14="http://schemas.microsoft.com/office/powerpoint/2010/main" val="354527761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CA" dirty="0" smtClean="0"/>
              <a:t>But what is </a:t>
            </a:r>
            <a:r>
              <a:rPr lang="en-CA" dirty="0" err="1" smtClean="0"/>
              <a:t>Docker</a:t>
            </a:r>
            <a:r>
              <a:rPr lang="en-CA" dirty="0" smtClean="0"/>
              <a:t> for, actually?</a:t>
            </a:r>
            <a:endParaRPr lang="en-CA" dirty="0"/>
          </a:p>
        </p:txBody>
      </p:sp>
      <p:sp>
        <p:nvSpPr>
          <p:cNvPr id="9" name="Content Placeholder 8"/>
          <p:cNvSpPr>
            <a:spLocks noGrp="1"/>
          </p:cNvSpPr>
          <p:nvPr>
            <p:ph idx="1"/>
          </p:nvPr>
        </p:nvSpPr>
        <p:spPr/>
        <p:txBody>
          <a:bodyPr/>
          <a:lstStyle/>
          <a:p>
            <a:r>
              <a:rPr lang="en-CA" dirty="0" smtClean="0"/>
              <a:t>Infrastructure-as-code!</a:t>
            </a:r>
          </a:p>
          <a:p>
            <a:pPr lvl="1"/>
            <a:r>
              <a:rPr lang="en-CA" dirty="0" smtClean="0"/>
              <a:t>“A DevOps Tactic for accelerated, versionable, high-quality, highly-deployable cloud applications”</a:t>
            </a:r>
            <a:endParaRPr lang="en-CA" dirty="0"/>
          </a:p>
        </p:txBody>
      </p:sp>
      <p:sp>
        <p:nvSpPr>
          <p:cNvPr id="2" name="Slide Number Placeholder 1"/>
          <p:cNvSpPr>
            <a:spLocks noGrp="1"/>
          </p:cNvSpPr>
          <p:nvPr>
            <p:ph type="sldNum" sz="quarter" idx="12"/>
          </p:nvPr>
        </p:nvSpPr>
        <p:spPr/>
        <p:txBody>
          <a:bodyPr/>
          <a:lstStyle/>
          <a:p>
            <a:fld id="{1BA865F8-D0B2-3245-A9F6-5F06F5A3A0C6}" type="slidenum">
              <a:rPr lang="en-US" smtClean="0"/>
              <a:pPr/>
              <a:t>181</a:t>
            </a:fld>
            <a:endParaRPr lang="en-US" dirty="0"/>
          </a:p>
        </p:txBody>
      </p:sp>
    </p:spTree>
    <p:extLst>
      <p:ext uri="{BB962C8B-B14F-4D97-AF65-F5344CB8AC3E}">
        <p14:creationId xmlns:p14="http://schemas.microsoft.com/office/powerpoint/2010/main" val="76111822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CA" dirty="0" smtClean="0"/>
              <a:t>DevOps </a:t>
            </a:r>
            <a:r>
              <a:rPr lang="en-CA" dirty="0" smtClean="0">
                <a:sym typeface="Wingdings"/>
              </a:rPr>
              <a:t></a:t>
            </a:r>
            <a:r>
              <a:rPr lang="en-CA" dirty="0" smtClean="0"/>
              <a:t> later in this course...</a:t>
            </a:r>
            <a:endParaRPr lang="en-CA" dirty="0"/>
          </a:p>
        </p:txBody>
      </p:sp>
      <p:sp>
        <p:nvSpPr>
          <p:cNvPr id="9" name="Content Placeholder 8"/>
          <p:cNvSpPr>
            <a:spLocks noGrp="1"/>
          </p:cNvSpPr>
          <p:nvPr>
            <p:ph idx="1"/>
          </p:nvPr>
        </p:nvSpPr>
        <p:spPr/>
        <p:txBody>
          <a:bodyPr/>
          <a:lstStyle/>
          <a:p>
            <a:r>
              <a:rPr lang="en-CA" dirty="0" smtClean="0"/>
              <a:t>Infrastructure-as-Code!</a:t>
            </a:r>
          </a:p>
          <a:p>
            <a:pPr lvl="1"/>
            <a:r>
              <a:rPr lang="en-CA" dirty="0" smtClean="0"/>
              <a:t>“A </a:t>
            </a:r>
            <a:r>
              <a:rPr lang="en-CA" b="1" dirty="0" smtClean="0"/>
              <a:t>DevOps</a:t>
            </a:r>
            <a:r>
              <a:rPr lang="en-CA" dirty="0" smtClean="0"/>
              <a:t> Tactic for accelerated, versionable, high-quality, highly-deployable cloud applications”</a:t>
            </a:r>
            <a:endParaRPr lang="en-CA" dirty="0"/>
          </a:p>
        </p:txBody>
      </p:sp>
      <p:sp>
        <p:nvSpPr>
          <p:cNvPr id="2" name="Slide Number Placeholder 1"/>
          <p:cNvSpPr>
            <a:spLocks noGrp="1"/>
          </p:cNvSpPr>
          <p:nvPr>
            <p:ph type="sldNum" sz="quarter" idx="12"/>
          </p:nvPr>
        </p:nvSpPr>
        <p:spPr/>
        <p:txBody>
          <a:bodyPr/>
          <a:lstStyle/>
          <a:p>
            <a:fld id="{1BA865F8-D0B2-3245-A9F6-5F06F5A3A0C6}" type="slidenum">
              <a:rPr lang="en-US" smtClean="0"/>
              <a:pPr/>
              <a:t>182</a:t>
            </a:fld>
            <a:endParaRPr lang="en-US" dirty="0"/>
          </a:p>
        </p:txBody>
      </p:sp>
    </p:spTree>
    <p:extLst>
      <p:ext uri="{BB962C8B-B14F-4D97-AF65-F5344CB8AC3E}">
        <p14:creationId xmlns:p14="http://schemas.microsoft.com/office/powerpoint/2010/main" val="39387932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dirty="0" smtClean="0"/>
              <a:t>Our Focus for The rest of the day</a:t>
            </a:r>
            <a:endParaRPr lang="en-CA" dirty="0"/>
          </a:p>
        </p:txBody>
      </p:sp>
      <p:grpSp>
        <p:nvGrpSpPr>
          <p:cNvPr id="48" name="Group 47"/>
          <p:cNvGrpSpPr/>
          <p:nvPr/>
        </p:nvGrpSpPr>
        <p:grpSpPr>
          <a:xfrm>
            <a:off x="35496" y="1556792"/>
            <a:ext cx="7686713" cy="3831997"/>
            <a:chOff x="2256382" y="2011495"/>
            <a:chExt cx="7686713" cy="3831997"/>
          </a:xfrm>
        </p:grpSpPr>
        <p:sp>
          <p:nvSpPr>
            <p:cNvPr id="49" name="Oval 48"/>
            <p:cNvSpPr/>
            <p:nvPr/>
          </p:nvSpPr>
          <p:spPr bwMode="auto">
            <a:xfrm>
              <a:off x="7452195" y="2011495"/>
              <a:ext cx="1043517" cy="1044000"/>
            </a:xfrm>
            <a:prstGeom prst="ellipse">
              <a:avLst/>
            </a:prstGeom>
            <a:solidFill>
              <a:schemeClr val="accent2">
                <a:lumMod val="50000"/>
              </a:schemeClr>
            </a:solidFill>
            <a:ln w="9525" cap="flat" cmpd="sng" algn="ctr">
              <a:noFill/>
              <a:prstDash val="solid"/>
              <a:round/>
              <a:headEnd type="none" w="med" len="med"/>
              <a:tailEnd type="none" w="med" len="med"/>
            </a:ln>
            <a:effectLst/>
          </p:spPr>
          <p:txBody>
            <a:bodyPr vert="horz" wrap="square" lIns="71438" tIns="36512" rIns="71438" bIns="36512" numCol="1" rtlCol="0" anchor="t" anchorCtr="0" compatLnSpc="1">
              <a:prstTxWarp prst="textNoShape">
                <a:avLst/>
              </a:prstTxWarp>
              <a:spAutoFit/>
            </a:bodyPr>
            <a:lstStyle/>
            <a:p>
              <a:pPr eaLnBrk="0" hangingPunct="0">
                <a:buClr>
                  <a:schemeClr val="tx1"/>
                </a:buClr>
                <a:buFont typeface="Wingdings" pitchFamily="2" charset="2"/>
                <a:buChar char="n"/>
              </a:pPr>
              <a:endParaRPr lang="en-US"/>
            </a:p>
          </p:txBody>
        </p:sp>
        <p:sp>
          <p:nvSpPr>
            <p:cNvPr id="50" name="Oval 49"/>
            <p:cNvSpPr/>
            <p:nvPr/>
          </p:nvSpPr>
          <p:spPr bwMode="auto">
            <a:xfrm>
              <a:off x="8495712" y="2011495"/>
              <a:ext cx="1043517" cy="1044000"/>
            </a:xfrm>
            <a:prstGeom prst="ellipse">
              <a:avLst/>
            </a:prstGeom>
            <a:solidFill>
              <a:srgbClr val="00BDBD"/>
            </a:solidFill>
            <a:ln w="9525" cap="flat" cmpd="sng" algn="ctr">
              <a:noFill/>
              <a:prstDash val="solid"/>
              <a:round/>
              <a:headEnd type="none" w="med" len="med"/>
              <a:tailEnd type="none" w="med" len="med"/>
            </a:ln>
            <a:effectLst/>
          </p:spPr>
          <p:txBody>
            <a:bodyPr vert="horz" wrap="square" lIns="71438" tIns="36512" rIns="71438" bIns="36512" numCol="1" rtlCol="0" anchor="t" anchorCtr="0" compatLnSpc="1">
              <a:prstTxWarp prst="textNoShape">
                <a:avLst/>
              </a:prstTxWarp>
              <a:spAutoFit/>
            </a:bodyPr>
            <a:lstStyle/>
            <a:p>
              <a:pPr eaLnBrk="0" hangingPunct="0">
                <a:buClr>
                  <a:schemeClr val="tx1"/>
                </a:buClr>
                <a:buFont typeface="Wingdings" pitchFamily="2" charset="2"/>
                <a:buChar char="n"/>
              </a:pPr>
              <a:endParaRPr lang="en-US"/>
            </a:p>
          </p:txBody>
        </p:sp>
        <p:sp>
          <p:nvSpPr>
            <p:cNvPr id="51" name="TextBox 50"/>
            <p:cNvSpPr txBox="1"/>
            <p:nvPr/>
          </p:nvSpPr>
          <p:spPr>
            <a:xfrm>
              <a:off x="7674444" y="3078292"/>
              <a:ext cx="503664" cy="307777"/>
            </a:xfrm>
            <a:prstGeom prst="rect">
              <a:avLst/>
            </a:prstGeom>
            <a:noFill/>
          </p:spPr>
          <p:txBody>
            <a:bodyPr wrap="none" rtlCol="0">
              <a:spAutoFit/>
            </a:bodyPr>
            <a:lstStyle/>
            <a:p>
              <a:r>
                <a:rPr lang="en-US" sz="1400" dirty="0" err="1">
                  <a:latin typeface="+mj-lt"/>
                </a:rPr>
                <a:t>Dev</a:t>
              </a:r>
              <a:endParaRPr lang="en-US" sz="1400" dirty="0">
                <a:latin typeface="+mj-lt"/>
              </a:endParaRPr>
            </a:p>
          </p:txBody>
        </p:sp>
        <p:sp>
          <p:nvSpPr>
            <p:cNvPr id="52" name="TextBox 51"/>
            <p:cNvSpPr txBox="1"/>
            <p:nvPr/>
          </p:nvSpPr>
          <p:spPr>
            <a:xfrm>
              <a:off x="8758161" y="3076803"/>
              <a:ext cx="513933" cy="307777"/>
            </a:xfrm>
            <a:prstGeom prst="rect">
              <a:avLst/>
            </a:prstGeom>
            <a:noFill/>
          </p:spPr>
          <p:txBody>
            <a:bodyPr wrap="none" rtlCol="0">
              <a:spAutoFit/>
            </a:bodyPr>
            <a:lstStyle/>
            <a:p>
              <a:r>
                <a:rPr lang="en-US" sz="1400" dirty="0">
                  <a:latin typeface="+mj-lt"/>
                </a:rPr>
                <a:t>Ops</a:t>
              </a:r>
            </a:p>
          </p:txBody>
        </p:sp>
        <p:sp>
          <p:nvSpPr>
            <p:cNvPr id="53" name="Oval 52"/>
            <p:cNvSpPr/>
            <p:nvPr/>
          </p:nvSpPr>
          <p:spPr bwMode="auto">
            <a:xfrm>
              <a:off x="7972894" y="2272469"/>
              <a:ext cx="540000" cy="540000"/>
            </a:xfrm>
            <a:prstGeom prst="ellipse">
              <a:avLst/>
            </a:prstGeom>
            <a:solidFill>
              <a:schemeClr val="accent5"/>
            </a:solidFill>
            <a:ln w="9525" cap="flat" cmpd="sng" algn="ctr">
              <a:solidFill>
                <a:schemeClr val="accent2">
                  <a:lumMod val="50000"/>
                </a:schemeClr>
              </a:solidFill>
              <a:prstDash val="solid"/>
              <a:round/>
              <a:headEnd type="none" w="med" len="med"/>
              <a:tailEnd type="none" w="med" len="med"/>
            </a:ln>
            <a:effectLst/>
          </p:spPr>
          <p:txBody>
            <a:bodyPr vert="horz" wrap="square" lIns="71438" tIns="36512" rIns="71438" bIns="36512" numCol="1" rtlCol="0" anchor="t" anchorCtr="0" compatLnSpc="1">
              <a:prstTxWarp prst="textNoShape">
                <a:avLst/>
              </a:prstTxWarp>
              <a:spAutoFit/>
            </a:bodyPr>
            <a:lstStyle/>
            <a:p>
              <a:pPr eaLnBrk="0" hangingPunct="0">
                <a:buClr>
                  <a:schemeClr val="tx1"/>
                </a:buClr>
                <a:buFont typeface="Wingdings" pitchFamily="2" charset="2"/>
                <a:buChar char="n"/>
              </a:pPr>
              <a:endParaRPr lang="en-US"/>
            </a:p>
          </p:txBody>
        </p:sp>
        <p:sp>
          <p:nvSpPr>
            <p:cNvPr id="54" name="TextBox 53"/>
            <p:cNvSpPr txBox="1"/>
            <p:nvPr/>
          </p:nvSpPr>
          <p:spPr>
            <a:xfrm>
              <a:off x="8060911" y="3076803"/>
              <a:ext cx="833206" cy="307777"/>
            </a:xfrm>
            <a:prstGeom prst="rect">
              <a:avLst/>
            </a:prstGeom>
            <a:noFill/>
          </p:spPr>
          <p:txBody>
            <a:bodyPr wrap="none" rtlCol="0">
              <a:spAutoFit/>
            </a:bodyPr>
            <a:lstStyle/>
            <a:p>
              <a:r>
                <a:rPr lang="en-US" sz="1400" dirty="0" err="1">
                  <a:latin typeface="+mj-lt"/>
                </a:rPr>
                <a:t>DevOps</a:t>
              </a:r>
              <a:endParaRPr lang="en-US" sz="1400" dirty="0">
                <a:latin typeface="+mj-lt"/>
              </a:endParaRPr>
            </a:p>
          </p:txBody>
        </p:sp>
        <p:sp>
          <p:nvSpPr>
            <p:cNvPr id="55" name="Oval 54"/>
            <p:cNvSpPr/>
            <p:nvPr/>
          </p:nvSpPr>
          <p:spPr bwMode="auto">
            <a:xfrm>
              <a:off x="3012716" y="2062072"/>
              <a:ext cx="1043517" cy="1044000"/>
            </a:xfrm>
            <a:prstGeom prst="ellipse">
              <a:avLst/>
            </a:prstGeom>
            <a:solidFill>
              <a:srgbClr val="00BDBD"/>
            </a:solidFill>
            <a:ln w="9525" cap="flat" cmpd="sng" algn="ctr">
              <a:noFill/>
              <a:prstDash val="solid"/>
              <a:round/>
              <a:headEnd type="none" w="med" len="med"/>
              <a:tailEnd type="none" w="med" len="med"/>
            </a:ln>
            <a:effectLst/>
          </p:spPr>
          <p:txBody>
            <a:bodyPr vert="horz" wrap="square" lIns="71438" tIns="36512" rIns="71438" bIns="36512" numCol="1" rtlCol="0" anchor="t" anchorCtr="0" compatLnSpc="1">
              <a:prstTxWarp prst="textNoShape">
                <a:avLst/>
              </a:prstTxWarp>
              <a:spAutoFit/>
            </a:bodyPr>
            <a:lstStyle/>
            <a:p>
              <a:pPr eaLnBrk="0" hangingPunct="0">
                <a:buClr>
                  <a:schemeClr val="tx1"/>
                </a:buClr>
                <a:buFont typeface="Wingdings" pitchFamily="2" charset="2"/>
                <a:buChar char="n"/>
              </a:pPr>
              <a:endParaRPr lang="en-US"/>
            </a:p>
          </p:txBody>
        </p:sp>
        <p:sp>
          <p:nvSpPr>
            <p:cNvPr id="56" name="TextBox 55"/>
            <p:cNvSpPr txBox="1"/>
            <p:nvPr/>
          </p:nvSpPr>
          <p:spPr>
            <a:xfrm>
              <a:off x="2599962" y="3128869"/>
              <a:ext cx="503664" cy="307777"/>
            </a:xfrm>
            <a:prstGeom prst="rect">
              <a:avLst/>
            </a:prstGeom>
            <a:noFill/>
          </p:spPr>
          <p:txBody>
            <a:bodyPr wrap="none" rtlCol="0">
              <a:spAutoFit/>
            </a:bodyPr>
            <a:lstStyle/>
            <a:p>
              <a:r>
                <a:rPr lang="en-US" sz="1400" dirty="0" err="1">
                  <a:latin typeface="+mj-lt"/>
                </a:rPr>
                <a:t>Dev</a:t>
              </a:r>
              <a:endParaRPr lang="en-US" sz="1400" dirty="0">
                <a:latin typeface="+mj-lt"/>
              </a:endParaRPr>
            </a:p>
          </p:txBody>
        </p:sp>
        <p:sp>
          <p:nvSpPr>
            <p:cNvPr id="57" name="TextBox 56"/>
            <p:cNvSpPr txBox="1"/>
            <p:nvPr/>
          </p:nvSpPr>
          <p:spPr>
            <a:xfrm>
              <a:off x="3336567" y="3130112"/>
              <a:ext cx="513933" cy="307777"/>
            </a:xfrm>
            <a:prstGeom prst="rect">
              <a:avLst/>
            </a:prstGeom>
            <a:noFill/>
          </p:spPr>
          <p:txBody>
            <a:bodyPr wrap="none" rtlCol="0">
              <a:spAutoFit/>
            </a:bodyPr>
            <a:lstStyle/>
            <a:p>
              <a:r>
                <a:rPr lang="en-US" sz="1400" dirty="0">
                  <a:latin typeface="+mj-lt"/>
                </a:rPr>
                <a:t>Ops</a:t>
              </a:r>
            </a:p>
          </p:txBody>
        </p:sp>
        <p:sp>
          <p:nvSpPr>
            <p:cNvPr id="58" name="Oval 57"/>
            <p:cNvSpPr/>
            <p:nvPr/>
          </p:nvSpPr>
          <p:spPr bwMode="auto">
            <a:xfrm>
              <a:off x="2377713" y="2062072"/>
              <a:ext cx="1043517" cy="1044000"/>
            </a:xfrm>
            <a:prstGeom prst="ellipse">
              <a:avLst/>
            </a:prstGeom>
            <a:solidFill>
              <a:schemeClr val="accent2">
                <a:lumMod val="50000"/>
                <a:alpha val="86000"/>
              </a:schemeClr>
            </a:solidFill>
            <a:ln w="9525" cap="flat" cmpd="sng" algn="ctr">
              <a:noFill/>
              <a:prstDash val="solid"/>
              <a:round/>
              <a:headEnd type="none" w="med" len="med"/>
              <a:tailEnd type="none" w="med" len="med"/>
            </a:ln>
            <a:effectLst/>
          </p:spPr>
          <p:txBody>
            <a:bodyPr vert="horz" wrap="square" lIns="71438" tIns="36512" rIns="71438" bIns="36512" numCol="1" rtlCol="0" anchor="t" anchorCtr="0" compatLnSpc="1">
              <a:prstTxWarp prst="textNoShape">
                <a:avLst/>
              </a:prstTxWarp>
              <a:spAutoFit/>
            </a:bodyPr>
            <a:lstStyle/>
            <a:p>
              <a:pPr eaLnBrk="0" hangingPunct="0">
                <a:buClr>
                  <a:schemeClr val="tx1"/>
                </a:buClr>
                <a:buFont typeface="Wingdings" pitchFamily="2" charset="2"/>
                <a:buChar char="n"/>
              </a:pPr>
              <a:endParaRPr lang="en-US"/>
            </a:p>
          </p:txBody>
        </p:sp>
        <p:sp>
          <p:nvSpPr>
            <p:cNvPr id="59" name="Oval 58"/>
            <p:cNvSpPr/>
            <p:nvPr/>
          </p:nvSpPr>
          <p:spPr bwMode="auto">
            <a:xfrm>
              <a:off x="5510197" y="2056564"/>
              <a:ext cx="1043517" cy="1044000"/>
            </a:xfrm>
            <a:prstGeom prst="ellipse">
              <a:avLst/>
            </a:prstGeom>
            <a:solidFill>
              <a:srgbClr val="00BDBD"/>
            </a:solidFill>
            <a:ln w="9525" cap="flat" cmpd="sng" algn="ctr">
              <a:noFill/>
              <a:prstDash val="solid"/>
              <a:round/>
              <a:headEnd type="none" w="med" len="med"/>
              <a:tailEnd type="none" w="med" len="med"/>
            </a:ln>
            <a:effectLst/>
          </p:spPr>
          <p:txBody>
            <a:bodyPr vert="horz" wrap="square" lIns="71438" tIns="36512" rIns="71438" bIns="36512" numCol="1" rtlCol="0" anchor="t" anchorCtr="0" compatLnSpc="1">
              <a:prstTxWarp prst="textNoShape">
                <a:avLst/>
              </a:prstTxWarp>
              <a:spAutoFit/>
            </a:bodyPr>
            <a:lstStyle/>
            <a:p>
              <a:pPr eaLnBrk="0" hangingPunct="0">
                <a:buClr>
                  <a:schemeClr val="tx1"/>
                </a:buClr>
                <a:buFont typeface="Wingdings" pitchFamily="2" charset="2"/>
                <a:buChar char="n"/>
              </a:pPr>
              <a:endParaRPr lang="en-US"/>
            </a:p>
          </p:txBody>
        </p:sp>
        <p:sp>
          <p:nvSpPr>
            <p:cNvPr id="60" name="TextBox 59"/>
            <p:cNvSpPr txBox="1"/>
            <p:nvPr/>
          </p:nvSpPr>
          <p:spPr>
            <a:xfrm>
              <a:off x="5529260" y="3123361"/>
              <a:ext cx="503664" cy="307777"/>
            </a:xfrm>
            <a:prstGeom prst="rect">
              <a:avLst/>
            </a:prstGeom>
            <a:noFill/>
          </p:spPr>
          <p:txBody>
            <a:bodyPr wrap="none" rtlCol="0">
              <a:spAutoFit/>
            </a:bodyPr>
            <a:lstStyle/>
            <a:p>
              <a:r>
                <a:rPr lang="en-US" sz="1400" dirty="0" err="1">
                  <a:latin typeface="+mj-lt"/>
                </a:rPr>
                <a:t>Dev</a:t>
              </a:r>
              <a:endParaRPr lang="en-US" sz="1400" dirty="0">
                <a:latin typeface="+mj-lt"/>
              </a:endParaRPr>
            </a:p>
          </p:txBody>
        </p:sp>
        <p:sp>
          <p:nvSpPr>
            <p:cNvPr id="61" name="TextBox 60"/>
            <p:cNvSpPr txBox="1"/>
            <p:nvPr/>
          </p:nvSpPr>
          <p:spPr>
            <a:xfrm>
              <a:off x="5834048" y="3124604"/>
              <a:ext cx="513933" cy="307777"/>
            </a:xfrm>
            <a:prstGeom prst="rect">
              <a:avLst/>
            </a:prstGeom>
            <a:noFill/>
          </p:spPr>
          <p:txBody>
            <a:bodyPr wrap="none" rtlCol="0">
              <a:spAutoFit/>
            </a:bodyPr>
            <a:lstStyle/>
            <a:p>
              <a:r>
                <a:rPr lang="en-US" sz="1400" dirty="0">
                  <a:latin typeface="+mj-lt"/>
                </a:rPr>
                <a:t>Ops</a:t>
              </a:r>
            </a:p>
          </p:txBody>
        </p:sp>
        <p:sp>
          <p:nvSpPr>
            <p:cNvPr id="62" name="Oval 61"/>
            <p:cNvSpPr/>
            <p:nvPr/>
          </p:nvSpPr>
          <p:spPr bwMode="auto">
            <a:xfrm>
              <a:off x="5307011" y="2056564"/>
              <a:ext cx="1043517" cy="1044000"/>
            </a:xfrm>
            <a:prstGeom prst="ellipse">
              <a:avLst/>
            </a:prstGeom>
            <a:solidFill>
              <a:schemeClr val="accent2">
                <a:lumMod val="50000"/>
                <a:alpha val="86000"/>
              </a:schemeClr>
            </a:solidFill>
            <a:ln w="9525" cap="flat" cmpd="sng" algn="ctr">
              <a:noFill/>
              <a:prstDash val="solid"/>
              <a:round/>
              <a:headEnd type="none" w="med" len="med"/>
              <a:tailEnd type="none" w="med" len="med"/>
            </a:ln>
            <a:effectLst/>
          </p:spPr>
          <p:txBody>
            <a:bodyPr vert="horz" wrap="square" lIns="71438" tIns="36512" rIns="71438" bIns="36512" numCol="1" rtlCol="0" anchor="t" anchorCtr="0" compatLnSpc="1">
              <a:prstTxWarp prst="textNoShape">
                <a:avLst/>
              </a:prstTxWarp>
              <a:spAutoFit/>
            </a:bodyPr>
            <a:lstStyle/>
            <a:p>
              <a:pPr eaLnBrk="0" hangingPunct="0">
                <a:buClr>
                  <a:schemeClr val="tx1"/>
                </a:buClr>
                <a:buFont typeface="Wingdings" pitchFamily="2" charset="2"/>
                <a:buChar char="n"/>
              </a:pPr>
              <a:endParaRPr lang="en-US"/>
            </a:p>
          </p:txBody>
        </p:sp>
        <p:sp>
          <p:nvSpPr>
            <p:cNvPr id="63" name="TextBox 62"/>
            <p:cNvSpPr txBox="1"/>
            <p:nvPr/>
          </p:nvSpPr>
          <p:spPr>
            <a:xfrm>
              <a:off x="7358638" y="3493154"/>
              <a:ext cx="2441694" cy="307777"/>
            </a:xfrm>
            <a:prstGeom prst="rect">
              <a:avLst/>
            </a:prstGeom>
            <a:noFill/>
          </p:spPr>
          <p:txBody>
            <a:bodyPr wrap="none" rtlCol="0">
              <a:spAutoFit/>
            </a:bodyPr>
            <a:lstStyle/>
            <a:p>
              <a:r>
                <a:rPr lang="en-US" sz="1400" b="1" dirty="0">
                  <a:latin typeface="+mj-lt"/>
                </a:rPr>
                <a:t>Infrastructure as a Service</a:t>
              </a:r>
            </a:p>
          </p:txBody>
        </p:sp>
        <p:sp>
          <p:nvSpPr>
            <p:cNvPr id="64" name="Oval 63"/>
            <p:cNvSpPr/>
            <p:nvPr/>
          </p:nvSpPr>
          <p:spPr bwMode="auto">
            <a:xfrm>
              <a:off x="3074979" y="4054056"/>
              <a:ext cx="1043517" cy="1044000"/>
            </a:xfrm>
            <a:prstGeom prst="ellipse">
              <a:avLst/>
            </a:prstGeom>
            <a:solidFill>
              <a:schemeClr val="accent2">
                <a:lumMod val="50000"/>
              </a:schemeClr>
            </a:solidFill>
            <a:ln w="9525" cap="flat" cmpd="sng" algn="ctr">
              <a:noFill/>
              <a:prstDash val="solid"/>
              <a:round/>
              <a:headEnd type="none" w="med" len="med"/>
              <a:tailEnd type="none" w="med" len="med"/>
            </a:ln>
            <a:effectLst/>
          </p:spPr>
          <p:txBody>
            <a:bodyPr vert="horz" wrap="square" lIns="71438" tIns="36512" rIns="71438" bIns="36512" numCol="1" rtlCol="0" anchor="t" anchorCtr="0" compatLnSpc="1">
              <a:prstTxWarp prst="textNoShape">
                <a:avLst/>
              </a:prstTxWarp>
              <a:spAutoFit/>
            </a:bodyPr>
            <a:lstStyle/>
            <a:p>
              <a:pPr eaLnBrk="0" hangingPunct="0">
                <a:buClr>
                  <a:schemeClr val="tx1"/>
                </a:buClr>
                <a:buFont typeface="Wingdings" pitchFamily="2" charset="2"/>
                <a:buChar char="n"/>
              </a:pPr>
              <a:endParaRPr lang="en-US"/>
            </a:p>
          </p:txBody>
        </p:sp>
        <p:sp>
          <p:nvSpPr>
            <p:cNvPr id="65" name="Oval 64"/>
            <p:cNvSpPr/>
            <p:nvPr/>
          </p:nvSpPr>
          <p:spPr bwMode="auto">
            <a:xfrm>
              <a:off x="4118496" y="3952452"/>
              <a:ext cx="1152000" cy="1152000"/>
            </a:xfrm>
            <a:prstGeom prst="ellipse">
              <a:avLst/>
            </a:prstGeom>
            <a:solidFill>
              <a:srgbClr val="00BDBD"/>
            </a:solidFill>
            <a:ln w="9525" cap="flat" cmpd="sng" algn="ctr">
              <a:noFill/>
              <a:prstDash val="solid"/>
              <a:round/>
              <a:headEnd type="none" w="med" len="med"/>
              <a:tailEnd type="none" w="med" len="med"/>
            </a:ln>
            <a:effectLst/>
          </p:spPr>
          <p:txBody>
            <a:bodyPr vert="horz" wrap="square" lIns="71438" tIns="36512" rIns="71438" bIns="36512" numCol="1" rtlCol="0" anchor="t" anchorCtr="0" compatLnSpc="1">
              <a:prstTxWarp prst="textNoShape">
                <a:avLst/>
              </a:prstTxWarp>
              <a:spAutoFit/>
            </a:bodyPr>
            <a:lstStyle/>
            <a:p>
              <a:pPr eaLnBrk="0" hangingPunct="0">
                <a:buClr>
                  <a:schemeClr val="tx1"/>
                </a:buClr>
                <a:buFont typeface="Wingdings" pitchFamily="2" charset="2"/>
                <a:buChar char="n"/>
              </a:pPr>
              <a:endParaRPr lang="en-US"/>
            </a:p>
          </p:txBody>
        </p:sp>
        <p:sp>
          <p:nvSpPr>
            <p:cNvPr id="66" name="TextBox 65"/>
            <p:cNvSpPr txBox="1"/>
            <p:nvPr/>
          </p:nvSpPr>
          <p:spPr>
            <a:xfrm>
              <a:off x="3297228" y="5120853"/>
              <a:ext cx="503664" cy="307777"/>
            </a:xfrm>
            <a:prstGeom prst="rect">
              <a:avLst/>
            </a:prstGeom>
            <a:noFill/>
          </p:spPr>
          <p:txBody>
            <a:bodyPr wrap="none" rtlCol="0">
              <a:spAutoFit/>
            </a:bodyPr>
            <a:lstStyle/>
            <a:p>
              <a:r>
                <a:rPr lang="en-US" sz="1400" dirty="0" err="1">
                  <a:latin typeface="+mj-lt"/>
                </a:rPr>
                <a:t>Dev</a:t>
              </a:r>
              <a:endParaRPr lang="en-US" sz="1400" dirty="0">
                <a:latin typeface="+mj-lt"/>
              </a:endParaRPr>
            </a:p>
          </p:txBody>
        </p:sp>
        <p:sp>
          <p:nvSpPr>
            <p:cNvPr id="67" name="TextBox 66"/>
            <p:cNvSpPr txBox="1"/>
            <p:nvPr/>
          </p:nvSpPr>
          <p:spPr>
            <a:xfrm>
              <a:off x="4380945" y="5119364"/>
              <a:ext cx="513933" cy="307777"/>
            </a:xfrm>
            <a:prstGeom prst="rect">
              <a:avLst/>
            </a:prstGeom>
            <a:noFill/>
          </p:spPr>
          <p:txBody>
            <a:bodyPr wrap="none" rtlCol="0">
              <a:spAutoFit/>
            </a:bodyPr>
            <a:lstStyle/>
            <a:p>
              <a:r>
                <a:rPr lang="en-US" sz="1400" dirty="0">
                  <a:latin typeface="+mj-lt"/>
                </a:rPr>
                <a:t>Ops</a:t>
              </a:r>
            </a:p>
          </p:txBody>
        </p:sp>
        <p:sp>
          <p:nvSpPr>
            <p:cNvPr id="68" name="Oval 67"/>
            <p:cNvSpPr/>
            <p:nvPr/>
          </p:nvSpPr>
          <p:spPr bwMode="auto">
            <a:xfrm>
              <a:off x="3806660" y="4315031"/>
              <a:ext cx="919688" cy="536481"/>
            </a:xfrm>
            <a:prstGeom prst="ellipse">
              <a:avLst/>
            </a:prstGeom>
            <a:solidFill>
              <a:schemeClr val="accent5"/>
            </a:solidFill>
            <a:ln w="9525" cap="flat" cmpd="sng" algn="ctr">
              <a:solidFill>
                <a:schemeClr val="accent2">
                  <a:lumMod val="50000"/>
                </a:schemeClr>
              </a:solidFill>
              <a:prstDash val="solid"/>
              <a:round/>
              <a:headEnd type="none" w="med" len="med"/>
              <a:tailEnd type="none" w="med" len="med"/>
            </a:ln>
            <a:effectLst/>
          </p:spPr>
          <p:txBody>
            <a:bodyPr vert="horz" wrap="square" lIns="71438" tIns="36512" rIns="71438" bIns="36512" numCol="1" rtlCol="0" anchor="t" anchorCtr="0" compatLnSpc="1">
              <a:prstTxWarp prst="textNoShape">
                <a:avLst/>
              </a:prstTxWarp>
              <a:spAutoFit/>
            </a:bodyPr>
            <a:lstStyle/>
            <a:p>
              <a:pPr eaLnBrk="0" hangingPunct="0">
                <a:buClr>
                  <a:schemeClr val="tx1"/>
                </a:buClr>
                <a:buFont typeface="Wingdings" pitchFamily="2" charset="2"/>
                <a:buChar char="n"/>
              </a:pPr>
              <a:endParaRPr lang="en-US"/>
            </a:p>
          </p:txBody>
        </p:sp>
        <p:sp>
          <p:nvSpPr>
            <p:cNvPr id="69" name="TextBox 68"/>
            <p:cNvSpPr txBox="1"/>
            <p:nvPr/>
          </p:nvSpPr>
          <p:spPr>
            <a:xfrm>
              <a:off x="3683695" y="5119364"/>
              <a:ext cx="833206" cy="307777"/>
            </a:xfrm>
            <a:prstGeom prst="rect">
              <a:avLst/>
            </a:prstGeom>
            <a:noFill/>
          </p:spPr>
          <p:txBody>
            <a:bodyPr wrap="none" rtlCol="0">
              <a:spAutoFit/>
            </a:bodyPr>
            <a:lstStyle/>
            <a:p>
              <a:r>
                <a:rPr lang="en-US" sz="1400" dirty="0" err="1">
                  <a:latin typeface="+mj-lt"/>
                </a:rPr>
                <a:t>DevOps</a:t>
              </a:r>
              <a:endParaRPr lang="en-US" sz="1400" dirty="0">
                <a:latin typeface="+mj-lt"/>
              </a:endParaRPr>
            </a:p>
          </p:txBody>
        </p:sp>
        <p:sp>
          <p:nvSpPr>
            <p:cNvPr id="70" name="TextBox 69"/>
            <p:cNvSpPr txBox="1"/>
            <p:nvPr/>
          </p:nvSpPr>
          <p:spPr>
            <a:xfrm>
              <a:off x="2981423" y="5535715"/>
              <a:ext cx="1954381" cy="307777"/>
            </a:xfrm>
            <a:prstGeom prst="rect">
              <a:avLst/>
            </a:prstGeom>
            <a:noFill/>
          </p:spPr>
          <p:txBody>
            <a:bodyPr wrap="none" rtlCol="0">
              <a:spAutoFit/>
            </a:bodyPr>
            <a:lstStyle/>
            <a:p>
              <a:r>
                <a:rPr lang="en-US" sz="1400" b="1" dirty="0" err="1">
                  <a:latin typeface="+mj-lt"/>
                </a:rPr>
                <a:t>DevOps</a:t>
              </a:r>
              <a:r>
                <a:rPr lang="en-US" sz="1400" b="1" dirty="0">
                  <a:latin typeface="+mj-lt"/>
                </a:rPr>
                <a:t> as a Service</a:t>
              </a:r>
            </a:p>
          </p:txBody>
        </p:sp>
        <p:sp>
          <p:nvSpPr>
            <p:cNvPr id="71" name="Oval 70"/>
            <p:cNvSpPr/>
            <p:nvPr/>
          </p:nvSpPr>
          <p:spPr bwMode="auto">
            <a:xfrm>
              <a:off x="7350175" y="4054056"/>
              <a:ext cx="1043517" cy="1044000"/>
            </a:xfrm>
            <a:prstGeom prst="ellipse">
              <a:avLst/>
            </a:prstGeom>
            <a:solidFill>
              <a:schemeClr val="accent2">
                <a:lumMod val="50000"/>
              </a:schemeClr>
            </a:solidFill>
            <a:ln w="9525" cap="flat" cmpd="sng" algn="ctr">
              <a:noFill/>
              <a:prstDash val="solid"/>
              <a:round/>
              <a:headEnd type="none" w="med" len="med"/>
              <a:tailEnd type="none" w="med" len="med"/>
            </a:ln>
            <a:effectLst/>
          </p:spPr>
          <p:txBody>
            <a:bodyPr vert="horz" wrap="square" lIns="71438" tIns="36512" rIns="71438" bIns="36512" numCol="1" rtlCol="0" anchor="t" anchorCtr="0" compatLnSpc="1">
              <a:prstTxWarp prst="textNoShape">
                <a:avLst/>
              </a:prstTxWarp>
              <a:spAutoFit/>
            </a:bodyPr>
            <a:lstStyle/>
            <a:p>
              <a:pPr eaLnBrk="0" hangingPunct="0">
                <a:buClr>
                  <a:schemeClr val="tx1"/>
                </a:buClr>
                <a:buFont typeface="Wingdings" pitchFamily="2" charset="2"/>
                <a:buChar char="n"/>
              </a:pPr>
              <a:endParaRPr lang="en-US"/>
            </a:p>
          </p:txBody>
        </p:sp>
        <p:sp>
          <p:nvSpPr>
            <p:cNvPr id="72" name="Oval 71"/>
            <p:cNvSpPr/>
            <p:nvPr/>
          </p:nvSpPr>
          <p:spPr bwMode="auto">
            <a:xfrm>
              <a:off x="8899578" y="4054056"/>
              <a:ext cx="1043517" cy="1044000"/>
            </a:xfrm>
            <a:prstGeom prst="ellipse">
              <a:avLst/>
            </a:prstGeom>
            <a:solidFill>
              <a:srgbClr val="00BDBD"/>
            </a:solidFill>
            <a:ln w="9525" cap="flat" cmpd="sng" algn="ctr">
              <a:noFill/>
              <a:prstDash val="solid"/>
              <a:round/>
              <a:headEnd type="none" w="med" len="med"/>
              <a:tailEnd type="none" w="med" len="med"/>
            </a:ln>
            <a:effectLst/>
          </p:spPr>
          <p:txBody>
            <a:bodyPr vert="horz" wrap="square" lIns="71438" tIns="36512" rIns="71438" bIns="36512" numCol="1" rtlCol="0" anchor="t" anchorCtr="0" compatLnSpc="1">
              <a:prstTxWarp prst="textNoShape">
                <a:avLst/>
              </a:prstTxWarp>
              <a:spAutoFit/>
            </a:bodyPr>
            <a:lstStyle/>
            <a:p>
              <a:pPr eaLnBrk="0" hangingPunct="0">
                <a:buClr>
                  <a:schemeClr val="tx1"/>
                </a:buClr>
                <a:buFont typeface="Wingdings" pitchFamily="2" charset="2"/>
                <a:buChar char="n"/>
              </a:pPr>
              <a:endParaRPr lang="en-US"/>
            </a:p>
          </p:txBody>
        </p:sp>
        <p:sp>
          <p:nvSpPr>
            <p:cNvPr id="73" name="TextBox 72"/>
            <p:cNvSpPr txBox="1"/>
            <p:nvPr/>
          </p:nvSpPr>
          <p:spPr>
            <a:xfrm>
              <a:off x="7572424" y="5120853"/>
              <a:ext cx="503664" cy="307777"/>
            </a:xfrm>
            <a:prstGeom prst="rect">
              <a:avLst/>
            </a:prstGeom>
            <a:noFill/>
          </p:spPr>
          <p:txBody>
            <a:bodyPr wrap="none" rtlCol="0">
              <a:spAutoFit/>
            </a:bodyPr>
            <a:lstStyle/>
            <a:p>
              <a:r>
                <a:rPr lang="en-US" sz="1400" dirty="0" err="1">
                  <a:latin typeface="+mj-lt"/>
                </a:rPr>
                <a:t>Dev</a:t>
              </a:r>
              <a:endParaRPr lang="en-US" sz="1400" dirty="0">
                <a:latin typeface="+mj-lt"/>
              </a:endParaRPr>
            </a:p>
          </p:txBody>
        </p:sp>
        <p:sp>
          <p:nvSpPr>
            <p:cNvPr id="74" name="TextBox 73"/>
            <p:cNvSpPr txBox="1"/>
            <p:nvPr/>
          </p:nvSpPr>
          <p:spPr>
            <a:xfrm>
              <a:off x="9181095" y="5119364"/>
              <a:ext cx="513933" cy="307777"/>
            </a:xfrm>
            <a:prstGeom prst="rect">
              <a:avLst/>
            </a:prstGeom>
            <a:noFill/>
          </p:spPr>
          <p:txBody>
            <a:bodyPr wrap="none" rtlCol="0">
              <a:spAutoFit/>
            </a:bodyPr>
            <a:lstStyle/>
            <a:p>
              <a:r>
                <a:rPr lang="en-US" sz="1400" dirty="0">
                  <a:latin typeface="+mj-lt"/>
                </a:rPr>
                <a:t>Ops</a:t>
              </a:r>
            </a:p>
          </p:txBody>
        </p:sp>
        <p:sp>
          <p:nvSpPr>
            <p:cNvPr id="75" name="Oval 74"/>
            <p:cNvSpPr/>
            <p:nvPr/>
          </p:nvSpPr>
          <p:spPr bwMode="auto">
            <a:xfrm>
              <a:off x="8385228" y="4341922"/>
              <a:ext cx="522817" cy="536481"/>
            </a:xfrm>
            <a:prstGeom prst="ellipse">
              <a:avLst/>
            </a:prstGeom>
            <a:solidFill>
              <a:schemeClr val="accent5"/>
            </a:solidFill>
            <a:ln w="9525" cap="flat" cmpd="sng" algn="ctr">
              <a:solidFill>
                <a:schemeClr val="accent2">
                  <a:lumMod val="50000"/>
                </a:schemeClr>
              </a:solidFill>
              <a:prstDash val="solid"/>
              <a:round/>
              <a:headEnd type="none" w="med" len="med"/>
              <a:tailEnd type="none" w="med" len="med"/>
            </a:ln>
            <a:effectLst/>
          </p:spPr>
          <p:txBody>
            <a:bodyPr vert="horz" wrap="square" lIns="71438" tIns="36512" rIns="71438" bIns="36512" numCol="1" rtlCol="0" anchor="t" anchorCtr="0" compatLnSpc="1">
              <a:prstTxWarp prst="textNoShape">
                <a:avLst/>
              </a:prstTxWarp>
              <a:spAutoFit/>
            </a:bodyPr>
            <a:lstStyle/>
            <a:p>
              <a:pPr eaLnBrk="0" hangingPunct="0">
                <a:buClr>
                  <a:schemeClr val="tx1"/>
                </a:buClr>
                <a:buFont typeface="Wingdings" pitchFamily="2" charset="2"/>
                <a:buChar char="n"/>
              </a:pPr>
              <a:endParaRPr lang="en-US"/>
            </a:p>
          </p:txBody>
        </p:sp>
        <p:sp>
          <p:nvSpPr>
            <p:cNvPr id="76" name="TextBox 75"/>
            <p:cNvSpPr txBox="1"/>
            <p:nvPr/>
          </p:nvSpPr>
          <p:spPr>
            <a:xfrm>
              <a:off x="8255236" y="5119364"/>
              <a:ext cx="833206" cy="307777"/>
            </a:xfrm>
            <a:prstGeom prst="rect">
              <a:avLst/>
            </a:prstGeom>
            <a:noFill/>
          </p:spPr>
          <p:txBody>
            <a:bodyPr wrap="none" rtlCol="0">
              <a:spAutoFit/>
            </a:bodyPr>
            <a:lstStyle/>
            <a:p>
              <a:r>
                <a:rPr lang="en-US" sz="1400" dirty="0" err="1">
                  <a:latin typeface="+mj-lt"/>
                </a:rPr>
                <a:t>DevOps</a:t>
              </a:r>
              <a:endParaRPr lang="en-US" sz="1400" dirty="0">
                <a:latin typeface="+mj-lt"/>
              </a:endParaRPr>
            </a:p>
          </p:txBody>
        </p:sp>
        <p:sp>
          <p:nvSpPr>
            <p:cNvPr id="77" name="TextBox 76"/>
            <p:cNvSpPr txBox="1"/>
            <p:nvPr/>
          </p:nvSpPr>
          <p:spPr>
            <a:xfrm>
              <a:off x="7502574" y="5535715"/>
              <a:ext cx="2333228" cy="307777"/>
            </a:xfrm>
            <a:prstGeom prst="rect">
              <a:avLst/>
            </a:prstGeom>
            <a:noFill/>
          </p:spPr>
          <p:txBody>
            <a:bodyPr wrap="none" rtlCol="0">
              <a:spAutoFit/>
            </a:bodyPr>
            <a:lstStyle/>
            <a:p>
              <a:r>
                <a:rPr lang="en-US" sz="1400" b="1" dirty="0">
                  <a:latin typeface="+mj-lt"/>
                </a:rPr>
                <a:t>Temporary </a:t>
              </a:r>
              <a:r>
                <a:rPr lang="en-US" sz="1400" b="1" dirty="0" err="1">
                  <a:latin typeface="+mj-lt"/>
                </a:rPr>
                <a:t>DevOps</a:t>
              </a:r>
              <a:r>
                <a:rPr lang="en-US" sz="1400" b="1" dirty="0">
                  <a:latin typeface="+mj-lt"/>
                </a:rPr>
                <a:t> Team</a:t>
              </a:r>
            </a:p>
          </p:txBody>
        </p:sp>
        <p:sp>
          <p:nvSpPr>
            <p:cNvPr id="78" name="TextBox 77"/>
            <p:cNvSpPr txBox="1"/>
            <p:nvPr/>
          </p:nvSpPr>
          <p:spPr>
            <a:xfrm>
              <a:off x="5183894" y="3452286"/>
              <a:ext cx="1571251" cy="307777"/>
            </a:xfrm>
            <a:prstGeom prst="rect">
              <a:avLst/>
            </a:prstGeom>
            <a:noFill/>
          </p:spPr>
          <p:txBody>
            <a:bodyPr wrap="none" rtlCol="0">
              <a:spAutoFit/>
            </a:bodyPr>
            <a:lstStyle/>
            <a:p>
              <a:r>
                <a:rPr lang="en-US" sz="1400" b="1" dirty="0">
                  <a:latin typeface="+mj-lt"/>
                </a:rPr>
                <a:t>Fully Embedded</a:t>
              </a:r>
            </a:p>
          </p:txBody>
        </p:sp>
        <p:sp>
          <p:nvSpPr>
            <p:cNvPr id="79" name="TextBox 78"/>
            <p:cNvSpPr txBox="1"/>
            <p:nvPr/>
          </p:nvSpPr>
          <p:spPr>
            <a:xfrm>
              <a:off x="2256382" y="3452286"/>
              <a:ext cx="2029910" cy="307777"/>
            </a:xfrm>
            <a:prstGeom prst="rect">
              <a:avLst/>
            </a:prstGeom>
            <a:noFill/>
          </p:spPr>
          <p:txBody>
            <a:bodyPr wrap="none" rtlCol="0">
              <a:spAutoFit/>
            </a:bodyPr>
            <a:lstStyle/>
            <a:p>
              <a:r>
                <a:rPr lang="en-US" sz="1400" b="1" dirty="0">
                  <a:latin typeface="+mj-lt"/>
                </a:rPr>
                <a:t>Smooth collaboration</a:t>
              </a:r>
            </a:p>
          </p:txBody>
        </p:sp>
      </p:grpSp>
      <p:sp>
        <p:nvSpPr>
          <p:cNvPr id="81" name="Rectangle 80"/>
          <p:cNvSpPr/>
          <p:nvPr/>
        </p:nvSpPr>
        <p:spPr>
          <a:xfrm>
            <a:off x="537072" y="3429000"/>
            <a:ext cx="2664296" cy="201622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82" name="Rectangle 81"/>
          <p:cNvSpPr/>
          <p:nvPr/>
        </p:nvSpPr>
        <p:spPr>
          <a:xfrm>
            <a:off x="35496" y="1484784"/>
            <a:ext cx="2664296" cy="201622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83" name="Rectangle 82"/>
          <p:cNvSpPr/>
          <p:nvPr/>
        </p:nvSpPr>
        <p:spPr>
          <a:xfrm>
            <a:off x="5220072" y="1412776"/>
            <a:ext cx="2664296" cy="201622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84" name="Rectangle 83"/>
          <p:cNvSpPr/>
          <p:nvPr/>
        </p:nvSpPr>
        <p:spPr>
          <a:xfrm>
            <a:off x="5076056" y="3429000"/>
            <a:ext cx="2664296" cy="201622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aphicFrame>
        <p:nvGraphicFramePr>
          <p:cNvPr id="88" name="Diagramma 27"/>
          <p:cNvGraphicFramePr/>
          <p:nvPr>
            <p:extLst>
              <p:ext uri="{D42A27DB-BD31-4B8C-83A1-F6EECF244321}">
                <p14:modId xmlns:p14="http://schemas.microsoft.com/office/powerpoint/2010/main" val="2929662154"/>
              </p:ext>
            </p:extLst>
          </p:nvPr>
        </p:nvGraphicFramePr>
        <p:xfrm>
          <a:off x="5058668" y="3429000"/>
          <a:ext cx="4104456" cy="30183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ight Arrow 3"/>
          <p:cNvSpPr/>
          <p:nvPr/>
        </p:nvSpPr>
        <p:spPr>
          <a:xfrm rot="1997082">
            <a:off x="4067347" y="3098208"/>
            <a:ext cx="3690244" cy="576064"/>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5" name="Slide Number Placeholder 4"/>
          <p:cNvSpPr>
            <a:spLocks noGrp="1"/>
          </p:cNvSpPr>
          <p:nvPr>
            <p:ph type="sldNum" sz="quarter" idx="12"/>
          </p:nvPr>
        </p:nvSpPr>
        <p:spPr>
          <a:xfrm>
            <a:off x="3942904" y="5833244"/>
            <a:ext cx="965200" cy="228600"/>
          </a:xfrm>
        </p:spPr>
        <p:txBody>
          <a:bodyPr/>
          <a:lstStyle/>
          <a:p>
            <a:fld id="{A3A2C5DB-42A7-480B-B57D-B0AA071F25FA}" type="slidenum">
              <a:rPr lang="en-GB" smtClean="0"/>
              <a:pPr/>
              <a:t>183</a:t>
            </a:fld>
            <a:endParaRPr lang="en-GB" dirty="0"/>
          </a:p>
        </p:txBody>
      </p:sp>
      <p:sp>
        <p:nvSpPr>
          <p:cNvPr id="43" name="Rectangle 42"/>
          <p:cNvSpPr/>
          <p:nvPr/>
        </p:nvSpPr>
        <p:spPr>
          <a:xfrm>
            <a:off x="2411760" y="4077072"/>
            <a:ext cx="2664296" cy="201622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 name="TextBox 1"/>
          <p:cNvSpPr txBox="1"/>
          <p:nvPr/>
        </p:nvSpPr>
        <p:spPr>
          <a:xfrm>
            <a:off x="674" y="3573016"/>
            <a:ext cx="4936600" cy="2677656"/>
          </a:xfrm>
          <a:prstGeom prst="rect">
            <a:avLst/>
          </a:prstGeom>
          <a:noFill/>
        </p:spPr>
        <p:txBody>
          <a:bodyPr wrap="square" rtlCol="0">
            <a:spAutoFit/>
          </a:bodyPr>
          <a:lstStyle/>
          <a:p>
            <a:r>
              <a:rPr lang="en-CA" dirty="0" smtClean="0"/>
              <a:t>“</a:t>
            </a:r>
            <a:r>
              <a:rPr lang="en-CA" b="1" dirty="0" smtClean="0"/>
              <a:t>Infrastructure-as-Code:</a:t>
            </a:r>
            <a:r>
              <a:rPr lang="en-CA" dirty="0" smtClean="0"/>
              <a:t> </a:t>
            </a:r>
          </a:p>
          <a:p>
            <a:r>
              <a:rPr lang="en-CA" dirty="0" smtClean="0"/>
              <a:t>Using typical code development practices (VCS, debugging, design patterns, etc.) for fast, maintainable, and reliable </a:t>
            </a:r>
          </a:p>
          <a:p>
            <a:r>
              <a:rPr lang="en-CA" dirty="0" smtClean="0"/>
              <a:t>Infrastructure automation”</a:t>
            </a:r>
          </a:p>
          <a:p>
            <a:pPr algn="r"/>
            <a:r>
              <a:rPr lang="en-CA" dirty="0" smtClean="0"/>
              <a:t>[Cit. Myself]</a:t>
            </a:r>
            <a:endParaRPr lang="en-CA" dirty="0"/>
          </a:p>
        </p:txBody>
      </p:sp>
    </p:spTree>
    <p:extLst>
      <p:ext uri="{BB962C8B-B14F-4D97-AF65-F5344CB8AC3E}">
        <p14:creationId xmlns:p14="http://schemas.microsoft.com/office/powerpoint/2010/main" val="3672504013"/>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What’s in the box?</a:t>
            </a:r>
            <a:endParaRPr lang="en-CA" dirty="0"/>
          </a:p>
        </p:txBody>
      </p:sp>
      <p:graphicFrame>
        <p:nvGraphicFramePr>
          <p:cNvPr id="6" name="Diagramma 27"/>
          <p:cNvGraphicFramePr/>
          <p:nvPr>
            <p:extLst>
              <p:ext uri="{D42A27DB-BD31-4B8C-83A1-F6EECF244321}">
                <p14:modId xmlns:p14="http://schemas.microsoft.com/office/powerpoint/2010/main" val="412190764"/>
              </p:ext>
            </p:extLst>
          </p:nvPr>
        </p:nvGraphicFramePr>
        <p:xfrm>
          <a:off x="5058668" y="3429000"/>
          <a:ext cx="4104456" cy="30183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p:cNvSpPr/>
          <p:nvPr/>
        </p:nvSpPr>
        <p:spPr>
          <a:xfrm>
            <a:off x="7452320" y="4293096"/>
            <a:ext cx="918632" cy="397326"/>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cxnSp>
        <p:nvCxnSpPr>
          <p:cNvPr id="8" name="Straight Connector 7"/>
          <p:cNvCxnSpPr>
            <a:endCxn id="9" idx="3"/>
          </p:cNvCxnSpPr>
          <p:nvPr/>
        </p:nvCxnSpPr>
        <p:spPr>
          <a:xfrm flipH="1" flipV="1">
            <a:off x="4860032" y="3861048"/>
            <a:ext cx="2609760" cy="504056"/>
          </a:xfrm>
          <a:prstGeom prst="line">
            <a:avLst/>
          </a:prstGeom>
          <a:ln w="38100" cmpd="sng">
            <a:solidFill>
              <a:srgbClr val="FF0000"/>
            </a:solidFill>
          </a:ln>
        </p:spPr>
        <p:style>
          <a:lnRef idx="2">
            <a:schemeClr val="accent2"/>
          </a:lnRef>
          <a:fillRef idx="0">
            <a:schemeClr val="accent2"/>
          </a:fillRef>
          <a:effectRef idx="1">
            <a:schemeClr val="accent2"/>
          </a:effectRef>
          <a:fontRef idx="minor">
            <a:schemeClr val="tx1"/>
          </a:fontRef>
        </p:style>
      </p:cxnSp>
      <p:sp>
        <p:nvSpPr>
          <p:cNvPr id="9" name="Rectangle 8"/>
          <p:cNvSpPr/>
          <p:nvPr/>
        </p:nvSpPr>
        <p:spPr>
          <a:xfrm>
            <a:off x="467544" y="1700808"/>
            <a:ext cx="4392488" cy="432048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aphicFrame>
        <p:nvGraphicFramePr>
          <p:cNvPr id="14" name="Diagram 13"/>
          <p:cNvGraphicFramePr/>
          <p:nvPr>
            <p:extLst>
              <p:ext uri="{D42A27DB-BD31-4B8C-83A1-F6EECF244321}">
                <p14:modId xmlns:p14="http://schemas.microsoft.com/office/powerpoint/2010/main" val="1355613210"/>
              </p:ext>
            </p:extLst>
          </p:nvPr>
        </p:nvGraphicFramePr>
        <p:xfrm>
          <a:off x="-371872" y="1813272"/>
          <a:ext cx="6096000" cy="4064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9" name="TextBox 18"/>
          <p:cNvSpPr txBox="1"/>
          <p:nvPr/>
        </p:nvSpPr>
        <p:spPr>
          <a:xfrm>
            <a:off x="611560" y="1196752"/>
            <a:ext cx="4044697" cy="369332"/>
          </a:xfrm>
          <a:prstGeom prst="rect">
            <a:avLst/>
          </a:prstGeom>
          <a:noFill/>
        </p:spPr>
        <p:txBody>
          <a:bodyPr wrap="none" rtlCol="0">
            <a:spAutoFit/>
          </a:bodyPr>
          <a:lstStyle/>
          <a:p>
            <a:r>
              <a:rPr lang="en-CA" b="1" dirty="0" smtClean="0"/>
              <a:t>Infrastructure Automation Phases/Tools</a:t>
            </a:r>
            <a:endParaRPr lang="en-CA" b="1" dirty="0"/>
          </a:p>
        </p:txBody>
      </p:sp>
      <p:sp>
        <p:nvSpPr>
          <p:cNvPr id="3" name="Slide Number Placeholder 2"/>
          <p:cNvSpPr>
            <a:spLocks noGrp="1"/>
          </p:cNvSpPr>
          <p:nvPr>
            <p:ph type="sldNum" sz="quarter" idx="12"/>
          </p:nvPr>
        </p:nvSpPr>
        <p:spPr/>
        <p:txBody>
          <a:bodyPr/>
          <a:lstStyle/>
          <a:p>
            <a:fld id="{A3A2C5DB-42A7-480B-B57D-B0AA071F25FA}" type="slidenum">
              <a:rPr lang="en-GB" smtClean="0"/>
              <a:pPr/>
              <a:t>184</a:t>
            </a:fld>
            <a:endParaRPr lang="en-GB" dirty="0"/>
          </a:p>
        </p:txBody>
      </p:sp>
    </p:spTree>
    <p:extLst>
      <p:ext uri="{BB962C8B-B14F-4D97-AF65-F5344CB8AC3E}">
        <p14:creationId xmlns:p14="http://schemas.microsoft.com/office/powerpoint/2010/main" val="1701575789"/>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1. Configuration Management</a:t>
            </a:r>
            <a:endParaRPr lang="en-CA" dirty="0"/>
          </a:p>
        </p:txBody>
      </p:sp>
      <p:sp>
        <p:nvSpPr>
          <p:cNvPr id="3" name="Content Placeholder 2"/>
          <p:cNvSpPr>
            <a:spLocks noGrp="1"/>
          </p:cNvSpPr>
          <p:nvPr>
            <p:ph idx="1"/>
          </p:nvPr>
        </p:nvSpPr>
        <p:spPr/>
        <p:txBody>
          <a:bodyPr>
            <a:normAutofit fontScale="92500" lnSpcReduction="10000"/>
          </a:bodyPr>
          <a:lstStyle/>
          <a:p>
            <a:r>
              <a:rPr lang="en-CA" b="1" dirty="0" smtClean="0"/>
              <a:t>Objective: </a:t>
            </a:r>
            <a:r>
              <a:rPr lang="en-CA" i="1" dirty="0" smtClean="0"/>
              <a:t>provide automated configuration and lifecycle management of a single service;</a:t>
            </a:r>
          </a:p>
          <a:p>
            <a:endParaRPr lang="en-CA" i="1" dirty="0"/>
          </a:p>
          <a:p>
            <a:r>
              <a:rPr lang="en-CA" b="1" dirty="0" smtClean="0"/>
              <a:t>Population: </a:t>
            </a:r>
            <a:r>
              <a:rPr lang="en-CA" dirty="0" smtClean="0"/>
              <a:t>70+ tools;</a:t>
            </a:r>
          </a:p>
          <a:p>
            <a:endParaRPr lang="en-CA" b="1" i="1" dirty="0"/>
          </a:p>
          <a:p>
            <a:r>
              <a:rPr lang="en-CA" b="1" dirty="0" smtClean="0"/>
              <a:t>Main Examples: </a:t>
            </a:r>
            <a:endParaRPr lang="en-CA" b="1" i="1" dirty="0" smtClean="0"/>
          </a:p>
          <a:p>
            <a:pPr lvl="1"/>
            <a:r>
              <a:rPr lang="en-CA" b="1" i="1" dirty="0" err="1"/>
              <a:t>Docker</a:t>
            </a:r>
            <a:r>
              <a:rPr lang="en-CA" b="1" i="1" dirty="0"/>
              <a:t> </a:t>
            </a:r>
            <a:r>
              <a:rPr lang="en-CA" b="1" i="1" dirty="0" smtClean="0"/>
              <a:t>Hub, </a:t>
            </a:r>
            <a:r>
              <a:rPr lang="en-CA" dirty="0" smtClean="0"/>
              <a:t>(market leader, very active);</a:t>
            </a:r>
            <a:endParaRPr lang="en-CA" i="1" dirty="0" smtClean="0"/>
          </a:p>
          <a:p>
            <a:pPr lvl="1"/>
            <a:r>
              <a:rPr lang="en-CA" b="1" i="1" dirty="0" smtClean="0"/>
              <a:t>Chef,</a:t>
            </a:r>
            <a:r>
              <a:rPr lang="en-CA" i="1" dirty="0" smtClean="0"/>
              <a:t> (with own environment, </a:t>
            </a:r>
            <a:r>
              <a:rPr lang="en-CA" i="1" dirty="0" err="1" smtClean="0"/>
              <a:t>IasC</a:t>
            </a:r>
            <a:r>
              <a:rPr lang="en-CA" i="1" dirty="0" smtClean="0"/>
              <a:t> in pure-Ruby);</a:t>
            </a:r>
          </a:p>
          <a:p>
            <a:pPr lvl="1"/>
            <a:r>
              <a:rPr lang="en-CA" b="1" i="1" dirty="0" smtClean="0"/>
              <a:t>Puppet </a:t>
            </a:r>
            <a:r>
              <a:rPr lang="en-CA" i="1" dirty="0" smtClean="0"/>
              <a:t>(ruby-based, multi-platform, own declarative language);</a:t>
            </a:r>
          </a:p>
          <a:p>
            <a:pPr lvl="1"/>
            <a:r>
              <a:rPr lang="en-CA" b="1" i="1" dirty="0" err="1" smtClean="0"/>
              <a:t>Ansible</a:t>
            </a:r>
            <a:r>
              <a:rPr lang="en-CA" b="1" i="1" dirty="0" smtClean="0"/>
              <a:t> </a:t>
            </a:r>
            <a:r>
              <a:rPr lang="en-CA" i="1" dirty="0" smtClean="0"/>
              <a:t>(Agentless, also does provisioning &amp; deploy);</a:t>
            </a:r>
          </a:p>
          <a:p>
            <a:pPr lvl="1"/>
            <a:r>
              <a:rPr lang="en-CA" b="1" i="1" dirty="0" smtClean="0"/>
              <a:t>Otter </a:t>
            </a:r>
            <a:r>
              <a:rPr lang="en-CA" i="1" dirty="0" smtClean="0"/>
              <a:t>(specific for </a:t>
            </a:r>
            <a:r>
              <a:rPr lang="en-CA" i="1" dirty="0" err="1" smtClean="0"/>
              <a:t>Win+.Net</a:t>
            </a:r>
            <a:r>
              <a:rPr lang="en-CA" i="1" dirty="0" smtClean="0"/>
              <a:t>)</a:t>
            </a:r>
            <a:r>
              <a:rPr lang="en-CA" b="1" i="1" dirty="0" smtClean="0"/>
              <a:t>;</a:t>
            </a:r>
          </a:p>
          <a:p>
            <a:pPr lvl="1"/>
            <a:r>
              <a:rPr lang="mr-IN" b="1" dirty="0" smtClean="0"/>
              <a:t>…</a:t>
            </a:r>
            <a:endParaRPr lang="en-CA" b="1" dirty="0"/>
          </a:p>
        </p:txBody>
      </p:sp>
      <p:sp>
        <p:nvSpPr>
          <p:cNvPr id="4" name="Slide Number Placeholder 3"/>
          <p:cNvSpPr>
            <a:spLocks noGrp="1"/>
          </p:cNvSpPr>
          <p:nvPr>
            <p:ph type="sldNum" sz="quarter" idx="12"/>
          </p:nvPr>
        </p:nvSpPr>
        <p:spPr/>
        <p:txBody>
          <a:bodyPr/>
          <a:lstStyle/>
          <a:p>
            <a:fld id="{A3A2C5DB-42A7-480B-B57D-B0AA071F25FA}" type="slidenum">
              <a:rPr lang="en-GB" smtClean="0"/>
              <a:pPr/>
              <a:t>185</a:t>
            </a:fld>
            <a:endParaRPr lang="en-GB" dirty="0"/>
          </a:p>
        </p:txBody>
      </p:sp>
    </p:spTree>
    <p:extLst>
      <p:ext uri="{BB962C8B-B14F-4D97-AF65-F5344CB8AC3E}">
        <p14:creationId xmlns:p14="http://schemas.microsoft.com/office/powerpoint/2010/main" val="379749082"/>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CA" dirty="0" smtClean="0"/>
              <a:t>2. Server Provisioning</a:t>
            </a:r>
            <a:endParaRPr lang="en-CA" dirty="0"/>
          </a:p>
        </p:txBody>
      </p:sp>
      <p:sp>
        <p:nvSpPr>
          <p:cNvPr id="3" name="Content Placeholder 2"/>
          <p:cNvSpPr>
            <a:spLocks noGrp="1"/>
          </p:cNvSpPr>
          <p:nvPr>
            <p:ph idx="1"/>
          </p:nvPr>
        </p:nvSpPr>
        <p:spPr/>
        <p:txBody>
          <a:bodyPr>
            <a:normAutofit fontScale="92500" lnSpcReduction="10000"/>
          </a:bodyPr>
          <a:lstStyle/>
          <a:p>
            <a:r>
              <a:rPr lang="en-CA" b="1" dirty="0"/>
              <a:t>Objective: </a:t>
            </a:r>
            <a:r>
              <a:rPr lang="en-CA" i="1" dirty="0"/>
              <a:t>provide automated </a:t>
            </a:r>
            <a:r>
              <a:rPr lang="en-CA" i="1" dirty="0" smtClean="0"/>
              <a:t>physical resources retrieval and virtualization management;</a:t>
            </a:r>
          </a:p>
          <a:p>
            <a:endParaRPr lang="en-CA" i="1" dirty="0"/>
          </a:p>
          <a:p>
            <a:r>
              <a:rPr lang="en-CA" b="1" dirty="0"/>
              <a:t>Population: </a:t>
            </a:r>
            <a:r>
              <a:rPr lang="en-CA" dirty="0" smtClean="0"/>
              <a:t>50</a:t>
            </a:r>
            <a:r>
              <a:rPr lang="en-CA" dirty="0"/>
              <a:t>+ tools</a:t>
            </a:r>
            <a:r>
              <a:rPr lang="en-CA" dirty="0" smtClean="0"/>
              <a:t>;</a:t>
            </a:r>
            <a:endParaRPr lang="en-CA" i="1" dirty="0" smtClean="0"/>
          </a:p>
          <a:p>
            <a:endParaRPr lang="en-CA" i="1" dirty="0"/>
          </a:p>
          <a:p>
            <a:r>
              <a:rPr lang="en-CA" b="1" dirty="0" smtClean="0"/>
              <a:t>Main Examples:</a:t>
            </a:r>
            <a:endParaRPr lang="en-CA" b="1" dirty="0"/>
          </a:p>
          <a:p>
            <a:pPr lvl="1"/>
            <a:r>
              <a:rPr lang="en-CA" b="1" i="1" dirty="0" smtClean="0"/>
              <a:t>Cloudify, </a:t>
            </a:r>
            <a:r>
              <a:rPr lang="en-CA" i="1" dirty="0" smtClean="0"/>
              <a:t>(TOSCA-based, live community, full orchestration engine);</a:t>
            </a:r>
          </a:p>
          <a:p>
            <a:pPr lvl="1"/>
            <a:r>
              <a:rPr lang="en-CA" b="1" i="1" dirty="0" smtClean="0"/>
              <a:t> </a:t>
            </a:r>
            <a:r>
              <a:rPr lang="en-CA" b="1" i="1" dirty="0" err="1" smtClean="0"/>
              <a:t>Terraform</a:t>
            </a:r>
            <a:r>
              <a:rPr lang="en-CA" b="1" i="1" dirty="0" smtClean="0"/>
              <a:t>, </a:t>
            </a:r>
            <a:r>
              <a:rPr lang="en-CA" i="1" dirty="0" smtClean="0"/>
              <a:t>(full-stack support from bare-metal to </a:t>
            </a:r>
            <a:r>
              <a:rPr lang="en-CA" i="1" dirty="0" err="1" smtClean="0"/>
              <a:t>SaaS</a:t>
            </a:r>
            <a:r>
              <a:rPr lang="en-CA" i="1" dirty="0" smtClean="0"/>
              <a:t>);</a:t>
            </a:r>
          </a:p>
          <a:p>
            <a:pPr lvl="1"/>
            <a:r>
              <a:rPr lang="en-CA" b="1" i="1" dirty="0" err="1" smtClean="0"/>
              <a:t>Ansible</a:t>
            </a:r>
            <a:r>
              <a:rPr lang="en-CA" b="1" i="1" dirty="0" smtClean="0"/>
              <a:t>, </a:t>
            </a:r>
            <a:r>
              <a:rPr lang="en-CA" i="1" dirty="0" smtClean="0"/>
              <a:t>(we said this before);</a:t>
            </a:r>
          </a:p>
          <a:p>
            <a:pPr lvl="1"/>
            <a:r>
              <a:rPr lang="en-CA" b="1" i="1" dirty="0" smtClean="0"/>
              <a:t>Foreman,</a:t>
            </a:r>
            <a:r>
              <a:rPr lang="en-CA" i="1" dirty="0"/>
              <a:t> (complete life cycle systems management tool for provisioning)</a:t>
            </a:r>
            <a:r>
              <a:rPr lang="en-CA" i="1" dirty="0" smtClean="0"/>
              <a:t>;</a:t>
            </a:r>
          </a:p>
          <a:p>
            <a:pPr lvl="1"/>
            <a:r>
              <a:rPr lang="mr-IN" b="1" i="1" dirty="0" smtClean="0"/>
              <a:t>…</a:t>
            </a:r>
            <a:endParaRPr lang="en-CA" b="1" i="1" dirty="0" smtClean="0"/>
          </a:p>
          <a:p>
            <a:pPr lvl="1"/>
            <a:endParaRPr lang="en-CA" dirty="0" smtClean="0"/>
          </a:p>
          <a:p>
            <a:pPr lvl="1"/>
            <a:endParaRPr lang="en-CA" dirty="0"/>
          </a:p>
        </p:txBody>
      </p:sp>
      <p:sp>
        <p:nvSpPr>
          <p:cNvPr id="4" name="Slide Number Placeholder 3"/>
          <p:cNvSpPr>
            <a:spLocks noGrp="1"/>
          </p:cNvSpPr>
          <p:nvPr>
            <p:ph type="sldNum" sz="quarter" idx="12"/>
          </p:nvPr>
        </p:nvSpPr>
        <p:spPr/>
        <p:txBody>
          <a:bodyPr/>
          <a:lstStyle/>
          <a:p>
            <a:fld id="{A3A2C5DB-42A7-480B-B57D-B0AA071F25FA}" type="slidenum">
              <a:rPr lang="en-GB" smtClean="0"/>
              <a:pPr/>
              <a:t>186</a:t>
            </a:fld>
            <a:endParaRPr lang="en-GB" dirty="0"/>
          </a:p>
        </p:txBody>
      </p:sp>
    </p:spTree>
    <p:extLst>
      <p:ext uri="{BB962C8B-B14F-4D97-AF65-F5344CB8AC3E}">
        <p14:creationId xmlns:p14="http://schemas.microsoft.com/office/powerpoint/2010/main" val="2428165903"/>
      </p:ext>
    </p:extLst>
  </p:cSld>
  <p:clrMapOvr>
    <a:masterClrMapping/>
  </p:clrMapOvr>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3. Application Deployment</a:t>
            </a:r>
            <a:endParaRPr lang="en-CA" dirty="0"/>
          </a:p>
        </p:txBody>
      </p:sp>
      <p:sp>
        <p:nvSpPr>
          <p:cNvPr id="3" name="Content Placeholder 2"/>
          <p:cNvSpPr>
            <a:spLocks noGrp="1"/>
          </p:cNvSpPr>
          <p:nvPr>
            <p:ph idx="1"/>
          </p:nvPr>
        </p:nvSpPr>
        <p:spPr/>
        <p:txBody>
          <a:bodyPr>
            <a:normAutofit lnSpcReduction="10000"/>
          </a:bodyPr>
          <a:lstStyle/>
          <a:p>
            <a:r>
              <a:rPr lang="en-CA" b="1" dirty="0"/>
              <a:t>Objective: </a:t>
            </a:r>
            <a:r>
              <a:rPr lang="en-CA" i="1" dirty="0"/>
              <a:t>provide automated </a:t>
            </a:r>
            <a:r>
              <a:rPr lang="en-CA" i="1" dirty="0" smtClean="0"/>
              <a:t>continuous component-based application deployment;</a:t>
            </a:r>
          </a:p>
          <a:p>
            <a:endParaRPr lang="en-CA" i="1" dirty="0"/>
          </a:p>
          <a:p>
            <a:r>
              <a:rPr lang="en-CA" b="1" dirty="0"/>
              <a:t>Population: </a:t>
            </a:r>
            <a:r>
              <a:rPr lang="en-CA" dirty="0" smtClean="0"/>
              <a:t>50</a:t>
            </a:r>
            <a:r>
              <a:rPr lang="en-CA" dirty="0"/>
              <a:t>+ tools</a:t>
            </a:r>
            <a:r>
              <a:rPr lang="en-CA" dirty="0" smtClean="0"/>
              <a:t>;</a:t>
            </a:r>
            <a:endParaRPr lang="en-CA" i="1" dirty="0"/>
          </a:p>
          <a:p>
            <a:endParaRPr lang="en-CA" i="1" dirty="0"/>
          </a:p>
          <a:p>
            <a:r>
              <a:rPr lang="en-CA" b="1" dirty="0"/>
              <a:t>Main Examples:</a:t>
            </a:r>
          </a:p>
          <a:p>
            <a:pPr lvl="1"/>
            <a:r>
              <a:rPr lang="en-CA" b="1" dirty="0"/>
              <a:t>Cloudify, </a:t>
            </a:r>
            <a:r>
              <a:rPr lang="en-CA" dirty="0"/>
              <a:t>(TOSCA-based, live community, full orchestration engine)</a:t>
            </a:r>
            <a:r>
              <a:rPr lang="en-CA" dirty="0" smtClean="0"/>
              <a:t>;</a:t>
            </a:r>
          </a:p>
          <a:p>
            <a:pPr lvl="1"/>
            <a:r>
              <a:rPr lang="en-CA" b="1" dirty="0" smtClean="0"/>
              <a:t>Apache Brooklyn, </a:t>
            </a:r>
            <a:r>
              <a:rPr lang="en-CA" dirty="0" smtClean="0"/>
              <a:t>(open-source component definition, massive cloud support);</a:t>
            </a:r>
          </a:p>
          <a:p>
            <a:pPr lvl="1"/>
            <a:r>
              <a:rPr lang="en-CA" b="1" i="1" dirty="0" err="1"/>
              <a:t>Ansible</a:t>
            </a:r>
            <a:r>
              <a:rPr lang="en-CA" b="1" i="1" dirty="0"/>
              <a:t>, </a:t>
            </a:r>
            <a:r>
              <a:rPr lang="en-CA" i="1" dirty="0"/>
              <a:t>(we said this before)</a:t>
            </a:r>
            <a:r>
              <a:rPr lang="en-CA" i="1" dirty="0" smtClean="0"/>
              <a:t>;</a:t>
            </a:r>
            <a:endParaRPr lang="en-CA" dirty="0"/>
          </a:p>
          <a:p>
            <a:pPr lvl="1"/>
            <a:r>
              <a:rPr lang="mr-IN" b="1" dirty="0" smtClean="0"/>
              <a:t>…</a:t>
            </a:r>
            <a:endParaRPr lang="it-IT" b="1" dirty="0" smtClean="0"/>
          </a:p>
          <a:p>
            <a:endParaRPr lang="en-CA" dirty="0"/>
          </a:p>
        </p:txBody>
      </p:sp>
      <p:sp>
        <p:nvSpPr>
          <p:cNvPr id="4" name="Slide Number Placeholder 3"/>
          <p:cNvSpPr>
            <a:spLocks noGrp="1"/>
          </p:cNvSpPr>
          <p:nvPr>
            <p:ph type="sldNum" sz="quarter" idx="12"/>
          </p:nvPr>
        </p:nvSpPr>
        <p:spPr/>
        <p:txBody>
          <a:bodyPr/>
          <a:lstStyle/>
          <a:p>
            <a:fld id="{A3A2C5DB-42A7-480B-B57D-B0AA071F25FA}" type="slidenum">
              <a:rPr lang="en-GB" smtClean="0"/>
              <a:pPr/>
              <a:t>187</a:t>
            </a:fld>
            <a:endParaRPr lang="en-GB" dirty="0"/>
          </a:p>
        </p:txBody>
      </p:sp>
    </p:spTree>
    <p:extLst>
      <p:ext uri="{BB962C8B-B14F-4D97-AF65-F5344CB8AC3E}">
        <p14:creationId xmlns:p14="http://schemas.microsoft.com/office/powerpoint/2010/main" val="881878978"/>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Summarising</a:t>
            </a:r>
            <a:r>
              <a:rPr lang="it-IT" dirty="0" smtClean="0"/>
              <a:t>...</a:t>
            </a:r>
            <a:endParaRPr lang="en-CA" dirty="0"/>
          </a:p>
        </p:txBody>
      </p:sp>
      <p:pic>
        <p:nvPicPr>
          <p:cNvPr id="6" name="Picture 5" descr="Screen Shot 2017-05-11 at 18.48.23.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388343"/>
            <a:ext cx="9144000" cy="4848969"/>
          </a:xfrm>
          <a:prstGeom prst="rect">
            <a:avLst/>
          </a:prstGeom>
        </p:spPr>
      </p:pic>
      <p:sp>
        <p:nvSpPr>
          <p:cNvPr id="3" name="Slide Number Placeholder 2"/>
          <p:cNvSpPr>
            <a:spLocks noGrp="1"/>
          </p:cNvSpPr>
          <p:nvPr>
            <p:ph type="sldNum" sz="quarter" idx="12"/>
          </p:nvPr>
        </p:nvSpPr>
        <p:spPr/>
        <p:txBody>
          <a:bodyPr/>
          <a:lstStyle/>
          <a:p>
            <a:fld id="{A3A2C5DB-42A7-480B-B57D-B0AA071F25FA}" type="slidenum">
              <a:rPr lang="en-GB" smtClean="0"/>
              <a:pPr/>
              <a:t>188</a:t>
            </a:fld>
            <a:endParaRPr lang="en-GB" dirty="0"/>
          </a:p>
        </p:txBody>
      </p:sp>
    </p:spTree>
    <p:extLst>
      <p:ext uri="{BB962C8B-B14F-4D97-AF65-F5344CB8AC3E}">
        <p14:creationId xmlns:p14="http://schemas.microsoft.com/office/powerpoint/2010/main" val="4115651873"/>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Summarising</a:t>
            </a:r>
            <a:r>
              <a:rPr lang="it-IT" dirty="0" smtClean="0"/>
              <a:t>... </a:t>
            </a:r>
            <a:r>
              <a:rPr lang="it-IT" dirty="0" err="1" smtClean="0"/>
              <a:t>cont’d</a:t>
            </a:r>
            <a:endParaRPr lang="en-CA" dirty="0"/>
          </a:p>
        </p:txBody>
      </p:sp>
      <p:pic>
        <p:nvPicPr>
          <p:cNvPr id="6" name="Picture 5" descr="Screen Shot 2017-05-11 at 18.48.23.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388343"/>
            <a:ext cx="9144000" cy="4848969"/>
          </a:xfrm>
          <a:prstGeom prst="rect">
            <a:avLst/>
          </a:prstGeom>
        </p:spPr>
      </p:pic>
      <p:sp>
        <p:nvSpPr>
          <p:cNvPr id="9" name="Rectangle 8"/>
          <p:cNvSpPr/>
          <p:nvPr/>
        </p:nvSpPr>
        <p:spPr>
          <a:xfrm>
            <a:off x="24160" y="4005064"/>
            <a:ext cx="8652296" cy="1944216"/>
          </a:xfrm>
          <a:prstGeom prst="rect">
            <a:avLst/>
          </a:prstGeom>
          <a:gradFill flip="none" rotWithShape="1">
            <a:gsLst>
              <a:gs pos="0">
                <a:schemeClr val="accent1">
                  <a:shade val="51000"/>
                  <a:satMod val="130000"/>
                  <a:alpha val="10000"/>
                </a:schemeClr>
              </a:gs>
              <a:gs pos="80000">
                <a:schemeClr val="accent1">
                  <a:shade val="93000"/>
                  <a:satMod val="130000"/>
                  <a:alpha val="10000"/>
                </a:schemeClr>
              </a:gs>
              <a:gs pos="100000">
                <a:schemeClr val="accent1">
                  <a:shade val="94000"/>
                  <a:satMod val="135000"/>
                  <a:alpha val="1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7" name="Picture 6"/>
          <p:cNvPicPr>
            <a:picLocks noChangeAspect="1"/>
          </p:cNvPicPr>
          <p:nvPr/>
        </p:nvPicPr>
        <p:blipFill>
          <a:blip r:embed="rId3"/>
          <a:stretch>
            <a:fillRect/>
          </a:stretch>
        </p:blipFill>
        <p:spPr>
          <a:xfrm>
            <a:off x="107504" y="4077072"/>
            <a:ext cx="8460432" cy="1784498"/>
          </a:xfrm>
          <a:prstGeom prst="rect">
            <a:avLst/>
          </a:prstGeom>
        </p:spPr>
      </p:pic>
      <p:sp>
        <p:nvSpPr>
          <p:cNvPr id="8" name="Rectangle 7"/>
          <p:cNvSpPr/>
          <p:nvPr/>
        </p:nvSpPr>
        <p:spPr>
          <a:xfrm>
            <a:off x="1403648" y="1700808"/>
            <a:ext cx="4464496" cy="1080120"/>
          </a:xfrm>
          <a:prstGeom prst="rect">
            <a:avLst/>
          </a:prstGeom>
          <a:gradFill flip="none" rotWithShape="1">
            <a:gsLst>
              <a:gs pos="0">
                <a:schemeClr val="accent1">
                  <a:shade val="51000"/>
                  <a:satMod val="130000"/>
                  <a:alpha val="10000"/>
                </a:schemeClr>
              </a:gs>
              <a:gs pos="80000">
                <a:schemeClr val="accent1">
                  <a:shade val="93000"/>
                  <a:satMod val="130000"/>
                  <a:alpha val="10000"/>
                </a:schemeClr>
              </a:gs>
              <a:gs pos="100000">
                <a:schemeClr val="accent1">
                  <a:shade val="94000"/>
                  <a:satMod val="135000"/>
                  <a:alpha val="1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cxnSp>
        <p:nvCxnSpPr>
          <p:cNvPr id="11" name="Straight Connector 10"/>
          <p:cNvCxnSpPr/>
          <p:nvPr/>
        </p:nvCxnSpPr>
        <p:spPr>
          <a:xfrm flipH="1" flipV="1">
            <a:off x="5868144" y="1700808"/>
            <a:ext cx="2808312" cy="2304256"/>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0" y="1700808"/>
            <a:ext cx="1403648" cy="2304256"/>
          </a:xfrm>
          <a:prstGeom prst="line">
            <a:avLst/>
          </a:prstGeom>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A3A2C5DB-42A7-480B-B57D-B0AA071F25FA}" type="slidenum">
              <a:rPr lang="en-GB" smtClean="0"/>
              <a:pPr/>
              <a:t>189</a:t>
            </a:fld>
            <a:endParaRPr lang="en-GB" dirty="0"/>
          </a:p>
        </p:txBody>
      </p:sp>
    </p:spTree>
    <p:extLst>
      <p:ext uri="{BB962C8B-B14F-4D97-AF65-F5344CB8AC3E}">
        <p14:creationId xmlns:p14="http://schemas.microsoft.com/office/powerpoint/2010/main" val="226005609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p:txBody>
          <a:bodyPr/>
          <a:lstStyle/>
          <a:p>
            <a:r>
              <a:rPr lang="it-IT" dirty="0" smtClean="0">
                <a:latin typeface="Arial"/>
                <a:cs typeface="Arial"/>
              </a:rPr>
              <a:t>Client </a:t>
            </a:r>
            <a:r>
              <a:rPr lang="it-IT" dirty="0" err="1" smtClean="0">
                <a:latin typeface="Arial"/>
                <a:cs typeface="Arial"/>
              </a:rPr>
              <a:t>servers</a:t>
            </a:r>
            <a:r>
              <a:rPr lang="it-IT" dirty="0" smtClean="0">
                <a:latin typeface="Arial"/>
                <a:cs typeface="Arial"/>
              </a:rPr>
              <a:t> and </a:t>
            </a:r>
            <a:r>
              <a:rPr lang="it-IT" dirty="0" err="1" smtClean="0">
                <a:latin typeface="Arial"/>
                <a:cs typeface="Arial"/>
              </a:rPr>
              <a:t>tiers</a:t>
            </a:r>
            <a:endParaRPr lang="it-IT" dirty="0">
              <a:latin typeface="Arial"/>
              <a:cs typeface="Arial"/>
            </a:endParaRPr>
          </a:p>
        </p:txBody>
      </p:sp>
      <p:sp>
        <p:nvSpPr>
          <p:cNvPr id="25605" name="Rectangle 3"/>
          <p:cNvSpPr>
            <a:spLocks noChangeArrowheads="1"/>
          </p:cNvSpPr>
          <p:nvPr/>
        </p:nvSpPr>
        <p:spPr bwMode="auto">
          <a:xfrm>
            <a:off x="3200400" y="2209800"/>
            <a:ext cx="990600" cy="304800"/>
          </a:xfrm>
          <a:prstGeom prst="rect">
            <a:avLst/>
          </a:prstGeom>
          <a:solidFill>
            <a:srgbClr val="33CC33"/>
          </a:solidFill>
          <a:ln w="9525">
            <a:solidFill>
              <a:schemeClr val="tx1"/>
            </a:solidFill>
            <a:miter lim="800000"/>
            <a:headEnd type="none" w="sm" len="sm"/>
            <a:tailEnd type="none" w="sm" len="sm"/>
          </a:ln>
        </p:spPr>
        <p:txBody>
          <a:bodyPr wrap="none" anchor="ctr"/>
          <a:lstStyle/>
          <a:p>
            <a:pPr algn="ctr" eaLnBrk="1" hangingPunct="1"/>
            <a:r>
              <a:rPr lang="it-IT" sz="1800" b="1">
                <a:latin typeface="Tahoma" charset="0"/>
              </a:rPr>
              <a:t>GUI</a:t>
            </a:r>
            <a:endParaRPr lang="en-US" sz="1800" b="1">
              <a:latin typeface="Tahoma" charset="0"/>
            </a:endParaRPr>
          </a:p>
        </p:txBody>
      </p:sp>
      <p:sp>
        <p:nvSpPr>
          <p:cNvPr id="25606" name="Rectangle 4"/>
          <p:cNvSpPr>
            <a:spLocks noChangeArrowheads="1"/>
          </p:cNvSpPr>
          <p:nvPr/>
        </p:nvSpPr>
        <p:spPr bwMode="auto">
          <a:xfrm>
            <a:off x="3200400" y="4572000"/>
            <a:ext cx="990600" cy="457200"/>
          </a:xfrm>
          <a:prstGeom prst="rect">
            <a:avLst/>
          </a:prstGeom>
          <a:solidFill>
            <a:schemeClr val="folHlink"/>
          </a:solidFill>
          <a:ln w="9525">
            <a:solidFill>
              <a:schemeClr val="tx1"/>
            </a:solidFill>
            <a:miter lim="800000"/>
            <a:headEnd type="none" w="sm" len="sm"/>
            <a:tailEnd type="none" w="sm" len="sm"/>
          </a:ln>
        </p:spPr>
        <p:txBody>
          <a:bodyPr wrap="none" anchor="ctr"/>
          <a:lstStyle/>
          <a:p>
            <a:pPr algn="ctr" eaLnBrk="1" hangingPunct="1"/>
            <a:r>
              <a:rPr lang="it-IT" sz="1600" b="1">
                <a:latin typeface="Tahoma" charset="0"/>
              </a:rPr>
              <a:t>Applic.</a:t>
            </a:r>
            <a:endParaRPr lang="en-US" sz="1600" b="1">
              <a:latin typeface="Tahoma" charset="0"/>
            </a:endParaRPr>
          </a:p>
        </p:txBody>
      </p:sp>
      <p:sp>
        <p:nvSpPr>
          <p:cNvPr id="25607" name="AutoShape 5"/>
          <p:cNvSpPr>
            <a:spLocks noChangeArrowheads="1"/>
          </p:cNvSpPr>
          <p:nvPr/>
        </p:nvSpPr>
        <p:spPr bwMode="auto">
          <a:xfrm>
            <a:off x="3276600" y="5410200"/>
            <a:ext cx="838200" cy="533400"/>
          </a:xfrm>
          <a:prstGeom prst="can">
            <a:avLst>
              <a:gd name="adj" fmla="val 25000"/>
            </a:avLst>
          </a:prstGeom>
          <a:solidFill>
            <a:srgbClr val="FF0000"/>
          </a:solidFill>
          <a:ln w="9525">
            <a:solidFill>
              <a:schemeClr val="tx1"/>
            </a:solidFill>
            <a:round/>
            <a:headEnd type="none" w="sm" len="sm"/>
            <a:tailEnd type="none" w="sm" len="sm"/>
          </a:ln>
        </p:spPr>
        <p:txBody>
          <a:bodyPr wrap="none" anchor="ctr"/>
          <a:lstStyle/>
          <a:p>
            <a:pPr algn="ctr" eaLnBrk="1" hangingPunct="1"/>
            <a:r>
              <a:rPr lang="it-IT" sz="1800" b="1">
                <a:latin typeface="Tahoma" charset="0"/>
              </a:rPr>
              <a:t>Data</a:t>
            </a:r>
            <a:endParaRPr lang="en-US" sz="1800" b="1">
              <a:latin typeface="Tahoma" charset="0"/>
            </a:endParaRPr>
          </a:p>
        </p:txBody>
      </p:sp>
      <p:cxnSp>
        <p:nvCxnSpPr>
          <p:cNvPr id="25608" name="AutoShape 6"/>
          <p:cNvCxnSpPr>
            <a:cxnSpLocks noChangeShapeType="1"/>
            <a:stCxn id="25606" idx="2"/>
            <a:endCxn id="25607" idx="1"/>
          </p:cNvCxnSpPr>
          <p:nvPr/>
        </p:nvCxnSpPr>
        <p:spPr bwMode="auto">
          <a:xfrm>
            <a:off x="3695700" y="5029200"/>
            <a:ext cx="0" cy="381000"/>
          </a:xfrm>
          <a:prstGeom prst="straightConnector1">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25609" name="AutoShape 7"/>
          <p:cNvCxnSpPr>
            <a:cxnSpLocks noChangeShapeType="1"/>
            <a:stCxn id="25606" idx="0"/>
            <a:endCxn id="25605" idx="2"/>
          </p:cNvCxnSpPr>
          <p:nvPr/>
        </p:nvCxnSpPr>
        <p:spPr bwMode="auto">
          <a:xfrm flipV="1">
            <a:off x="3695700" y="2514600"/>
            <a:ext cx="0" cy="2057400"/>
          </a:xfrm>
          <a:prstGeom prst="straightConnector1">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nvGrpSpPr>
          <p:cNvPr id="25610" name="Group 8"/>
          <p:cNvGrpSpPr>
            <a:grpSpLocks/>
          </p:cNvGrpSpPr>
          <p:nvPr/>
        </p:nvGrpSpPr>
        <p:grpSpPr bwMode="auto">
          <a:xfrm>
            <a:off x="3071813" y="3124200"/>
            <a:ext cx="1171575" cy="762000"/>
            <a:chOff x="2499" y="3024"/>
            <a:chExt cx="1002" cy="720"/>
          </a:xfrm>
        </p:grpSpPr>
        <p:grpSp>
          <p:nvGrpSpPr>
            <p:cNvPr id="25704" name="Group 9"/>
            <p:cNvGrpSpPr>
              <a:grpSpLocks/>
            </p:cNvGrpSpPr>
            <p:nvPr/>
          </p:nvGrpSpPr>
          <p:grpSpPr bwMode="auto">
            <a:xfrm>
              <a:off x="2544" y="3024"/>
              <a:ext cx="912" cy="720"/>
              <a:chOff x="1103" y="2399"/>
              <a:chExt cx="1679" cy="1281"/>
            </a:xfrm>
          </p:grpSpPr>
          <p:sp>
            <p:nvSpPr>
              <p:cNvPr id="25706" name="Oval 10"/>
              <p:cNvSpPr>
                <a:spLocks noChangeArrowheads="1"/>
              </p:cNvSpPr>
              <p:nvPr/>
            </p:nvSpPr>
            <p:spPr bwMode="auto">
              <a:xfrm>
                <a:off x="1625" y="2438"/>
                <a:ext cx="411" cy="428"/>
              </a:xfrm>
              <a:prstGeom prst="ellipse">
                <a:avLst/>
              </a:prstGeom>
              <a:solidFill>
                <a:srgbClr val="C8C8C8"/>
              </a:solidFill>
              <a:ln w="7938">
                <a:solidFill>
                  <a:srgbClr val="000000"/>
                </a:solidFill>
                <a:round/>
                <a:headEnd/>
                <a:tailEnd/>
              </a:ln>
            </p:spPr>
            <p:txBody>
              <a:bodyPr/>
              <a:lstStyle/>
              <a:p>
                <a:endParaRPr lang="en-GB"/>
              </a:p>
            </p:txBody>
          </p:sp>
          <p:sp>
            <p:nvSpPr>
              <p:cNvPr id="25707" name="Oval 11"/>
              <p:cNvSpPr>
                <a:spLocks noChangeArrowheads="1"/>
              </p:cNvSpPr>
              <p:nvPr/>
            </p:nvSpPr>
            <p:spPr bwMode="auto">
              <a:xfrm>
                <a:off x="1961" y="2399"/>
                <a:ext cx="336" cy="350"/>
              </a:xfrm>
              <a:prstGeom prst="ellipse">
                <a:avLst/>
              </a:prstGeom>
              <a:solidFill>
                <a:srgbClr val="C8C8C8"/>
              </a:solidFill>
              <a:ln w="7938">
                <a:solidFill>
                  <a:srgbClr val="000000"/>
                </a:solidFill>
                <a:round/>
                <a:headEnd/>
                <a:tailEnd/>
              </a:ln>
            </p:spPr>
            <p:txBody>
              <a:bodyPr/>
              <a:lstStyle/>
              <a:p>
                <a:endParaRPr lang="en-GB"/>
              </a:p>
            </p:txBody>
          </p:sp>
          <p:sp>
            <p:nvSpPr>
              <p:cNvPr id="25708" name="Oval 12"/>
              <p:cNvSpPr>
                <a:spLocks noChangeArrowheads="1"/>
              </p:cNvSpPr>
              <p:nvPr/>
            </p:nvSpPr>
            <p:spPr bwMode="auto">
              <a:xfrm>
                <a:off x="2260" y="2748"/>
                <a:ext cx="522" cy="545"/>
              </a:xfrm>
              <a:prstGeom prst="ellipse">
                <a:avLst/>
              </a:prstGeom>
              <a:solidFill>
                <a:srgbClr val="C8C8C8"/>
              </a:solidFill>
              <a:ln w="7938">
                <a:solidFill>
                  <a:srgbClr val="000000"/>
                </a:solidFill>
                <a:round/>
                <a:headEnd/>
                <a:tailEnd/>
              </a:ln>
            </p:spPr>
            <p:txBody>
              <a:bodyPr/>
              <a:lstStyle/>
              <a:p>
                <a:endParaRPr lang="en-GB"/>
              </a:p>
            </p:txBody>
          </p:sp>
          <p:sp>
            <p:nvSpPr>
              <p:cNvPr id="25709" name="Oval 13"/>
              <p:cNvSpPr>
                <a:spLocks noChangeArrowheads="1"/>
              </p:cNvSpPr>
              <p:nvPr/>
            </p:nvSpPr>
            <p:spPr bwMode="auto">
              <a:xfrm>
                <a:off x="1290" y="2980"/>
                <a:ext cx="597" cy="622"/>
              </a:xfrm>
              <a:prstGeom prst="ellipse">
                <a:avLst/>
              </a:prstGeom>
              <a:solidFill>
                <a:srgbClr val="C8C8C8"/>
              </a:solidFill>
              <a:ln w="7938">
                <a:solidFill>
                  <a:srgbClr val="000000"/>
                </a:solidFill>
                <a:round/>
                <a:headEnd/>
                <a:tailEnd/>
              </a:ln>
            </p:spPr>
            <p:txBody>
              <a:bodyPr/>
              <a:lstStyle/>
              <a:p>
                <a:endParaRPr lang="en-GB"/>
              </a:p>
            </p:txBody>
          </p:sp>
          <p:sp>
            <p:nvSpPr>
              <p:cNvPr id="25710" name="Oval 14"/>
              <p:cNvSpPr>
                <a:spLocks noChangeArrowheads="1"/>
              </p:cNvSpPr>
              <p:nvPr/>
            </p:nvSpPr>
            <p:spPr bwMode="auto">
              <a:xfrm>
                <a:off x="2110" y="3058"/>
                <a:ext cx="447" cy="465"/>
              </a:xfrm>
              <a:prstGeom prst="ellipse">
                <a:avLst/>
              </a:prstGeom>
              <a:solidFill>
                <a:srgbClr val="C8C8C8"/>
              </a:solidFill>
              <a:ln w="7938">
                <a:solidFill>
                  <a:srgbClr val="000000"/>
                </a:solidFill>
                <a:round/>
                <a:headEnd/>
                <a:tailEnd/>
              </a:ln>
            </p:spPr>
            <p:txBody>
              <a:bodyPr/>
              <a:lstStyle/>
              <a:p>
                <a:endParaRPr lang="en-GB"/>
              </a:p>
            </p:txBody>
          </p:sp>
          <p:sp>
            <p:nvSpPr>
              <p:cNvPr id="25711" name="Oval 15"/>
              <p:cNvSpPr>
                <a:spLocks noChangeArrowheads="1"/>
              </p:cNvSpPr>
              <p:nvPr/>
            </p:nvSpPr>
            <p:spPr bwMode="auto">
              <a:xfrm>
                <a:off x="1141" y="3097"/>
                <a:ext cx="335" cy="349"/>
              </a:xfrm>
              <a:prstGeom prst="ellipse">
                <a:avLst/>
              </a:prstGeom>
              <a:solidFill>
                <a:srgbClr val="C8C8C8"/>
              </a:solidFill>
              <a:ln w="7938">
                <a:solidFill>
                  <a:srgbClr val="000000"/>
                </a:solidFill>
                <a:round/>
                <a:headEnd/>
                <a:tailEnd/>
              </a:ln>
            </p:spPr>
            <p:txBody>
              <a:bodyPr/>
              <a:lstStyle/>
              <a:p>
                <a:endParaRPr lang="en-GB"/>
              </a:p>
            </p:txBody>
          </p:sp>
          <p:sp>
            <p:nvSpPr>
              <p:cNvPr id="25712" name="Oval 16"/>
              <p:cNvSpPr>
                <a:spLocks noChangeArrowheads="1"/>
              </p:cNvSpPr>
              <p:nvPr/>
            </p:nvSpPr>
            <p:spPr bwMode="auto">
              <a:xfrm>
                <a:off x="1103" y="2826"/>
                <a:ext cx="336" cy="349"/>
              </a:xfrm>
              <a:prstGeom prst="ellipse">
                <a:avLst/>
              </a:prstGeom>
              <a:solidFill>
                <a:srgbClr val="C8C8C8"/>
              </a:solidFill>
              <a:ln w="7938">
                <a:solidFill>
                  <a:srgbClr val="000000"/>
                </a:solidFill>
                <a:round/>
                <a:headEnd/>
                <a:tailEnd/>
              </a:ln>
            </p:spPr>
            <p:txBody>
              <a:bodyPr/>
              <a:lstStyle/>
              <a:p>
                <a:endParaRPr lang="en-GB"/>
              </a:p>
            </p:txBody>
          </p:sp>
          <p:sp>
            <p:nvSpPr>
              <p:cNvPr id="25713" name="Oval 17"/>
              <p:cNvSpPr>
                <a:spLocks noChangeArrowheads="1"/>
              </p:cNvSpPr>
              <p:nvPr/>
            </p:nvSpPr>
            <p:spPr bwMode="auto">
              <a:xfrm>
                <a:off x="1253" y="2516"/>
                <a:ext cx="523" cy="543"/>
              </a:xfrm>
              <a:prstGeom prst="ellipse">
                <a:avLst/>
              </a:prstGeom>
              <a:solidFill>
                <a:srgbClr val="C8C8C8"/>
              </a:solidFill>
              <a:ln w="7938">
                <a:solidFill>
                  <a:srgbClr val="000000"/>
                </a:solidFill>
                <a:round/>
                <a:headEnd/>
                <a:tailEnd/>
              </a:ln>
            </p:spPr>
            <p:txBody>
              <a:bodyPr/>
              <a:lstStyle/>
              <a:p>
                <a:endParaRPr lang="en-GB"/>
              </a:p>
            </p:txBody>
          </p:sp>
          <p:sp>
            <p:nvSpPr>
              <p:cNvPr id="25714" name="Oval 18"/>
              <p:cNvSpPr>
                <a:spLocks noChangeArrowheads="1"/>
              </p:cNvSpPr>
              <p:nvPr/>
            </p:nvSpPr>
            <p:spPr bwMode="auto">
              <a:xfrm>
                <a:off x="1701" y="3136"/>
                <a:ext cx="521" cy="544"/>
              </a:xfrm>
              <a:prstGeom prst="ellipse">
                <a:avLst/>
              </a:prstGeom>
              <a:solidFill>
                <a:srgbClr val="C8C8C8"/>
              </a:solidFill>
              <a:ln w="7938">
                <a:solidFill>
                  <a:srgbClr val="000000"/>
                </a:solidFill>
                <a:round/>
                <a:headEnd/>
                <a:tailEnd/>
              </a:ln>
            </p:spPr>
            <p:txBody>
              <a:bodyPr/>
              <a:lstStyle/>
              <a:p>
                <a:endParaRPr lang="en-GB"/>
              </a:p>
            </p:txBody>
          </p:sp>
          <p:sp>
            <p:nvSpPr>
              <p:cNvPr id="25715" name="Oval 19"/>
              <p:cNvSpPr>
                <a:spLocks noChangeArrowheads="1"/>
              </p:cNvSpPr>
              <p:nvPr/>
            </p:nvSpPr>
            <p:spPr bwMode="auto">
              <a:xfrm>
                <a:off x="2334" y="2554"/>
                <a:ext cx="410" cy="428"/>
              </a:xfrm>
              <a:prstGeom prst="ellipse">
                <a:avLst/>
              </a:prstGeom>
              <a:solidFill>
                <a:srgbClr val="C8C8C8"/>
              </a:solidFill>
              <a:ln w="7938">
                <a:solidFill>
                  <a:srgbClr val="000000"/>
                </a:solidFill>
                <a:round/>
                <a:headEnd/>
                <a:tailEnd/>
              </a:ln>
            </p:spPr>
            <p:txBody>
              <a:bodyPr/>
              <a:lstStyle/>
              <a:p>
                <a:endParaRPr lang="en-GB"/>
              </a:p>
            </p:txBody>
          </p:sp>
          <p:sp>
            <p:nvSpPr>
              <p:cNvPr id="25716" name="Oval 20"/>
              <p:cNvSpPr>
                <a:spLocks noChangeArrowheads="1"/>
              </p:cNvSpPr>
              <p:nvPr/>
            </p:nvSpPr>
            <p:spPr bwMode="auto">
              <a:xfrm>
                <a:off x="2221" y="2399"/>
                <a:ext cx="374" cy="388"/>
              </a:xfrm>
              <a:prstGeom prst="ellipse">
                <a:avLst/>
              </a:prstGeom>
              <a:solidFill>
                <a:srgbClr val="C8C8C8"/>
              </a:solidFill>
              <a:ln w="7938">
                <a:solidFill>
                  <a:srgbClr val="000000"/>
                </a:solidFill>
                <a:round/>
                <a:headEnd/>
                <a:tailEnd/>
              </a:ln>
            </p:spPr>
            <p:txBody>
              <a:bodyPr/>
              <a:lstStyle/>
              <a:p>
                <a:endParaRPr lang="en-GB"/>
              </a:p>
            </p:txBody>
          </p:sp>
          <p:sp>
            <p:nvSpPr>
              <p:cNvPr id="25717" name="Freeform 21"/>
              <p:cNvSpPr>
                <a:spLocks/>
              </p:cNvSpPr>
              <p:nvPr/>
            </p:nvSpPr>
            <p:spPr bwMode="auto">
              <a:xfrm>
                <a:off x="1240" y="2502"/>
                <a:ext cx="1447" cy="1011"/>
              </a:xfrm>
              <a:custGeom>
                <a:avLst/>
                <a:gdLst>
                  <a:gd name="T0" fmla="*/ 447 w 1447"/>
                  <a:gd name="T1" fmla="*/ 103 h 1011"/>
                  <a:gd name="T2" fmla="*/ 507 w 1447"/>
                  <a:gd name="T3" fmla="*/ 29 h 1011"/>
                  <a:gd name="T4" fmla="*/ 777 w 1447"/>
                  <a:gd name="T5" fmla="*/ 34 h 1011"/>
                  <a:gd name="T6" fmla="*/ 968 w 1447"/>
                  <a:gd name="T7" fmla="*/ 0 h 1011"/>
                  <a:gd name="T8" fmla="*/ 1210 w 1447"/>
                  <a:gd name="T9" fmla="*/ 122 h 1011"/>
                  <a:gd name="T10" fmla="*/ 1331 w 1447"/>
                  <a:gd name="T11" fmla="*/ 88 h 1011"/>
                  <a:gd name="T12" fmla="*/ 1396 w 1447"/>
                  <a:gd name="T13" fmla="*/ 103 h 1011"/>
                  <a:gd name="T14" fmla="*/ 1410 w 1447"/>
                  <a:gd name="T15" fmla="*/ 402 h 1011"/>
                  <a:gd name="T16" fmla="*/ 1447 w 1447"/>
                  <a:gd name="T17" fmla="*/ 450 h 1011"/>
                  <a:gd name="T18" fmla="*/ 1336 w 1447"/>
                  <a:gd name="T19" fmla="*/ 683 h 1011"/>
                  <a:gd name="T20" fmla="*/ 1215 w 1447"/>
                  <a:gd name="T21" fmla="*/ 523 h 1011"/>
                  <a:gd name="T22" fmla="*/ 1182 w 1447"/>
                  <a:gd name="T23" fmla="*/ 606 h 1011"/>
                  <a:gd name="T24" fmla="*/ 1010 w 1447"/>
                  <a:gd name="T25" fmla="*/ 924 h 1011"/>
                  <a:gd name="T26" fmla="*/ 437 w 1447"/>
                  <a:gd name="T27" fmla="*/ 1011 h 1011"/>
                  <a:gd name="T28" fmla="*/ 140 w 1447"/>
                  <a:gd name="T29" fmla="*/ 949 h 1011"/>
                  <a:gd name="T30" fmla="*/ 46 w 1447"/>
                  <a:gd name="T31" fmla="*/ 751 h 1011"/>
                  <a:gd name="T32" fmla="*/ 46 w 1447"/>
                  <a:gd name="T33" fmla="*/ 547 h 1011"/>
                  <a:gd name="T34" fmla="*/ 0 w 1447"/>
                  <a:gd name="T35" fmla="*/ 378 h 1011"/>
                  <a:gd name="T36" fmla="*/ 447 w 1447"/>
                  <a:gd name="T37" fmla="*/ 103 h 10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47"/>
                  <a:gd name="T58" fmla="*/ 0 h 1011"/>
                  <a:gd name="T59" fmla="*/ 1447 w 1447"/>
                  <a:gd name="T60" fmla="*/ 1011 h 10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47" h="1011">
                    <a:moveTo>
                      <a:pt x="447" y="103"/>
                    </a:moveTo>
                    <a:lnTo>
                      <a:pt x="507" y="29"/>
                    </a:lnTo>
                    <a:lnTo>
                      <a:pt x="777" y="34"/>
                    </a:lnTo>
                    <a:lnTo>
                      <a:pt x="968" y="0"/>
                    </a:lnTo>
                    <a:lnTo>
                      <a:pt x="1210" y="122"/>
                    </a:lnTo>
                    <a:lnTo>
                      <a:pt x="1331" y="88"/>
                    </a:lnTo>
                    <a:lnTo>
                      <a:pt x="1396" y="103"/>
                    </a:lnTo>
                    <a:lnTo>
                      <a:pt x="1410" y="402"/>
                    </a:lnTo>
                    <a:lnTo>
                      <a:pt x="1447" y="450"/>
                    </a:lnTo>
                    <a:lnTo>
                      <a:pt x="1336" y="683"/>
                    </a:lnTo>
                    <a:lnTo>
                      <a:pt x="1215" y="523"/>
                    </a:lnTo>
                    <a:lnTo>
                      <a:pt x="1182" y="606"/>
                    </a:lnTo>
                    <a:lnTo>
                      <a:pt x="1010" y="924"/>
                    </a:lnTo>
                    <a:lnTo>
                      <a:pt x="437" y="1011"/>
                    </a:lnTo>
                    <a:lnTo>
                      <a:pt x="140" y="949"/>
                    </a:lnTo>
                    <a:lnTo>
                      <a:pt x="46" y="751"/>
                    </a:lnTo>
                    <a:lnTo>
                      <a:pt x="46" y="547"/>
                    </a:lnTo>
                    <a:lnTo>
                      <a:pt x="0" y="378"/>
                    </a:lnTo>
                    <a:lnTo>
                      <a:pt x="447" y="10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5705" name="Text Box 22"/>
            <p:cNvSpPr txBox="1">
              <a:spLocks noChangeArrowheads="1"/>
            </p:cNvSpPr>
            <p:nvPr/>
          </p:nvSpPr>
          <p:spPr bwMode="auto">
            <a:xfrm>
              <a:off x="2499" y="3212"/>
              <a:ext cx="1002"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it-IT" sz="1800" b="1">
                  <a:latin typeface="Tahoma" charset="0"/>
                </a:rPr>
                <a:t>Network</a:t>
              </a:r>
              <a:endParaRPr lang="en-US" sz="1800" b="1">
                <a:latin typeface="Tahoma" charset="0"/>
              </a:endParaRPr>
            </a:p>
          </p:txBody>
        </p:sp>
      </p:grpSp>
      <p:sp>
        <p:nvSpPr>
          <p:cNvPr id="25611" name="Text Box 23"/>
          <p:cNvSpPr txBox="1">
            <a:spLocks noChangeArrowheads="1"/>
          </p:cNvSpPr>
          <p:nvPr/>
        </p:nvSpPr>
        <p:spPr bwMode="auto">
          <a:xfrm>
            <a:off x="179512" y="2204864"/>
            <a:ext cx="8524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it-IT" sz="1800" b="1" dirty="0">
                <a:solidFill>
                  <a:schemeClr val="tx2"/>
                </a:solidFill>
                <a:latin typeface="Tahoma" charset="0"/>
              </a:rPr>
              <a:t>Client</a:t>
            </a:r>
            <a:endParaRPr lang="en-US" sz="1800" b="1" dirty="0">
              <a:solidFill>
                <a:schemeClr val="tx2"/>
              </a:solidFill>
              <a:latin typeface="Tahoma" charset="0"/>
            </a:endParaRPr>
          </a:p>
        </p:txBody>
      </p:sp>
      <p:sp>
        <p:nvSpPr>
          <p:cNvPr id="25612" name="Text Box 24"/>
          <p:cNvSpPr txBox="1">
            <a:spLocks noChangeArrowheads="1"/>
          </p:cNvSpPr>
          <p:nvPr/>
        </p:nvSpPr>
        <p:spPr bwMode="auto">
          <a:xfrm>
            <a:off x="227426" y="4581128"/>
            <a:ext cx="9412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it-IT" sz="1800" b="1" dirty="0" smtClean="0">
                <a:solidFill>
                  <a:schemeClr val="tx2"/>
                </a:solidFill>
                <a:latin typeface="Tahoma" charset="0"/>
              </a:rPr>
              <a:t>Server</a:t>
            </a:r>
            <a:endParaRPr lang="en-US" sz="1800" b="1" dirty="0">
              <a:solidFill>
                <a:schemeClr val="tx2"/>
              </a:solidFill>
              <a:latin typeface="Tahoma" charset="0"/>
            </a:endParaRPr>
          </a:p>
        </p:txBody>
      </p:sp>
      <p:sp>
        <p:nvSpPr>
          <p:cNvPr id="25613" name="Text Box 25"/>
          <p:cNvSpPr txBox="1">
            <a:spLocks noChangeArrowheads="1"/>
          </p:cNvSpPr>
          <p:nvPr/>
        </p:nvSpPr>
        <p:spPr bwMode="auto">
          <a:xfrm>
            <a:off x="1116013" y="1484313"/>
            <a:ext cx="1719262"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it-IT" sz="1800" b="1">
                <a:latin typeface="Tahoma" charset="0"/>
              </a:rPr>
              <a:t>Distr.</a:t>
            </a:r>
          </a:p>
          <a:p>
            <a:pPr algn="ctr" eaLnBrk="1" hangingPunct="1"/>
            <a:r>
              <a:rPr lang="it-IT" sz="1800" b="1">
                <a:latin typeface="Tahoma" charset="0"/>
              </a:rPr>
              <a:t> Presentation</a:t>
            </a:r>
            <a:br>
              <a:rPr lang="it-IT" sz="1800" b="1">
                <a:latin typeface="Tahoma" charset="0"/>
              </a:rPr>
            </a:br>
            <a:endParaRPr lang="en-US" sz="1800" b="1">
              <a:latin typeface="Tahoma" charset="0"/>
            </a:endParaRPr>
          </a:p>
        </p:txBody>
      </p:sp>
      <p:sp>
        <p:nvSpPr>
          <p:cNvPr id="25614" name="Rectangle 26"/>
          <p:cNvSpPr>
            <a:spLocks noChangeArrowheads="1"/>
          </p:cNvSpPr>
          <p:nvPr/>
        </p:nvSpPr>
        <p:spPr bwMode="auto">
          <a:xfrm>
            <a:off x="1512788" y="2209800"/>
            <a:ext cx="990600" cy="304800"/>
          </a:xfrm>
          <a:prstGeom prst="rect">
            <a:avLst/>
          </a:prstGeom>
          <a:solidFill>
            <a:srgbClr val="33CC33"/>
          </a:solidFill>
          <a:ln w="9525">
            <a:solidFill>
              <a:schemeClr val="tx1"/>
            </a:solidFill>
            <a:miter lim="800000"/>
            <a:headEnd type="none" w="sm" len="sm"/>
            <a:tailEnd type="none" w="sm" len="sm"/>
          </a:ln>
        </p:spPr>
        <p:txBody>
          <a:bodyPr wrap="none" anchor="ctr"/>
          <a:lstStyle/>
          <a:p>
            <a:pPr algn="ctr" eaLnBrk="1" hangingPunct="1"/>
            <a:r>
              <a:rPr lang="it-IT" sz="1800" b="1" dirty="0">
                <a:latin typeface="Tahoma" charset="0"/>
              </a:rPr>
              <a:t>GUI</a:t>
            </a:r>
            <a:endParaRPr lang="en-US" sz="1800" b="1" dirty="0">
              <a:latin typeface="Tahoma" charset="0"/>
            </a:endParaRPr>
          </a:p>
        </p:txBody>
      </p:sp>
      <p:sp>
        <p:nvSpPr>
          <p:cNvPr id="25615" name="Rectangle 27"/>
          <p:cNvSpPr>
            <a:spLocks noChangeArrowheads="1"/>
          </p:cNvSpPr>
          <p:nvPr/>
        </p:nvSpPr>
        <p:spPr bwMode="auto">
          <a:xfrm>
            <a:off x="1512788" y="4572000"/>
            <a:ext cx="990600" cy="457200"/>
          </a:xfrm>
          <a:prstGeom prst="rect">
            <a:avLst/>
          </a:prstGeom>
          <a:solidFill>
            <a:schemeClr val="folHlink"/>
          </a:solidFill>
          <a:ln w="9525">
            <a:solidFill>
              <a:schemeClr val="tx1"/>
            </a:solidFill>
            <a:miter lim="800000"/>
            <a:headEnd type="none" w="sm" len="sm"/>
            <a:tailEnd type="none" w="sm" len="sm"/>
          </a:ln>
        </p:spPr>
        <p:txBody>
          <a:bodyPr wrap="none" anchor="ctr"/>
          <a:lstStyle/>
          <a:p>
            <a:pPr algn="ctr" eaLnBrk="1" hangingPunct="1"/>
            <a:r>
              <a:rPr lang="it-IT" sz="1600" b="1">
                <a:latin typeface="Tahoma" charset="0"/>
              </a:rPr>
              <a:t>Applic.</a:t>
            </a:r>
            <a:endParaRPr lang="en-US" sz="1600" b="1">
              <a:latin typeface="Tahoma" charset="0"/>
            </a:endParaRPr>
          </a:p>
        </p:txBody>
      </p:sp>
      <p:sp>
        <p:nvSpPr>
          <p:cNvPr id="25616" name="AutoShape 28"/>
          <p:cNvSpPr>
            <a:spLocks noChangeArrowheads="1"/>
          </p:cNvSpPr>
          <p:nvPr/>
        </p:nvSpPr>
        <p:spPr bwMode="auto">
          <a:xfrm>
            <a:off x="1588988" y="5410200"/>
            <a:ext cx="838200" cy="533400"/>
          </a:xfrm>
          <a:prstGeom prst="can">
            <a:avLst>
              <a:gd name="adj" fmla="val 25000"/>
            </a:avLst>
          </a:prstGeom>
          <a:solidFill>
            <a:srgbClr val="FF0000"/>
          </a:solidFill>
          <a:ln w="9525">
            <a:solidFill>
              <a:schemeClr val="tx1"/>
            </a:solidFill>
            <a:round/>
            <a:headEnd type="none" w="sm" len="sm"/>
            <a:tailEnd type="none" w="sm" len="sm"/>
          </a:ln>
        </p:spPr>
        <p:txBody>
          <a:bodyPr wrap="none" anchor="ctr"/>
          <a:lstStyle/>
          <a:p>
            <a:pPr algn="ctr" eaLnBrk="1" hangingPunct="1"/>
            <a:r>
              <a:rPr lang="it-IT" sz="1800" b="1">
                <a:latin typeface="Tahoma" charset="0"/>
              </a:rPr>
              <a:t>Data</a:t>
            </a:r>
            <a:endParaRPr lang="en-US" sz="1800" b="1">
              <a:latin typeface="Tahoma" charset="0"/>
            </a:endParaRPr>
          </a:p>
        </p:txBody>
      </p:sp>
      <p:cxnSp>
        <p:nvCxnSpPr>
          <p:cNvPr id="25617" name="AutoShape 29"/>
          <p:cNvCxnSpPr>
            <a:cxnSpLocks noChangeShapeType="1"/>
            <a:stCxn id="25615" idx="2"/>
            <a:endCxn id="25616" idx="1"/>
          </p:cNvCxnSpPr>
          <p:nvPr/>
        </p:nvCxnSpPr>
        <p:spPr bwMode="auto">
          <a:xfrm>
            <a:off x="2008088" y="5029200"/>
            <a:ext cx="0" cy="381000"/>
          </a:xfrm>
          <a:prstGeom prst="straightConnector1">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25618" name="AutoShape 30"/>
          <p:cNvCxnSpPr>
            <a:cxnSpLocks noChangeShapeType="1"/>
            <a:stCxn id="25615" idx="0"/>
            <a:endCxn id="25619" idx="2"/>
          </p:cNvCxnSpPr>
          <p:nvPr/>
        </p:nvCxnSpPr>
        <p:spPr bwMode="auto">
          <a:xfrm flipV="1">
            <a:off x="2008088" y="4191000"/>
            <a:ext cx="0" cy="381000"/>
          </a:xfrm>
          <a:prstGeom prst="straightConnector1">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25619" name="Rectangle 31"/>
          <p:cNvSpPr>
            <a:spLocks noChangeArrowheads="1"/>
          </p:cNvSpPr>
          <p:nvPr/>
        </p:nvSpPr>
        <p:spPr bwMode="auto">
          <a:xfrm>
            <a:off x="1512788" y="3886200"/>
            <a:ext cx="990600" cy="304800"/>
          </a:xfrm>
          <a:prstGeom prst="rect">
            <a:avLst/>
          </a:prstGeom>
          <a:solidFill>
            <a:srgbClr val="33CC33"/>
          </a:solidFill>
          <a:ln w="9525">
            <a:solidFill>
              <a:schemeClr val="tx1"/>
            </a:solidFill>
            <a:miter lim="800000"/>
            <a:headEnd type="none" w="sm" len="sm"/>
            <a:tailEnd type="none" w="sm" len="sm"/>
          </a:ln>
        </p:spPr>
        <p:txBody>
          <a:bodyPr wrap="none" anchor="ctr"/>
          <a:lstStyle/>
          <a:p>
            <a:pPr algn="ctr" eaLnBrk="1" hangingPunct="1"/>
            <a:r>
              <a:rPr lang="it-IT" sz="1800" b="1">
                <a:latin typeface="Tahoma" charset="0"/>
              </a:rPr>
              <a:t>GUI</a:t>
            </a:r>
            <a:endParaRPr lang="en-US" sz="1800" b="1">
              <a:latin typeface="Tahoma" charset="0"/>
            </a:endParaRPr>
          </a:p>
        </p:txBody>
      </p:sp>
      <p:cxnSp>
        <p:nvCxnSpPr>
          <p:cNvPr id="25620" name="AutoShape 32"/>
          <p:cNvCxnSpPr>
            <a:cxnSpLocks noChangeShapeType="1"/>
            <a:stCxn id="25619" idx="0"/>
            <a:endCxn id="25614" idx="2"/>
          </p:cNvCxnSpPr>
          <p:nvPr/>
        </p:nvCxnSpPr>
        <p:spPr bwMode="auto">
          <a:xfrm flipV="1">
            <a:off x="2008088" y="2514600"/>
            <a:ext cx="0" cy="1371600"/>
          </a:xfrm>
          <a:prstGeom prst="straightConnector1">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nvGrpSpPr>
          <p:cNvPr id="25621" name="Group 33"/>
          <p:cNvGrpSpPr>
            <a:grpSpLocks/>
          </p:cNvGrpSpPr>
          <p:nvPr/>
        </p:nvGrpSpPr>
        <p:grpSpPr bwMode="auto">
          <a:xfrm>
            <a:off x="1384201" y="2819400"/>
            <a:ext cx="1171575" cy="762000"/>
            <a:chOff x="2499" y="3024"/>
            <a:chExt cx="1002" cy="720"/>
          </a:xfrm>
        </p:grpSpPr>
        <p:grpSp>
          <p:nvGrpSpPr>
            <p:cNvPr id="25690" name="Group 34"/>
            <p:cNvGrpSpPr>
              <a:grpSpLocks/>
            </p:cNvGrpSpPr>
            <p:nvPr/>
          </p:nvGrpSpPr>
          <p:grpSpPr bwMode="auto">
            <a:xfrm>
              <a:off x="2544" y="3024"/>
              <a:ext cx="912" cy="720"/>
              <a:chOff x="1103" y="2399"/>
              <a:chExt cx="1679" cy="1281"/>
            </a:xfrm>
          </p:grpSpPr>
          <p:sp>
            <p:nvSpPr>
              <p:cNvPr id="25692" name="Oval 35"/>
              <p:cNvSpPr>
                <a:spLocks noChangeArrowheads="1"/>
              </p:cNvSpPr>
              <p:nvPr/>
            </p:nvSpPr>
            <p:spPr bwMode="auto">
              <a:xfrm>
                <a:off x="1625" y="2438"/>
                <a:ext cx="411" cy="428"/>
              </a:xfrm>
              <a:prstGeom prst="ellipse">
                <a:avLst/>
              </a:prstGeom>
              <a:solidFill>
                <a:srgbClr val="C8C8C8"/>
              </a:solidFill>
              <a:ln w="7938">
                <a:solidFill>
                  <a:srgbClr val="000000"/>
                </a:solidFill>
                <a:round/>
                <a:headEnd/>
                <a:tailEnd/>
              </a:ln>
            </p:spPr>
            <p:txBody>
              <a:bodyPr/>
              <a:lstStyle/>
              <a:p>
                <a:endParaRPr lang="en-GB"/>
              </a:p>
            </p:txBody>
          </p:sp>
          <p:sp>
            <p:nvSpPr>
              <p:cNvPr id="25693" name="Oval 36"/>
              <p:cNvSpPr>
                <a:spLocks noChangeArrowheads="1"/>
              </p:cNvSpPr>
              <p:nvPr/>
            </p:nvSpPr>
            <p:spPr bwMode="auto">
              <a:xfrm>
                <a:off x="1961" y="2399"/>
                <a:ext cx="336" cy="350"/>
              </a:xfrm>
              <a:prstGeom prst="ellipse">
                <a:avLst/>
              </a:prstGeom>
              <a:solidFill>
                <a:srgbClr val="C8C8C8"/>
              </a:solidFill>
              <a:ln w="7938">
                <a:solidFill>
                  <a:srgbClr val="000000"/>
                </a:solidFill>
                <a:round/>
                <a:headEnd/>
                <a:tailEnd/>
              </a:ln>
            </p:spPr>
            <p:txBody>
              <a:bodyPr/>
              <a:lstStyle/>
              <a:p>
                <a:endParaRPr lang="en-GB"/>
              </a:p>
            </p:txBody>
          </p:sp>
          <p:sp>
            <p:nvSpPr>
              <p:cNvPr id="25694" name="Oval 37"/>
              <p:cNvSpPr>
                <a:spLocks noChangeArrowheads="1"/>
              </p:cNvSpPr>
              <p:nvPr/>
            </p:nvSpPr>
            <p:spPr bwMode="auto">
              <a:xfrm>
                <a:off x="2260" y="2748"/>
                <a:ext cx="522" cy="545"/>
              </a:xfrm>
              <a:prstGeom prst="ellipse">
                <a:avLst/>
              </a:prstGeom>
              <a:solidFill>
                <a:srgbClr val="C8C8C8"/>
              </a:solidFill>
              <a:ln w="7938">
                <a:solidFill>
                  <a:srgbClr val="000000"/>
                </a:solidFill>
                <a:round/>
                <a:headEnd/>
                <a:tailEnd/>
              </a:ln>
            </p:spPr>
            <p:txBody>
              <a:bodyPr/>
              <a:lstStyle/>
              <a:p>
                <a:endParaRPr lang="en-GB"/>
              </a:p>
            </p:txBody>
          </p:sp>
          <p:sp>
            <p:nvSpPr>
              <p:cNvPr id="25695" name="Oval 38"/>
              <p:cNvSpPr>
                <a:spLocks noChangeArrowheads="1"/>
              </p:cNvSpPr>
              <p:nvPr/>
            </p:nvSpPr>
            <p:spPr bwMode="auto">
              <a:xfrm>
                <a:off x="1290" y="2980"/>
                <a:ext cx="597" cy="622"/>
              </a:xfrm>
              <a:prstGeom prst="ellipse">
                <a:avLst/>
              </a:prstGeom>
              <a:solidFill>
                <a:srgbClr val="C8C8C8"/>
              </a:solidFill>
              <a:ln w="7938">
                <a:solidFill>
                  <a:srgbClr val="000000"/>
                </a:solidFill>
                <a:round/>
                <a:headEnd/>
                <a:tailEnd/>
              </a:ln>
            </p:spPr>
            <p:txBody>
              <a:bodyPr/>
              <a:lstStyle/>
              <a:p>
                <a:endParaRPr lang="en-GB"/>
              </a:p>
            </p:txBody>
          </p:sp>
          <p:sp>
            <p:nvSpPr>
              <p:cNvPr id="25696" name="Oval 39"/>
              <p:cNvSpPr>
                <a:spLocks noChangeArrowheads="1"/>
              </p:cNvSpPr>
              <p:nvPr/>
            </p:nvSpPr>
            <p:spPr bwMode="auto">
              <a:xfrm>
                <a:off x="2110" y="3058"/>
                <a:ext cx="447" cy="465"/>
              </a:xfrm>
              <a:prstGeom prst="ellipse">
                <a:avLst/>
              </a:prstGeom>
              <a:solidFill>
                <a:srgbClr val="C8C8C8"/>
              </a:solidFill>
              <a:ln w="7938">
                <a:solidFill>
                  <a:srgbClr val="000000"/>
                </a:solidFill>
                <a:round/>
                <a:headEnd/>
                <a:tailEnd/>
              </a:ln>
            </p:spPr>
            <p:txBody>
              <a:bodyPr/>
              <a:lstStyle/>
              <a:p>
                <a:endParaRPr lang="en-GB"/>
              </a:p>
            </p:txBody>
          </p:sp>
          <p:sp>
            <p:nvSpPr>
              <p:cNvPr id="25697" name="Oval 40"/>
              <p:cNvSpPr>
                <a:spLocks noChangeArrowheads="1"/>
              </p:cNvSpPr>
              <p:nvPr/>
            </p:nvSpPr>
            <p:spPr bwMode="auto">
              <a:xfrm>
                <a:off x="1141" y="3097"/>
                <a:ext cx="335" cy="349"/>
              </a:xfrm>
              <a:prstGeom prst="ellipse">
                <a:avLst/>
              </a:prstGeom>
              <a:solidFill>
                <a:srgbClr val="C8C8C8"/>
              </a:solidFill>
              <a:ln w="7938">
                <a:solidFill>
                  <a:srgbClr val="000000"/>
                </a:solidFill>
                <a:round/>
                <a:headEnd/>
                <a:tailEnd/>
              </a:ln>
            </p:spPr>
            <p:txBody>
              <a:bodyPr/>
              <a:lstStyle/>
              <a:p>
                <a:endParaRPr lang="en-GB"/>
              </a:p>
            </p:txBody>
          </p:sp>
          <p:sp>
            <p:nvSpPr>
              <p:cNvPr id="25698" name="Oval 41"/>
              <p:cNvSpPr>
                <a:spLocks noChangeArrowheads="1"/>
              </p:cNvSpPr>
              <p:nvPr/>
            </p:nvSpPr>
            <p:spPr bwMode="auto">
              <a:xfrm>
                <a:off x="1103" y="2826"/>
                <a:ext cx="336" cy="349"/>
              </a:xfrm>
              <a:prstGeom prst="ellipse">
                <a:avLst/>
              </a:prstGeom>
              <a:solidFill>
                <a:srgbClr val="C8C8C8"/>
              </a:solidFill>
              <a:ln w="7938">
                <a:solidFill>
                  <a:srgbClr val="000000"/>
                </a:solidFill>
                <a:round/>
                <a:headEnd/>
                <a:tailEnd/>
              </a:ln>
            </p:spPr>
            <p:txBody>
              <a:bodyPr/>
              <a:lstStyle/>
              <a:p>
                <a:endParaRPr lang="en-GB"/>
              </a:p>
            </p:txBody>
          </p:sp>
          <p:sp>
            <p:nvSpPr>
              <p:cNvPr id="25699" name="Oval 42"/>
              <p:cNvSpPr>
                <a:spLocks noChangeArrowheads="1"/>
              </p:cNvSpPr>
              <p:nvPr/>
            </p:nvSpPr>
            <p:spPr bwMode="auto">
              <a:xfrm>
                <a:off x="1253" y="2516"/>
                <a:ext cx="523" cy="543"/>
              </a:xfrm>
              <a:prstGeom prst="ellipse">
                <a:avLst/>
              </a:prstGeom>
              <a:solidFill>
                <a:srgbClr val="C8C8C8"/>
              </a:solidFill>
              <a:ln w="7938">
                <a:solidFill>
                  <a:srgbClr val="000000"/>
                </a:solidFill>
                <a:round/>
                <a:headEnd/>
                <a:tailEnd/>
              </a:ln>
            </p:spPr>
            <p:txBody>
              <a:bodyPr/>
              <a:lstStyle/>
              <a:p>
                <a:endParaRPr lang="en-GB"/>
              </a:p>
            </p:txBody>
          </p:sp>
          <p:sp>
            <p:nvSpPr>
              <p:cNvPr id="25700" name="Oval 43"/>
              <p:cNvSpPr>
                <a:spLocks noChangeArrowheads="1"/>
              </p:cNvSpPr>
              <p:nvPr/>
            </p:nvSpPr>
            <p:spPr bwMode="auto">
              <a:xfrm>
                <a:off x="1701" y="3136"/>
                <a:ext cx="521" cy="544"/>
              </a:xfrm>
              <a:prstGeom prst="ellipse">
                <a:avLst/>
              </a:prstGeom>
              <a:solidFill>
                <a:srgbClr val="C8C8C8"/>
              </a:solidFill>
              <a:ln w="7938">
                <a:solidFill>
                  <a:srgbClr val="000000"/>
                </a:solidFill>
                <a:round/>
                <a:headEnd/>
                <a:tailEnd/>
              </a:ln>
            </p:spPr>
            <p:txBody>
              <a:bodyPr/>
              <a:lstStyle/>
              <a:p>
                <a:endParaRPr lang="en-GB"/>
              </a:p>
            </p:txBody>
          </p:sp>
          <p:sp>
            <p:nvSpPr>
              <p:cNvPr id="25701" name="Oval 44"/>
              <p:cNvSpPr>
                <a:spLocks noChangeArrowheads="1"/>
              </p:cNvSpPr>
              <p:nvPr/>
            </p:nvSpPr>
            <p:spPr bwMode="auto">
              <a:xfrm>
                <a:off x="2334" y="2554"/>
                <a:ext cx="410" cy="428"/>
              </a:xfrm>
              <a:prstGeom prst="ellipse">
                <a:avLst/>
              </a:prstGeom>
              <a:solidFill>
                <a:srgbClr val="C8C8C8"/>
              </a:solidFill>
              <a:ln w="7938">
                <a:solidFill>
                  <a:srgbClr val="000000"/>
                </a:solidFill>
                <a:round/>
                <a:headEnd/>
                <a:tailEnd/>
              </a:ln>
            </p:spPr>
            <p:txBody>
              <a:bodyPr/>
              <a:lstStyle/>
              <a:p>
                <a:endParaRPr lang="en-GB"/>
              </a:p>
            </p:txBody>
          </p:sp>
          <p:sp>
            <p:nvSpPr>
              <p:cNvPr id="25702" name="Oval 45"/>
              <p:cNvSpPr>
                <a:spLocks noChangeArrowheads="1"/>
              </p:cNvSpPr>
              <p:nvPr/>
            </p:nvSpPr>
            <p:spPr bwMode="auto">
              <a:xfrm>
                <a:off x="2221" y="2399"/>
                <a:ext cx="374" cy="388"/>
              </a:xfrm>
              <a:prstGeom prst="ellipse">
                <a:avLst/>
              </a:prstGeom>
              <a:solidFill>
                <a:srgbClr val="C8C8C8"/>
              </a:solidFill>
              <a:ln w="7938">
                <a:solidFill>
                  <a:srgbClr val="000000"/>
                </a:solidFill>
                <a:round/>
                <a:headEnd/>
                <a:tailEnd/>
              </a:ln>
            </p:spPr>
            <p:txBody>
              <a:bodyPr/>
              <a:lstStyle/>
              <a:p>
                <a:endParaRPr lang="en-GB"/>
              </a:p>
            </p:txBody>
          </p:sp>
          <p:sp>
            <p:nvSpPr>
              <p:cNvPr id="25703" name="Freeform 46"/>
              <p:cNvSpPr>
                <a:spLocks/>
              </p:cNvSpPr>
              <p:nvPr/>
            </p:nvSpPr>
            <p:spPr bwMode="auto">
              <a:xfrm>
                <a:off x="1240" y="2502"/>
                <a:ext cx="1447" cy="1011"/>
              </a:xfrm>
              <a:custGeom>
                <a:avLst/>
                <a:gdLst>
                  <a:gd name="T0" fmla="*/ 447 w 1447"/>
                  <a:gd name="T1" fmla="*/ 103 h 1011"/>
                  <a:gd name="T2" fmla="*/ 507 w 1447"/>
                  <a:gd name="T3" fmla="*/ 29 h 1011"/>
                  <a:gd name="T4" fmla="*/ 777 w 1447"/>
                  <a:gd name="T5" fmla="*/ 34 h 1011"/>
                  <a:gd name="T6" fmla="*/ 968 w 1447"/>
                  <a:gd name="T7" fmla="*/ 0 h 1011"/>
                  <a:gd name="T8" fmla="*/ 1210 w 1447"/>
                  <a:gd name="T9" fmla="*/ 122 h 1011"/>
                  <a:gd name="T10" fmla="*/ 1331 w 1447"/>
                  <a:gd name="T11" fmla="*/ 88 h 1011"/>
                  <a:gd name="T12" fmla="*/ 1396 w 1447"/>
                  <a:gd name="T13" fmla="*/ 103 h 1011"/>
                  <a:gd name="T14" fmla="*/ 1410 w 1447"/>
                  <a:gd name="T15" fmla="*/ 402 h 1011"/>
                  <a:gd name="T16" fmla="*/ 1447 w 1447"/>
                  <a:gd name="T17" fmla="*/ 450 h 1011"/>
                  <a:gd name="T18" fmla="*/ 1336 w 1447"/>
                  <a:gd name="T19" fmla="*/ 683 h 1011"/>
                  <a:gd name="T20" fmla="*/ 1215 w 1447"/>
                  <a:gd name="T21" fmla="*/ 523 h 1011"/>
                  <a:gd name="T22" fmla="*/ 1182 w 1447"/>
                  <a:gd name="T23" fmla="*/ 606 h 1011"/>
                  <a:gd name="T24" fmla="*/ 1010 w 1447"/>
                  <a:gd name="T25" fmla="*/ 924 h 1011"/>
                  <a:gd name="T26" fmla="*/ 437 w 1447"/>
                  <a:gd name="T27" fmla="*/ 1011 h 1011"/>
                  <a:gd name="T28" fmla="*/ 140 w 1447"/>
                  <a:gd name="T29" fmla="*/ 949 h 1011"/>
                  <a:gd name="T30" fmla="*/ 46 w 1447"/>
                  <a:gd name="T31" fmla="*/ 751 h 1011"/>
                  <a:gd name="T32" fmla="*/ 46 w 1447"/>
                  <a:gd name="T33" fmla="*/ 547 h 1011"/>
                  <a:gd name="T34" fmla="*/ 0 w 1447"/>
                  <a:gd name="T35" fmla="*/ 378 h 1011"/>
                  <a:gd name="T36" fmla="*/ 447 w 1447"/>
                  <a:gd name="T37" fmla="*/ 103 h 10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47"/>
                  <a:gd name="T58" fmla="*/ 0 h 1011"/>
                  <a:gd name="T59" fmla="*/ 1447 w 1447"/>
                  <a:gd name="T60" fmla="*/ 1011 h 10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47" h="1011">
                    <a:moveTo>
                      <a:pt x="447" y="103"/>
                    </a:moveTo>
                    <a:lnTo>
                      <a:pt x="507" y="29"/>
                    </a:lnTo>
                    <a:lnTo>
                      <a:pt x="777" y="34"/>
                    </a:lnTo>
                    <a:lnTo>
                      <a:pt x="968" y="0"/>
                    </a:lnTo>
                    <a:lnTo>
                      <a:pt x="1210" y="122"/>
                    </a:lnTo>
                    <a:lnTo>
                      <a:pt x="1331" y="88"/>
                    </a:lnTo>
                    <a:lnTo>
                      <a:pt x="1396" y="103"/>
                    </a:lnTo>
                    <a:lnTo>
                      <a:pt x="1410" y="402"/>
                    </a:lnTo>
                    <a:lnTo>
                      <a:pt x="1447" y="450"/>
                    </a:lnTo>
                    <a:lnTo>
                      <a:pt x="1336" y="683"/>
                    </a:lnTo>
                    <a:lnTo>
                      <a:pt x="1215" y="523"/>
                    </a:lnTo>
                    <a:lnTo>
                      <a:pt x="1182" y="606"/>
                    </a:lnTo>
                    <a:lnTo>
                      <a:pt x="1010" y="924"/>
                    </a:lnTo>
                    <a:lnTo>
                      <a:pt x="437" y="1011"/>
                    </a:lnTo>
                    <a:lnTo>
                      <a:pt x="140" y="949"/>
                    </a:lnTo>
                    <a:lnTo>
                      <a:pt x="46" y="751"/>
                    </a:lnTo>
                    <a:lnTo>
                      <a:pt x="46" y="547"/>
                    </a:lnTo>
                    <a:lnTo>
                      <a:pt x="0" y="378"/>
                    </a:lnTo>
                    <a:lnTo>
                      <a:pt x="447" y="10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5691" name="Text Box 47"/>
            <p:cNvSpPr txBox="1">
              <a:spLocks noChangeArrowheads="1"/>
            </p:cNvSpPr>
            <p:nvPr/>
          </p:nvSpPr>
          <p:spPr bwMode="auto">
            <a:xfrm>
              <a:off x="2499" y="3212"/>
              <a:ext cx="1002"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it-IT" sz="1800" b="1">
                  <a:latin typeface="Tahoma" charset="0"/>
                </a:rPr>
                <a:t>Network</a:t>
              </a:r>
              <a:endParaRPr lang="en-US" sz="1800" b="1">
                <a:latin typeface="Tahoma" charset="0"/>
              </a:endParaRPr>
            </a:p>
          </p:txBody>
        </p:sp>
      </p:grpSp>
      <p:sp>
        <p:nvSpPr>
          <p:cNvPr id="25622" name="Text Box 48"/>
          <p:cNvSpPr txBox="1">
            <a:spLocks noChangeArrowheads="1"/>
          </p:cNvSpPr>
          <p:nvPr/>
        </p:nvSpPr>
        <p:spPr bwMode="auto">
          <a:xfrm>
            <a:off x="2849563" y="1468438"/>
            <a:ext cx="16462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it-IT" sz="1800" b="1">
                <a:latin typeface="Tahoma" charset="0"/>
              </a:rPr>
              <a:t>Remote</a:t>
            </a:r>
          </a:p>
          <a:p>
            <a:pPr algn="ctr" eaLnBrk="1" hangingPunct="1"/>
            <a:r>
              <a:rPr lang="it-IT" sz="1800" b="1">
                <a:latin typeface="Tahoma" charset="0"/>
              </a:rPr>
              <a:t>presentation</a:t>
            </a:r>
            <a:endParaRPr lang="en-US" sz="1800" b="1">
              <a:latin typeface="Tahoma" charset="0"/>
            </a:endParaRPr>
          </a:p>
        </p:txBody>
      </p:sp>
      <p:sp>
        <p:nvSpPr>
          <p:cNvPr id="25623" name="Rectangle 49"/>
          <p:cNvSpPr>
            <a:spLocks noChangeArrowheads="1"/>
          </p:cNvSpPr>
          <p:nvPr/>
        </p:nvSpPr>
        <p:spPr bwMode="auto">
          <a:xfrm>
            <a:off x="4648200" y="2209800"/>
            <a:ext cx="990600" cy="304800"/>
          </a:xfrm>
          <a:prstGeom prst="rect">
            <a:avLst/>
          </a:prstGeom>
          <a:solidFill>
            <a:srgbClr val="33CC33"/>
          </a:solidFill>
          <a:ln w="9525">
            <a:solidFill>
              <a:schemeClr val="tx1"/>
            </a:solidFill>
            <a:miter lim="800000"/>
            <a:headEnd type="none" w="sm" len="sm"/>
            <a:tailEnd type="none" w="sm" len="sm"/>
          </a:ln>
        </p:spPr>
        <p:txBody>
          <a:bodyPr wrap="none" anchor="ctr"/>
          <a:lstStyle/>
          <a:p>
            <a:pPr algn="ctr" eaLnBrk="1" hangingPunct="1"/>
            <a:r>
              <a:rPr lang="it-IT" sz="1800" b="1">
                <a:latin typeface="Tahoma" charset="0"/>
              </a:rPr>
              <a:t>GUI</a:t>
            </a:r>
            <a:endParaRPr lang="en-US" sz="1800" b="1">
              <a:latin typeface="Tahoma" charset="0"/>
            </a:endParaRPr>
          </a:p>
        </p:txBody>
      </p:sp>
      <p:sp>
        <p:nvSpPr>
          <p:cNvPr id="25624" name="Rectangle 50"/>
          <p:cNvSpPr>
            <a:spLocks noChangeArrowheads="1"/>
          </p:cNvSpPr>
          <p:nvPr/>
        </p:nvSpPr>
        <p:spPr bwMode="auto">
          <a:xfrm>
            <a:off x="4648200" y="4572000"/>
            <a:ext cx="990600" cy="457200"/>
          </a:xfrm>
          <a:prstGeom prst="rect">
            <a:avLst/>
          </a:prstGeom>
          <a:solidFill>
            <a:schemeClr val="folHlink"/>
          </a:solidFill>
          <a:ln w="9525">
            <a:solidFill>
              <a:schemeClr val="tx1"/>
            </a:solidFill>
            <a:miter lim="800000"/>
            <a:headEnd type="none" w="sm" len="sm"/>
            <a:tailEnd type="none" w="sm" len="sm"/>
          </a:ln>
        </p:spPr>
        <p:txBody>
          <a:bodyPr wrap="none" anchor="ctr"/>
          <a:lstStyle/>
          <a:p>
            <a:pPr algn="ctr" eaLnBrk="1" hangingPunct="1"/>
            <a:r>
              <a:rPr lang="it-IT" sz="1600" b="1">
                <a:latin typeface="Tahoma" charset="0"/>
              </a:rPr>
              <a:t>Applic2</a:t>
            </a:r>
            <a:endParaRPr lang="en-US" sz="1600" b="1">
              <a:latin typeface="Tahoma" charset="0"/>
            </a:endParaRPr>
          </a:p>
        </p:txBody>
      </p:sp>
      <p:sp>
        <p:nvSpPr>
          <p:cNvPr id="25625" name="AutoShape 51"/>
          <p:cNvSpPr>
            <a:spLocks noChangeArrowheads="1"/>
          </p:cNvSpPr>
          <p:nvPr/>
        </p:nvSpPr>
        <p:spPr bwMode="auto">
          <a:xfrm>
            <a:off x="4724400" y="5410200"/>
            <a:ext cx="838200" cy="533400"/>
          </a:xfrm>
          <a:prstGeom prst="can">
            <a:avLst>
              <a:gd name="adj" fmla="val 25000"/>
            </a:avLst>
          </a:prstGeom>
          <a:solidFill>
            <a:srgbClr val="FF0000"/>
          </a:solidFill>
          <a:ln w="9525">
            <a:solidFill>
              <a:schemeClr val="tx1"/>
            </a:solidFill>
            <a:round/>
            <a:headEnd type="none" w="sm" len="sm"/>
            <a:tailEnd type="none" w="sm" len="sm"/>
          </a:ln>
        </p:spPr>
        <p:txBody>
          <a:bodyPr wrap="none" anchor="ctr"/>
          <a:lstStyle/>
          <a:p>
            <a:pPr algn="ctr" eaLnBrk="1" hangingPunct="1"/>
            <a:r>
              <a:rPr lang="it-IT" sz="1800" b="1">
                <a:latin typeface="Tahoma" charset="0"/>
              </a:rPr>
              <a:t>Data</a:t>
            </a:r>
            <a:endParaRPr lang="en-US" sz="1800" b="1">
              <a:latin typeface="Tahoma" charset="0"/>
            </a:endParaRPr>
          </a:p>
        </p:txBody>
      </p:sp>
      <p:cxnSp>
        <p:nvCxnSpPr>
          <p:cNvPr id="25626" name="AutoShape 52"/>
          <p:cNvCxnSpPr>
            <a:cxnSpLocks noChangeShapeType="1"/>
            <a:stCxn id="25624" idx="2"/>
            <a:endCxn id="25625" idx="1"/>
          </p:cNvCxnSpPr>
          <p:nvPr/>
        </p:nvCxnSpPr>
        <p:spPr bwMode="auto">
          <a:xfrm>
            <a:off x="5143500" y="5029200"/>
            <a:ext cx="0" cy="381000"/>
          </a:xfrm>
          <a:prstGeom prst="straightConnector1">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25627" name="AutoShape 53"/>
          <p:cNvCxnSpPr>
            <a:cxnSpLocks noChangeShapeType="1"/>
            <a:stCxn id="25628" idx="0"/>
            <a:endCxn id="25623" idx="2"/>
          </p:cNvCxnSpPr>
          <p:nvPr/>
        </p:nvCxnSpPr>
        <p:spPr bwMode="auto">
          <a:xfrm flipV="1">
            <a:off x="5143500" y="2514600"/>
            <a:ext cx="0" cy="304800"/>
          </a:xfrm>
          <a:prstGeom prst="straightConnector1">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25628" name="Rectangle 54"/>
          <p:cNvSpPr>
            <a:spLocks noChangeArrowheads="1"/>
          </p:cNvSpPr>
          <p:nvPr/>
        </p:nvSpPr>
        <p:spPr bwMode="auto">
          <a:xfrm>
            <a:off x="4648200" y="2819400"/>
            <a:ext cx="990600" cy="457200"/>
          </a:xfrm>
          <a:prstGeom prst="rect">
            <a:avLst/>
          </a:prstGeom>
          <a:solidFill>
            <a:schemeClr val="folHlink"/>
          </a:solidFill>
          <a:ln w="9525">
            <a:solidFill>
              <a:schemeClr val="tx1"/>
            </a:solidFill>
            <a:miter lim="800000"/>
            <a:headEnd type="none" w="sm" len="sm"/>
            <a:tailEnd type="none" w="sm" len="sm"/>
          </a:ln>
        </p:spPr>
        <p:txBody>
          <a:bodyPr wrap="none" anchor="ctr"/>
          <a:lstStyle/>
          <a:p>
            <a:pPr algn="ctr" eaLnBrk="1" hangingPunct="1"/>
            <a:r>
              <a:rPr lang="it-IT" sz="1600" b="1">
                <a:latin typeface="Tahoma" charset="0"/>
              </a:rPr>
              <a:t>Applic1</a:t>
            </a:r>
            <a:endParaRPr lang="en-US" sz="1600" b="1">
              <a:latin typeface="Tahoma" charset="0"/>
            </a:endParaRPr>
          </a:p>
        </p:txBody>
      </p:sp>
      <p:cxnSp>
        <p:nvCxnSpPr>
          <p:cNvPr id="25629" name="AutoShape 55"/>
          <p:cNvCxnSpPr>
            <a:cxnSpLocks noChangeShapeType="1"/>
            <a:stCxn id="25628" idx="2"/>
            <a:endCxn id="25624" idx="0"/>
          </p:cNvCxnSpPr>
          <p:nvPr/>
        </p:nvCxnSpPr>
        <p:spPr bwMode="auto">
          <a:xfrm>
            <a:off x="5143500" y="3276600"/>
            <a:ext cx="0" cy="1295400"/>
          </a:xfrm>
          <a:prstGeom prst="straightConnector1">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nvGrpSpPr>
          <p:cNvPr id="25630" name="Group 56"/>
          <p:cNvGrpSpPr>
            <a:grpSpLocks/>
          </p:cNvGrpSpPr>
          <p:nvPr/>
        </p:nvGrpSpPr>
        <p:grpSpPr bwMode="auto">
          <a:xfrm>
            <a:off x="4519613" y="3505200"/>
            <a:ext cx="1171575" cy="762000"/>
            <a:chOff x="2499" y="3024"/>
            <a:chExt cx="1002" cy="720"/>
          </a:xfrm>
        </p:grpSpPr>
        <p:grpSp>
          <p:nvGrpSpPr>
            <p:cNvPr id="25676" name="Group 57"/>
            <p:cNvGrpSpPr>
              <a:grpSpLocks/>
            </p:cNvGrpSpPr>
            <p:nvPr/>
          </p:nvGrpSpPr>
          <p:grpSpPr bwMode="auto">
            <a:xfrm>
              <a:off x="2544" y="3024"/>
              <a:ext cx="912" cy="720"/>
              <a:chOff x="1103" y="2399"/>
              <a:chExt cx="1679" cy="1281"/>
            </a:xfrm>
          </p:grpSpPr>
          <p:sp>
            <p:nvSpPr>
              <p:cNvPr id="25678" name="Oval 58"/>
              <p:cNvSpPr>
                <a:spLocks noChangeArrowheads="1"/>
              </p:cNvSpPr>
              <p:nvPr/>
            </p:nvSpPr>
            <p:spPr bwMode="auto">
              <a:xfrm>
                <a:off x="1625" y="2438"/>
                <a:ext cx="411" cy="428"/>
              </a:xfrm>
              <a:prstGeom prst="ellipse">
                <a:avLst/>
              </a:prstGeom>
              <a:solidFill>
                <a:srgbClr val="C8C8C8"/>
              </a:solidFill>
              <a:ln w="7938">
                <a:solidFill>
                  <a:srgbClr val="000000"/>
                </a:solidFill>
                <a:round/>
                <a:headEnd/>
                <a:tailEnd/>
              </a:ln>
            </p:spPr>
            <p:txBody>
              <a:bodyPr/>
              <a:lstStyle/>
              <a:p>
                <a:endParaRPr lang="en-GB"/>
              </a:p>
            </p:txBody>
          </p:sp>
          <p:sp>
            <p:nvSpPr>
              <p:cNvPr id="25679" name="Oval 59"/>
              <p:cNvSpPr>
                <a:spLocks noChangeArrowheads="1"/>
              </p:cNvSpPr>
              <p:nvPr/>
            </p:nvSpPr>
            <p:spPr bwMode="auto">
              <a:xfrm>
                <a:off x="1961" y="2399"/>
                <a:ext cx="336" cy="350"/>
              </a:xfrm>
              <a:prstGeom prst="ellipse">
                <a:avLst/>
              </a:prstGeom>
              <a:solidFill>
                <a:srgbClr val="C8C8C8"/>
              </a:solidFill>
              <a:ln w="7938">
                <a:solidFill>
                  <a:srgbClr val="000000"/>
                </a:solidFill>
                <a:round/>
                <a:headEnd/>
                <a:tailEnd/>
              </a:ln>
            </p:spPr>
            <p:txBody>
              <a:bodyPr/>
              <a:lstStyle/>
              <a:p>
                <a:endParaRPr lang="en-GB"/>
              </a:p>
            </p:txBody>
          </p:sp>
          <p:sp>
            <p:nvSpPr>
              <p:cNvPr id="25680" name="Oval 60"/>
              <p:cNvSpPr>
                <a:spLocks noChangeArrowheads="1"/>
              </p:cNvSpPr>
              <p:nvPr/>
            </p:nvSpPr>
            <p:spPr bwMode="auto">
              <a:xfrm>
                <a:off x="2260" y="2748"/>
                <a:ext cx="522" cy="545"/>
              </a:xfrm>
              <a:prstGeom prst="ellipse">
                <a:avLst/>
              </a:prstGeom>
              <a:solidFill>
                <a:srgbClr val="C8C8C8"/>
              </a:solidFill>
              <a:ln w="7938">
                <a:solidFill>
                  <a:srgbClr val="000000"/>
                </a:solidFill>
                <a:round/>
                <a:headEnd/>
                <a:tailEnd/>
              </a:ln>
            </p:spPr>
            <p:txBody>
              <a:bodyPr/>
              <a:lstStyle/>
              <a:p>
                <a:endParaRPr lang="en-GB"/>
              </a:p>
            </p:txBody>
          </p:sp>
          <p:sp>
            <p:nvSpPr>
              <p:cNvPr id="25681" name="Oval 61"/>
              <p:cNvSpPr>
                <a:spLocks noChangeArrowheads="1"/>
              </p:cNvSpPr>
              <p:nvPr/>
            </p:nvSpPr>
            <p:spPr bwMode="auto">
              <a:xfrm>
                <a:off x="1290" y="2980"/>
                <a:ext cx="597" cy="622"/>
              </a:xfrm>
              <a:prstGeom prst="ellipse">
                <a:avLst/>
              </a:prstGeom>
              <a:solidFill>
                <a:srgbClr val="C8C8C8"/>
              </a:solidFill>
              <a:ln w="7938">
                <a:solidFill>
                  <a:srgbClr val="000000"/>
                </a:solidFill>
                <a:round/>
                <a:headEnd/>
                <a:tailEnd/>
              </a:ln>
            </p:spPr>
            <p:txBody>
              <a:bodyPr/>
              <a:lstStyle/>
              <a:p>
                <a:endParaRPr lang="en-GB"/>
              </a:p>
            </p:txBody>
          </p:sp>
          <p:sp>
            <p:nvSpPr>
              <p:cNvPr id="25682" name="Oval 62"/>
              <p:cNvSpPr>
                <a:spLocks noChangeArrowheads="1"/>
              </p:cNvSpPr>
              <p:nvPr/>
            </p:nvSpPr>
            <p:spPr bwMode="auto">
              <a:xfrm>
                <a:off x="2110" y="3058"/>
                <a:ext cx="447" cy="465"/>
              </a:xfrm>
              <a:prstGeom prst="ellipse">
                <a:avLst/>
              </a:prstGeom>
              <a:solidFill>
                <a:srgbClr val="C8C8C8"/>
              </a:solidFill>
              <a:ln w="7938">
                <a:solidFill>
                  <a:srgbClr val="000000"/>
                </a:solidFill>
                <a:round/>
                <a:headEnd/>
                <a:tailEnd/>
              </a:ln>
            </p:spPr>
            <p:txBody>
              <a:bodyPr/>
              <a:lstStyle/>
              <a:p>
                <a:endParaRPr lang="en-GB"/>
              </a:p>
            </p:txBody>
          </p:sp>
          <p:sp>
            <p:nvSpPr>
              <p:cNvPr id="25683" name="Oval 63"/>
              <p:cNvSpPr>
                <a:spLocks noChangeArrowheads="1"/>
              </p:cNvSpPr>
              <p:nvPr/>
            </p:nvSpPr>
            <p:spPr bwMode="auto">
              <a:xfrm>
                <a:off x="1141" y="3097"/>
                <a:ext cx="335" cy="349"/>
              </a:xfrm>
              <a:prstGeom prst="ellipse">
                <a:avLst/>
              </a:prstGeom>
              <a:solidFill>
                <a:srgbClr val="C8C8C8"/>
              </a:solidFill>
              <a:ln w="7938">
                <a:solidFill>
                  <a:srgbClr val="000000"/>
                </a:solidFill>
                <a:round/>
                <a:headEnd/>
                <a:tailEnd/>
              </a:ln>
            </p:spPr>
            <p:txBody>
              <a:bodyPr/>
              <a:lstStyle/>
              <a:p>
                <a:endParaRPr lang="en-GB"/>
              </a:p>
            </p:txBody>
          </p:sp>
          <p:sp>
            <p:nvSpPr>
              <p:cNvPr id="25684" name="Oval 64"/>
              <p:cNvSpPr>
                <a:spLocks noChangeArrowheads="1"/>
              </p:cNvSpPr>
              <p:nvPr/>
            </p:nvSpPr>
            <p:spPr bwMode="auto">
              <a:xfrm>
                <a:off x="1103" y="2826"/>
                <a:ext cx="336" cy="349"/>
              </a:xfrm>
              <a:prstGeom prst="ellipse">
                <a:avLst/>
              </a:prstGeom>
              <a:solidFill>
                <a:srgbClr val="C8C8C8"/>
              </a:solidFill>
              <a:ln w="7938">
                <a:solidFill>
                  <a:srgbClr val="000000"/>
                </a:solidFill>
                <a:round/>
                <a:headEnd/>
                <a:tailEnd/>
              </a:ln>
            </p:spPr>
            <p:txBody>
              <a:bodyPr/>
              <a:lstStyle/>
              <a:p>
                <a:endParaRPr lang="en-GB"/>
              </a:p>
            </p:txBody>
          </p:sp>
          <p:sp>
            <p:nvSpPr>
              <p:cNvPr id="25685" name="Oval 65"/>
              <p:cNvSpPr>
                <a:spLocks noChangeArrowheads="1"/>
              </p:cNvSpPr>
              <p:nvPr/>
            </p:nvSpPr>
            <p:spPr bwMode="auto">
              <a:xfrm>
                <a:off x="1253" y="2516"/>
                <a:ext cx="523" cy="543"/>
              </a:xfrm>
              <a:prstGeom prst="ellipse">
                <a:avLst/>
              </a:prstGeom>
              <a:solidFill>
                <a:srgbClr val="C8C8C8"/>
              </a:solidFill>
              <a:ln w="7938">
                <a:solidFill>
                  <a:srgbClr val="000000"/>
                </a:solidFill>
                <a:round/>
                <a:headEnd/>
                <a:tailEnd/>
              </a:ln>
            </p:spPr>
            <p:txBody>
              <a:bodyPr/>
              <a:lstStyle/>
              <a:p>
                <a:endParaRPr lang="en-GB"/>
              </a:p>
            </p:txBody>
          </p:sp>
          <p:sp>
            <p:nvSpPr>
              <p:cNvPr id="25686" name="Oval 66"/>
              <p:cNvSpPr>
                <a:spLocks noChangeArrowheads="1"/>
              </p:cNvSpPr>
              <p:nvPr/>
            </p:nvSpPr>
            <p:spPr bwMode="auto">
              <a:xfrm>
                <a:off x="1701" y="3136"/>
                <a:ext cx="521" cy="544"/>
              </a:xfrm>
              <a:prstGeom prst="ellipse">
                <a:avLst/>
              </a:prstGeom>
              <a:solidFill>
                <a:srgbClr val="C8C8C8"/>
              </a:solidFill>
              <a:ln w="7938">
                <a:solidFill>
                  <a:srgbClr val="000000"/>
                </a:solidFill>
                <a:round/>
                <a:headEnd/>
                <a:tailEnd/>
              </a:ln>
            </p:spPr>
            <p:txBody>
              <a:bodyPr/>
              <a:lstStyle/>
              <a:p>
                <a:endParaRPr lang="en-GB"/>
              </a:p>
            </p:txBody>
          </p:sp>
          <p:sp>
            <p:nvSpPr>
              <p:cNvPr id="25687" name="Oval 67"/>
              <p:cNvSpPr>
                <a:spLocks noChangeArrowheads="1"/>
              </p:cNvSpPr>
              <p:nvPr/>
            </p:nvSpPr>
            <p:spPr bwMode="auto">
              <a:xfrm>
                <a:off x="2334" y="2554"/>
                <a:ext cx="410" cy="428"/>
              </a:xfrm>
              <a:prstGeom prst="ellipse">
                <a:avLst/>
              </a:prstGeom>
              <a:solidFill>
                <a:srgbClr val="C8C8C8"/>
              </a:solidFill>
              <a:ln w="7938">
                <a:solidFill>
                  <a:srgbClr val="000000"/>
                </a:solidFill>
                <a:round/>
                <a:headEnd/>
                <a:tailEnd/>
              </a:ln>
            </p:spPr>
            <p:txBody>
              <a:bodyPr/>
              <a:lstStyle/>
              <a:p>
                <a:endParaRPr lang="en-GB"/>
              </a:p>
            </p:txBody>
          </p:sp>
          <p:sp>
            <p:nvSpPr>
              <p:cNvPr id="25688" name="Oval 68"/>
              <p:cNvSpPr>
                <a:spLocks noChangeArrowheads="1"/>
              </p:cNvSpPr>
              <p:nvPr/>
            </p:nvSpPr>
            <p:spPr bwMode="auto">
              <a:xfrm>
                <a:off x="2221" y="2399"/>
                <a:ext cx="374" cy="388"/>
              </a:xfrm>
              <a:prstGeom prst="ellipse">
                <a:avLst/>
              </a:prstGeom>
              <a:solidFill>
                <a:srgbClr val="C8C8C8"/>
              </a:solidFill>
              <a:ln w="7938">
                <a:solidFill>
                  <a:srgbClr val="000000"/>
                </a:solidFill>
                <a:round/>
                <a:headEnd/>
                <a:tailEnd/>
              </a:ln>
            </p:spPr>
            <p:txBody>
              <a:bodyPr/>
              <a:lstStyle/>
              <a:p>
                <a:endParaRPr lang="en-GB"/>
              </a:p>
            </p:txBody>
          </p:sp>
          <p:sp>
            <p:nvSpPr>
              <p:cNvPr id="25689" name="Freeform 69"/>
              <p:cNvSpPr>
                <a:spLocks/>
              </p:cNvSpPr>
              <p:nvPr/>
            </p:nvSpPr>
            <p:spPr bwMode="auto">
              <a:xfrm>
                <a:off x="1240" y="2502"/>
                <a:ext cx="1447" cy="1011"/>
              </a:xfrm>
              <a:custGeom>
                <a:avLst/>
                <a:gdLst>
                  <a:gd name="T0" fmla="*/ 447 w 1447"/>
                  <a:gd name="T1" fmla="*/ 103 h 1011"/>
                  <a:gd name="T2" fmla="*/ 507 w 1447"/>
                  <a:gd name="T3" fmla="*/ 29 h 1011"/>
                  <a:gd name="T4" fmla="*/ 777 w 1447"/>
                  <a:gd name="T5" fmla="*/ 34 h 1011"/>
                  <a:gd name="T6" fmla="*/ 968 w 1447"/>
                  <a:gd name="T7" fmla="*/ 0 h 1011"/>
                  <a:gd name="T8" fmla="*/ 1210 w 1447"/>
                  <a:gd name="T9" fmla="*/ 122 h 1011"/>
                  <a:gd name="T10" fmla="*/ 1331 w 1447"/>
                  <a:gd name="T11" fmla="*/ 88 h 1011"/>
                  <a:gd name="T12" fmla="*/ 1396 w 1447"/>
                  <a:gd name="T13" fmla="*/ 103 h 1011"/>
                  <a:gd name="T14" fmla="*/ 1410 w 1447"/>
                  <a:gd name="T15" fmla="*/ 402 h 1011"/>
                  <a:gd name="T16" fmla="*/ 1447 w 1447"/>
                  <a:gd name="T17" fmla="*/ 450 h 1011"/>
                  <a:gd name="T18" fmla="*/ 1336 w 1447"/>
                  <a:gd name="T19" fmla="*/ 683 h 1011"/>
                  <a:gd name="T20" fmla="*/ 1215 w 1447"/>
                  <a:gd name="T21" fmla="*/ 523 h 1011"/>
                  <a:gd name="T22" fmla="*/ 1182 w 1447"/>
                  <a:gd name="T23" fmla="*/ 606 h 1011"/>
                  <a:gd name="T24" fmla="*/ 1010 w 1447"/>
                  <a:gd name="T25" fmla="*/ 924 h 1011"/>
                  <a:gd name="T26" fmla="*/ 437 w 1447"/>
                  <a:gd name="T27" fmla="*/ 1011 h 1011"/>
                  <a:gd name="T28" fmla="*/ 140 w 1447"/>
                  <a:gd name="T29" fmla="*/ 949 h 1011"/>
                  <a:gd name="T30" fmla="*/ 46 w 1447"/>
                  <a:gd name="T31" fmla="*/ 751 h 1011"/>
                  <a:gd name="T32" fmla="*/ 46 w 1447"/>
                  <a:gd name="T33" fmla="*/ 547 h 1011"/>
                  <a:gd name="T34" fmla="*/ 0 w 1447"/>
                  <a:gd name="T35" fmla="*/ 378 h 1011"/>
                  <a:gd name="T36" fmla="*/ 447 w 1447"/>
                  <a:gd name="T37" fmla="*/ 103 h 10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47"/>
                  <a:gd name="T58" fmla="*/ 0 h 1011"/>
                  <a:gd name="T59" fmla="*/ 1447 w 1447"/>
                  <a:gd name="T60" fmla="*/ 1011 h 10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47" h="1011">
                    <a:moveTo>
                      <a:pt x="447" y="103"/>
                    </a:moveTo>
                    <a:lnTo>
                      <a:pt x="507" y="29"/>
                    </a:lnTo>
                    <a:lnTo>
                      <a:pt x="777" y="34"/>
                    </a:lnTo>
                    <a:lnTo>
                      <a:pt x="968" y="0"/>
                    </a:lnTo>
                    <a:lnTo>
                      <a:pt x="1210" y="122"/>
                    </a:lnTo>
                    <a:lnTo>
                      <a:pt x="1331" y="88"/>
                    </a:lnTo>
                    <a:lnTo>
                      <a:pt x="1396" y="103"/>
                    </a:lnTo>
                    <a:lnTo>
                      <a:pt x="1410" y="402"/>
                    </a:lnTo>
                    <a:lnTo>
                      <a:pt x="1447" y="450"/>
                    </a:lnTo>
                    <a:lnTo>
                      <a:pt x="1336" y="683"/>
                    </a:lnTo>
                    <a:lnTo>
                      <a:pt x="1215" y="523"/>
                    </a:lnTo>
                    <a:lnTo>
                      <a:pt x="1182" y="606"/>
                    </a:lnTo>
                    <a:lnTo>
                      <a:pt x="1010" y="924"/>
                    </a:lnTo>
                    <a:lnTo>
                      <a:pt x="437" y="1011"/>
                    </a:lnTo>
                    <a:lnTo>
                      <a:pt x="140" y="949"/>
                    </a:lnTo>
                    <a:lnTo>
                      <a:pt x="46" y="751"/>
                    </a:lnTo>
                    <a:lnTo>
                      <a:pt x="46" y="547"/>
                    </a:lnTo>
                    <a:lnTo>
                      <a:pt x="0" y="378"/>
                    </a:lnTo>
                    <a:lnTo>
                      <a:pt x="447" y="10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5677" name="Text Box 70"/>
            <p:cNvSpPr txBox="1">
              <a:spLocks noChangeArrowheads="1"/>
            </p:cNvSpPr>
            <p:nvPr/>
          </p:nvSpPr>
          <p:spPr bwMode="auto">
            <a:xfrm>
              <a:off x="2499" y="3212"/>
              <a:ext cx="1002"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it-IT" sz="1800" b="1">
                  <a:latin typeface="Tahoma" charset="0"/>
                </a:rPr>
                <a:t>Network</a:t>
              </a:r>
              <a:endParaRPr lang="en-US" sz="1800" b="1">
                <a:latin typeface="Tahoma" charset="0"/>
              </a:endParaRPr>
            </a:p>
          </p:txBody>
        </p:sp>
      </p:grpSp>
      <p:sp>
        <p:nvSpPr>
          <p:cNvPr id="25631" name="Text Box 71"/>
          <p:cNvSpPr txBox="1">
            <a:spLocks noChangeArrowheads="1"/>
          </p:cNvSpPr>
          <p:nvPr/>
        </p:nvSpPr>
        <p:spPr bwMode="auto">
          <a:xfrm>
            <a:off x="4716463" y="1468438"/>
            <a:ext cx="8096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it-IT" sz="1800" b="1">
                <a:latin typeface="Tahoma" charset="0"/>
              </a:rPr>
              <a:t>Distr.</a:t>
            </a:r>
          </a:p>
          <a:p>
            <a:pPr algn="ctr" eaLnBrk="1" hangingPunct="1"/>
            <a:r>
              <a:rPr lang="it-IT" sz="1800" b="1">
                <a:latin typeface="Tahoma" charset="0"/>
              </a:rPr>
              <a:t>logic</a:t>
            </a:r>
            <a:endParaRPr lang="en-US" sz="1800" b="1">
              <a:latin typeface="Tahoma" charset="0"/>
            </a:endParaRPr>
          </a:p>
        </p:txBody>
      </p:sp>
      <p:sp>
        <p:nvSpPr>
          <p:cNvPr id="25632" name="Rectangle 72"/>
          <p:cNvSpPr>
            <a:spLocks noChangeArrowheads="1"/>
          </p:cNvSpPr>
          <p:nvPr/>
        </p:nvSpPr>
        <p:spPr bwMode="auto">
          <a:xfrm>
            <a:off x="6240016" y="2209800"/>
            <a:ext cx="990600" cy="304800"/>
          </a:xfrm>
          <a:prstGeom prst="rect">
            <a:avLst/>
          </a:prstGeom>
          <a:solidFill>
            <a:srgbClr val="33CC33"/>
          </a:solidFill>
          <a:ln w="9525">
            <a:solidFill>
              <a:schemeClr val="tx1"/>
            </a:solidFill>
            <a:miter lim="800000"/>
            <a:headEnd type="none" w="sm" len="sm"/>
            <a:tailEnd type="none" w="sm" len="sm"/>
          </a:ln>
        </p:spPr>
        <p:txBody>
          <a:bodyPr wrap="none" anchor="ctr"/>
          <a:lstStyle/>
          <a:p>
            <a:pPr algn="ctr" eaLnBrk="1" hangingPunct="1"/>
            <a:r>
              <a:rPr lang="it-IT" sz="1800" b="1">
                <a:latin typeface="Tahoma" charset="0"/>
              </a:rPr>
              <a:t>GUI</a:t>
            </a:r>
            <a:endParaRPr lang="en-US" sz="1800" b="1">
              <a:latin typeface="Tahoma" charset="0"/>
            </a:endParaRPr>
          </a:p>
        </p:txBody>
      </p:sp>
      <p:sp>
        <p:nvSpPr>
          <p:cNvPr id="25633" name="Rectangle 73"/>
          <p:cNvSpPr>
            <a:spLocks noChangeArrowheads="1"/>
          </p:cNvSpPr>
          <p:nvPr/>
        </p:nvSpPr>
        <p:spPr bwMode="auto">
          <a:xfrm>
            <a:off x="6240016" y="2819400"/>
            <a:ext cx="990600" cy="457200"/>
          </a:xfrm>
          <a:prstGeom prst="rect">
            <a:avLst/>
          </a:prstGeom>
          <a:solidFill>
            <a:schemeClr val="folHlink"/>
          </a:solidFill>
          <a:ln w="9525">
            <a:solidFill>
              <a:schemeClr val="tx1"/>
            </a:solidFill>
            <a:miter lim="800000"/>
            <a:headEnd type="none" w="sm" len="sm"/>
            <a:tailEnd type="none" w="sm" len="sm"/>
          </a:ln>
        </p:spPr>
        <p:txBody>
          <a:bodyPr wrap="none" anchor="ctr"/>
          <a:lstStyle/>
          <a:p>
            <a:pPr algn="ctr" eaLnBrk="1" hangingPunct="1"/>
            <a:endParaRPr lang="it-IT" sz="1600" b="1">
              <a:latin typeface="Tahoma" charset="0"/>
            </a:endParaRPr>
          </a:p>
          <a:p>
            <a:pPr algn="ctr" eaLnBrk="1" hangingPunct="1"/>
            <a:r>
              <a:rPr lang="it-IT" sz="1600" b="1">
                <a:latin typeface="Tahoma" charset="0"/>
              </a:rPr>
              <a:t>Applic.</a:t>
            </a:r>
            <a:br>
              <a:rPr lang="it-IT" sz="1600" b="1">
                <a:latin typeface="Tahoma" charset="0"/>
              </a:rPr>
            </a:br>
            <a:endParaRPr lang="en-US" sz="1600" b="1">
              <a:latin typeface="Tahoma" charset="0"/>
            </a:endParaRPr>
          </a:p>
        </p:txBody>
      </p:sp>
      <p:sp>
        <p:nvSpPr>
          <p:cNvPr id="25634" name="AutoShape 74"/>
          <p:cNvSpPr>
            <a:spLocks noChangeArrowheads="1"/>
          </p:cNvSpPr>
          <p:nvPr/>
        </p:nvSpPr>
        <p:spPr bwMode="auto">
          <a:xfrm>
            <a:off x="6316216" y="5410200"/>
            <a:ext cx="838200" cy="533400"/>
          </a:xfrm>
          <a:prstGeom prst="can">
            <a:avLst>
              <a:gd name="adj" fmla="val 25000"/>
            </a:avLst>
          </a:prstGeom>
          <a:solidFill>
            <a:srgbClr val="FF0000"/>
          </a:solidFill>
          <a:ln w="9525">
            <a:solidFill>
              <a:schemeClr val="tx1"/>
            </a:solidFill>
            <a:round/>
            <a:headEnd type="none" w="sm" len="sm"/>
            <a:tailEnd type="none" w="sm" len="sm"/>
          </a:ln>
        </p:spPr>
        <p:txBody>
          <a:bodyPr wrap="none" anchor="ctr"/>
          <a:lstStyle/>
          <a:p>
            <a:pPr algn="ctr" eaLnBrk="1" hangingPunct="1"/>
            <a:r>
              <a:rPr lang="it-IT" sz="1800" b="1">
                <a:latin typeface="Tahoma" charset="0"/>
              </a:rPr>
              <a:t>Data</a:t>
            </a:r>
            <a:endParaRPr lang="en-US" sz="1800" b="1">
              <a:latin typeface="Tahoma" charset="0"/>
            </a:endParaRPr>
          </a:p>
        </p:txBody>
      </p:sp>
      <p:cxnSp>
        <p:nvCxnSpPr>
          <p:cNvPr id="25635" name="AutoShape 75"/>
          <p:cNvCxnSpPr>
            <a:cxnSpLocks noChangeShapeType="1"/>
            <a:stCxn id="25633" idx="2"/>
            <a:endCxn id="25634" idx="1"/>
          </p:cNvCxnSpPr>
          <p:nvPr/>
        </p:nvCxnSpPr>
        <p:spPr bwMode="auto">
          <a:xfrm>
            <a:off x="6735316" y="3276600"/>
            <a:ext cx="0" cy="2133600"/>
          </a:xfrm>
          <a:prstGeom prst="straightConnector1">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25636" name="AutoShape 76"/>
          <p:cNvCxnSpPr>
            <a:cxnSpLocks noChangeShapeType="1"/>
            <a:stCxn id="25633" idx="0"/>
            <a:endCxn id="25632" idx="2"/>
          </p:cNvCxnSpPr>
          <p:nvPr/>
        </p:nvCxnSpPr>
        <p:spPr bwMode="auto">
          <a:xfrm flipV="1">
            <a:off x="6735316" y="2514600"/>
            <a:ext cx="0" cy="304800"/>
          </a:xfrm>
          <a:prstGeom prst="straightConnector1">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nvGrpSpPr>
          <p:cNvPr id="25637" name="Group 77"/>
          <p:cNvGrpSpPr>
            <a:grpSpLocks/>
          </p:cNvGrpSpPr>
          <p:nvPr/>
        </p:nvGrpSpPr>
        <p:grpSpPr bwMode="auto">
          <a:xfrm>
            <a:off x="6109841" y="4038600"/>
            <a:ext cx="1171575" cy="762000"/>
            <a:chOff x="2498" y="3024"/>
            <a:chExt cx="1002" cy="720"/>
          </a:xfrm>
        </p:grpSpPr>
        <p:grpSp>
          <p:nvGrpSpPr>
            <p:cNvPr id="25662" name="Group 78"/>
            <p:cNvGrpSpPr>
              <a:grpSpLocks/>
            </p:cNvGrpSpPr>
            <p:nvPr/>
          </p:nvGrpSpPr>
          <p:grpSpPr bwMode="auto">
            <a:xfrm>
              <a:off x="2544" y="3024"/>
              <a:ext cx="912" cy="720"/>
              <a:chOff x="1103" y="2399"/>
              <a:chExt cx="1679" cy="1281"/>
            </a:xfrm>
          </p:grpSpPr>
          <p:sp>
            <p:nvSpPr>
              <p:cNvPr id="25664" name="Oval 79"/>
              <p:cNvSpPr>
                <a:spLocks noChangeArrowheads="1"/>
              </p:cNvSpPr>
              <p:nvPr/>
            </p:nvSpPr>
            <p:spPr bwMode="auto">
              <a:xfrm>
                <a:off x="1625" y="2438"/>
                <a:ext cx="411" cy="428"/>
              </a:xfrm>
              <a:prstGeom prst="ellipse">
                <a:avLst/>
              </a:prstGeom>
              <a:solidFill>
                <a:srgbClr val="C8C8C8"/>
              </a:solidFill>
              <a:ln w="7938">
                <a:solidFill>
                  <a:srgbClr val="000000"/>
                </a:solidFill>
                <a:round/>
                <a:headEnd/>
                <a:tailEnd/>
              </a:ln>
            </p:spPr>
            <p:txBody>
              <a:bodyPr/>
              <a:lstStyle/>
              <a:p>
                <a:endParaRPr lang="en-GB"/>
              </a:p>
            </p:txBody>
          </p:sp>
          <p:sp>
            <p:nvSpPr>
              <p:cNvPr id="25665" name="Oval 80"/>
              <p:cNvSpPr>
                <a:spLocks noChangeArrowheads="1"/>
              </p:cNvSpPr>
              <p:nvPr/>
            </p:nvSpPr>
            <p:spPr bwMode="auto">
              <a:xfrm>
                <a:off x="1961" y="2399"/>
                <a:ext cx="336" cy="350"/>
              </a:xfrm>
              <a:prstGeom prst="ellipse">
                <a:avLst/>
              </a:prstGeom>
              <a:solidFill>
                <a:srgbClr val="C8C8C8"/>
              </a:solidFill>
              <a:ln w="7938">
                <a:solidFill>
                  <a:srgbClr val="000000"/>
                </a:solidFill>
                <a:round/>
                <a:headEnd/>
                <a:tailEnd/>
              </a:ln>
            </p:spPr>
            <p:txBody>
              <a:bodyPr/>
              <a:lstStyle/>
              <a:p>
                <a:endParaRPr lang="en-GB"/>
              </a:p>
            </p:txBody>
          </p:sp>
          <p:sp>
            <p:nvSpPr>
              <p:cNvPr id="25666" name="Oval 81"/>
              <p:cNvSpPr>
                <a:spLocks noChangeArrowheads="1"/>
              </p:cNvSpPr>
              <p:nvPr/>
            </p:nvSpPr>
            <p:spPr bwMode="auto">
              <a:xfrm>
                <a:off x="2260" y="2748"/>
                <a:ext cx="522" cy="545"/>
              </a:xfrm>
              <a:prstGeom prst="ellipse">
                <a:avLst/>
              </a:prstGeom>
              <a:solidFill>
                <a:srgbClr val="C8C8C8"/>
              </a:solidFill>
              <a:ln w="7938">
                <a:solidFill>
                  <a:srgbClr val="000000"/>
                </a:solidFill>
                <a:round/>
                <a:headEnd/>
                <a:tailEnd/>
              </a:ln>
            </p:spPr>
            <p:txBody>
              <a:bodyPr/>
              <a:lstStyle/>
              <a:p>
                <a:endParaRPr lang="en-GB"/>
              </a:p>
            </p:txBody>
          </p:sp>
          <p:sp>
            <p:nvSpPr>
              <p:cNvPr id="25667" name="Oval 82"/>
              <p:cNvSpPr>
                <a:spLocks noChangeArrowheads="1"/>
              </p:cNvSpPr>
              <p:nvPr/>
            </p:nvSpPr>
            <p:spPr bwMode="auto">
              <a:xfrm>
                <a:off x="1290" y="2980"/>
                <a:ext cx="597" cy="622"/>
              </a:xfrm>
              <a:prstGeom prst="ellipse">
                <a:avLst/>
              </a:prstGeom>
              <a:solidFill>
                <a:srgbClr val="C8C8C8"/>
              </a:solidFill>
              <a:ln w="7938">
                <a:solidFill>
                  <a:srgbClr val="000000"/>
                </a:solidFill>
                <a:round/>
                <a:headEnd/>
                <a:tailEnd/>
              </a:ln>
            </p:spPr>
            <p:txBody>
              <a:bodyPr/>
              <a:lstStyle/>
              <a:p>
                <a:endParaRPr lang="en-GB"/>
              </a:p>
            </p:txBody>
          </p:sp>
          <p:sp>
            <p:nvSpPr>
              <p:cNvPr id="25668" name="Oval 83"/>
              <p:cNvSpPr>
                <a:spLocks noChangeArrowheads="1"/>
              </p:cNvSpPr>
              <p:nvPr/>
            </p:nvSpPr>
            <p:spPr bwMode="auto">
              <a:xfrm>
                <a:off x="2110" y="3058"/>
                <a:ext cx="447" cy="465"/>
              </a:xfrm>
              <a:prstGeom prst="ellipse">
                <a:avLst/>
              </a:prstGeom>
              <a:solidFill>
                <a:srgbClr val="C8C8C8"/>
              </a:solidFill>
              <a:ln w="7938">
                <a:solidFill>
                  <a:srgbClr val="000000"/>
                </a:solidFill>
                <a:round/>
                <a:headEnd/>
                <a:tailEnd/>
              </a:ln>
            </p:spPr>
            <p:txBody>
              <a:bodyPr/>
              <a:lstStyle/>
              <a:p>
                <a:endParaRPr lang="en-GB"/>
              </a:p>
            </p:txBody>
          </p:sp>
          <p:sp>
            <p:nvSpPr>
              <p:cNvPr id="25669" name="Oval 84"/>
              <p:cNvSpPr>
                <a:spLocks noChangeArrowheads="1"/>
              </p:cNvSpPr>
              <p:nvPr/>
            </p:nvSpPr>
            <p:spPr bwMode="auto">
              <a:xfrm>
                <a:off x="1141" y="3097"/>
                <a:ext cx="335" cy="349"/>
              </a:xfrm>
              <a:prstGeom prst="ellipse">
                <a:avLst/>
              </a:prstGeom>
              <a:solidFill>
                <a:srgbClr val="C8C8C8"/>
              </a:solidFill>
              <a:ln w="7938">
                <a:solidFill>
                  <a:srgbClr val="000000"/>
                </a:solidFill>
                <a:round/>
                <a:headEnd/>
                <a:tailEnd/>
              </a:ln>
            </p:spPr>
            <p:txBody>
              <a:bodyPr/>
              <a:lstStyle/>
              <a:p>
                <a:endParaRPr lang="en-GB"/>
              </a:p>
            </p:txBody>
          </p:sp>
          <p:sp>
            <p:nvSpPr>
              <p:cNvPr id="25670" name="Oval 85"/>
              <p:cNvSpPr>
                <a:spLocks noChangeArrowheads="1"/>
              </p:cNvSpPr>
              <p:nvPr/>
            </p:nvSpPr>
            <p:spPr bwMode="auto">
              <a:xfrm>
                <a:off x="1103" y="2826"/>
                <a:ext cx="336" cy="349"/>
              </a:xfrm>
              <a:prstGeom prst="ellipse">
                <a:avLst/>
              </a:prstGeom>
              <a:solidFill>
                <a:srgbClr val="C8C8C8"/>
              </a:solidFill>
              <a:ln w="7938">
                <a:solidFill>
                  <a:srgbClr val="000000"/>
                </a:solidFill>
                <a:round/>
                <a:headEnd/>
                <a:tailEnd/>
              </a:ln>
            </p:spPr>
            <p:txBody>
              <a:bodyPr/>
              <a:lstStyle/>
              <a:p>
                <a:endParaRPr lang="en-GB"/>
              </a:p>
            </p:txBody>
          </p:sp>
          <p:sp>
            <p:nvSpPr>
              <p:cNvPr id="25671" name="Oval 86"/>
              <p:cNvSpPr>
                <a:spLocks noChangeArrowheads="1"/>
              </p:cNvSpPr>
              <p:nvPr/>
            </p:nvSpPr>
            <p:spPr bwMode="auto">
              <a:xfrm>
                <a:off x="1253" y="2516"/>
                <a:ext cx="523" cy="543"/>
              </a:xfrm>
              <a:prstGeom prst="ellipse">
                <a:avLst/>
              </a:prstGeom>
              <a:solidFill>
                <a:srgbClr val="C8C8C8"/>
              </a:solidFill>
              <a:ln w="7938">
                <a:solidFill>
                  <a:srgbClr val="000000"/>
                </a:solidFill>
                <a:round/>
                <a:headEnd/>
                <a:tailEnd/>
              </a:ln>
            </p:spPr>
            <p:txBody>
              <a:bodyPr/>
              <a:lstStyle/>
              <a:p>
                <a:endParaRPr lang="en-GB"/>
              </a:p>
            </p:txBody>
          </p:sp>
          <p:sp>
            <p:nvSpPr>
              <p:cNvPr id="25672" name="Oval 87"/>
              <p:cNvSpPr>
                <a:spLocks noChangeArrowheads="1"/>
              </p:cNvSpPr>
              <p:nvPr/>
            </p:nvSpPr>
            <p:spPr bwMode="auto">
              <a:xfrm>
                <a:off x="1701" y="3136"/>
                <a:ext cx="521" cy="544"/>
              </a:xfrm>
              <a:prstGeom prst="ellipse">
                <a:avLst/>
              </a:prstGeom>
              <a:solidFill>
                <a:srgbClr val="C8C8C8"/>
              </a:solidFill>
              <a:ln w="7938">
                <a:solidFill>
                  <a:srgbClr val="000000"/>
                </a:solidFill>
                <a:round/>
                <a:headEnd/>
                <a:tailEnd/>
              </a:ln>
            </p:spPr>
            <p:txBody>
              <a:bodyPr/>
              <a:lstStyle/>
              <a:p>
                <a:endParaRPr lang="en-GB"/>
              </a:p>
            </p:txBody>
          </p:sp>
          <p:sp>
            <p:nvSpPr>
              <p:cNvPr id="25673" name="Oval 88"/>
              <p:cNvSpPr>
                <a:spLocks noChangeArrowheads="1"/>
              </p:cNvSpPr>
              <p:nvPr/>
            </p:nvSpPr>
            <p:spPr bwMode="auto">
              <a:xfrm>
                <a:off x="2334" y="2554"/>
                <a:ext cx="410" cy="428"/>
              </a:xfrm>
              <a:prstGeom prst="ellipse">
                <a:avLst/>
              </a:prstGeom>
              <a:solidFill>
                <a:srgbClr val="C8C8C8"/>
              </a:solidFill>
              <a:ln w="7938">
                <a:solidFill>
                  <a:srgbClr val="000000"/>
                </a:solidFill>
                <a:round/>
                <a:headEnd/>
                <a:tailEnd/>
              </a:ln>
            </p:spPr>
            <p:txBody>
              <a:bodyPr/>
              <a:lstStyle/>
              <a:p>
                <a:endParaRPr lang="en-GB"/>
              </a:p>
            </p:txBody>
          </p:sp>
          <p:sp>
            <p:nvSpPr>
              <p:cNvPr id="25674" name="Oval 89"/>
              <p:cNvSpPr>
                <a:spLocks noChangeArrowheads="1"/>
              </p:cNvSpPr>
              <p:nvPr/>
            </p:nvSpPr>
            <p:spPr bwMode="auto">
              <a:xfrm>
                <a:off x="2221" y="2399"/>
                <a:ext cx="374" cy="388"/>
              </a:xfrm>
              <a:prstGeom prst="ellipse">
                <a:avLst/>
              </a:prstGeom>
              <a:solidFill>
                <a:srgbClr val="C8C8C8"/>
              </a:solidFill>
              <a:ln w="7938">
                <a:solidFill>
                  <a:srgbClr val="000000"/>
                </a:solidFill>
                <a:round/>
                <a:headEnd/>
                <a:tailEnd/>
              </a:ln>
            </p:spPr>
            <p:txBody>
              <a:bodyPr/>
              <a:lstStyle/>
              <a:p>
                <a:endParaRPr lang="en-GB"/>
              </a:p>
            </p:txBody>
          </p:sp>
          <p:sp>
            <p:nvSpPr>
              <p:cNvPr id="25675" name="Freeform 90"/>
              <p:cNvSpPr>
                <a:spLocks/>
              </p:cNvSpPr>
              <p:nvPr/>
            </p:nvSpPr>
            <p:spPr bwMode="auto">
              <a:xfrm>
                <a:off x="1240" y="2502"/>
                <a:ext cx="1447" cy="1011"/>
              </a:xfrm>
              <a:custGeom>
                <a:avLst/>
                <a:gdLst>
                  <a:gd name="T0" fmla="*/ 447 w 1447"/>
                  <a:gd name="T1" fmla="*/ 103 h 1011"/>
                  <a:gd name="T2" fmla="*/ 507 w 1447"/>
                  <a:gd name="T3" fmla="*/ 29 h 1011"/>
                  <a:gd name="T4" fmla="*/ 777 w 1447"/>
                  <a:gd name="T5" fmla="*/ 34 h 1011"/>
                  <a:gd name="T6" fmla="*/ 968 w 1447"/>
                  <a:gd name="T7" fmla="*/ 0 h 1011"/>
                  <a:gd name="T8" fmla="*/ 1210 w 1447"/>
                  <a:gd name="T9" fmla="*/ 122 h 1011"/>
                  <a:gd name="T10" fmla="*/ 1331 w 1447"/>
                  <a:gd name="T11" fmla="*/ 88 h 1011"/>
                  <a:gd name="T12" fmla="*/ 1396 w 1447"/>
                  <a:gd name="T13" fmla="*/ 103 h 1011"/>
                  <a:gd name="T14" fmla="*/ 1410 w 1447"/>
                  <a:gd name="T15" fmla="*/ 402 h 1011"/>
                  <a:gd name="T16" fmla="*/ 1447 w 1447"/>
                  <a:gd name="T17" fmla="*/ 450 h 1011"/>
                  <a:gd name="T18" fmla="*/ 1336 w 1447"/>
                  <a:gd name="T19" fmla="*/ 683 h 1011"/>
                  <a:gd name="T20" fmla="*/ 1215 w 1447"/>
                  <a:gd name="T21" fmla="*/ 523 h 1011"/>
                  <a:gd name="T22" fmla="*/ 1182 w 1447"/>
                  <a:gd name="T23" fmla="*/ 606 h 1011"/>
                  <a:gd name="T24" fmla="*/ 1010 w 1447"/>
                  <a:gd name="T25" fmla="*/ 924 h 1011"/>
                  <a:gd name="T26" fmla="*/ 437 w 1447"/>
                  <a:gd name="T27" fmla="*/ 1011 h 1011"/>
                  <a:gd name="T28" fmla="*/ 140 w 1447"/>
                  <a:gd name="T29" fmla="*/ 949 h 1011"/>
                  <a:gd name="T30" fmla="*/ 46 w 1447"/>
                  <a:gd name="T31" fmla="*/ 751 h 1011"/>
                  <a:gd name="T32" fmla="*/ 46 w 1447"/>
                  <a:gd name="T33" fmla="*/ 547 h 1011"/>
                  <a:gd name="T34" fmla="*/ 0 w 1447"/>
                  <a:gd name="T35" fmla="*/ 378 h 1011"/>
                  <a:gd name="T36" fmla="*/ 447 w 1447"/>
                  <a:gd name="T37" fmla="*/ 103 h 10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47"/>
                  <a:gd name="T58" fmla="*/ 0 h 1011"/>
                  <a:gd name="T59" fmla="*/ 1447 w 1447"/>
                  <a:gd name="T60" fmla="*/ 1011 h 10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47" h="1011">
                    <a:moveTo>
                      <a:pt x="447" y="103"/>
                    </a:moveTo>
                    <a:lnTo>
                      <a:pt x="507" y="29"/>
                    </a:lnTo>
                    <a:lnTo>
                      <a:pt x="777" y="34"/>
                    </a:lnTo>
                    <a:lnTo>
                      <a:pt x="968" y="0"/>
                    </a:lnTo>
                    <a:lnTo>
                      <a:pt x="1210" y="122"/>
                    </a:lnTo>
                    <a:lnTo>
                      <a:pt x="1331" y="88"/>
                    </a:lnTo>
                    <a:lnTo>
                      <a:pt x="1396" y="103"/>
                    </a:lnTo>
                    <a:lnTo>
                      <a:pt x="1410" y="402"/>
                    </a:lnTo>
                    <a:lnTo>
                      <a:pt x="1447" y="450"/>
                    </a:lnTo>
                    <a:lnTo>
                      <a:pt x="1336" y="683"/>
                    </a:lnTo>
                    <a:lnTo>
                      <a:pt x="1215" y="523"/>
                    </a:lnTo>
                    <a:lnTo>
                      <a:pt x="1182" y="606"/>
                    </a:lnTo>
                    <a:lnTo>
                      <a:pt x="1010" y="924"/>
                    </a:lnTo>
                    <a:lnTo>
                      <a:pt x="437" y="1011"/>
                    </a:lnTo>
                    <a:lnTo>
                      <a:pt x="140" y="949"/>
                    </a:lnTo>
                    <a:lnTo>
                      <a:pt x="46" y="751"/>
                    </a:lnTo>
                    <a:lnTo>
                      <a:pt x="46" y="547"/>
                    </a:lnTo>
                    <a:lnTo>
                      <a:pt x="0" y="378"/>
                    </a:lnTo>
                    <a:lnTo>
                      <a:pt x="447" y="10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5663" name="Text Box 91"/>
            <p:cNvSpPr txBox="1">
              <a:spLocks noChangeArrowheads="1"/>
            </p:cNvSpPr>
            <p:nvPr/>
          </p:nvSpPr>
          <p:spPr bwMode="auto">
            <a:xfrm>
              <a:off x="2498" y="3212"/>
              <a:ext cx="1002"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it-IT" sz="1800" b="1">
                  <a:latin typeface="Tahoma" charset="0"/>
                </a:rPr>
                <a:t>Network</a:t>
              </a:r>
              <a:endParaRPr lang="en-US" sz="1800" b="1">
                <a:latin typeface="Tahoma" charset="0"/>
              </a:endParaRPr>
            </a:p>
          </p:txBody>
        </p:sp>
      </p:grpSp>
      <p:sp>
        <p:nvSpPr>
          <p:cNvPr id="25638" name="Text Box 92"/>
          <p:cNvSpPr txBox="1">
            <a:spLocks noChangeArrowheads="1"/>
          </p:cNvSpPr>
          <p:nvPr/>
        </p:nvSpPr>
        <p:spPr bwMode="auto">
          <a:xfrm>
            <a:off x="5868144" y="1486525"/>
            <a:ext cx="157177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it-IT" sz="1800" b="1" dirty="0">
                <a:latin typeface="Tahoma" charset="0"/>
              </a:rPr>
              <a:t>Remote</a:t>
            </a:r>
          </a:p>
          <a:p>
            <a:pPr algn="ctr" eaLnBrk="1" hangingPunct="1"/>
            <a:r>
              <a:rPr lang="it-IT" sz="1800" b="1" dirty="0" smtClean="0">
                <a:latin typeface="Tahoma" charset="0"/>
              </a:rPr>
              <a:t>data </a:t>
            </a:r>
            <a:r>
              <a:rPr lang="it-IT" sz="1800" b="1" dirty="0" err="1" smtClean="0">
                <a:latin typeface="Tahoma" charset="0"/>
              </a:rPr>
              <a:t>access</a:t>
            </a:r>
            <a:endParaRPr lang="en-US" sz="1800" b="1" dirty="0">
              <a:latin typeface="Tahoma" charset="0"/>
            </a:endParaRPr>
          </a:p>
        </p:txBody>
      </p:sp>
      <p:sp>
        <p:nvSpPr>
          <p:cNvPr id="25639" name="Text Box 93"/>
          <p:cNvSpPr txBox="1">
            <a:spLocks noChangeArrowheads="1"/>
          </p:cNvSpPr>
          <p:nvPr/>
        </p:nvSpPr>
        <p:spPr bwMode="auto">
          <a:xfrm>
            <a:off x="7572027" y="1468438"/>
            <a:ext cx="124212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it-IT" sz="1800" b="1" dirty="0" err="1">
                <a:latin typeface="Tahoma" charset="0"/>
              </a:rPr>
              <a:t>Distr</a:t>
            </a:r>
            <a:r>
              <a:rPr lang="it-IT" sz="1800" b="1" dirty="0">
                <a:latin typeface="Tahoma" charset="0"/>
              </a:rPr>
              <a:t>. </a:t>
            </a:r>
            <a:r>
              <a:rPr lang="it-IT" sz="1800" b="1" dirty="0" smtClean="0">
                <a:latin typeface="Tahoma" charset="0"/>
              </a:rPr>
              <a:t/>
            </a:r>
            <a:br>
              <a:rPr lang="it-IT" sz="1800" b="1" dirty="0" smtClean="0">
                <a:latin typeface="Tahoma" charset="0"/>
              </a:rPr>
            </a:br>
            <a:r>
              <a:rPr lang="it-IT" sz="1800" b="1" dirty="0" smtClean="0">
                <a:latin typeface="Tahoma" charset="0"/>
              </a:rPr>
              <a:t>database</a:t>
            </a:r>
            <a:endParaRPr lang="en-US" sz="1800" b="1" dirty="0">
              <a:latin typeface="Tahoma" charset="0"/>
            </a:endParaRPr>
          </a:p>
        </p:txBody>
      </p:sp>
      <p:sp>
        <p:nvSpPr>
          <p:cNvPr id="25640" name="Rectangle 94"/>
          <p:cNvSpPr>
            <a:spLocks noChangeArrowheads="1"/>
          </p:cNvSpPr>
          <p:nvPr/>
        </p:nvSpPr>
        <p:spPr bwMode="auto">
          <a:xfrm>
            <a:off x="7696200" y="2209800"/>
            <a:ext cx="990600" cy="304800"/>
          </a:xfrm>
          <a:prstGeom prst="rect">
            <a:avLst/>
          </a:prstGeom>
          <a:solidFill>
            <a:srgbClr val="33CC33"/>
          </a:solidFill>
          <a:ln w="9525">
            <a:solidFill>
              <a:schemeClr val="tx1"/>
            </a:solidFill>
            <a:miter lim="800000"/>
            <a:headEnd type="none" w="sm" len="sm"/>
            <a:tailEnd type="none" w="sm" len="sm"/>
          </a:ln>
        </p:spPr>
        <p:txBody>
          <a:bodyPr wrap="none" anchor="ctr"/>
          <a:lstStyle/>
          <a:p>
            <a:pPr algn="ctr" eaLnBrk="1" hangingPunct="1"/>
            <a:r>
              <a:rPr lang="it-IT" sz="1800" b="1">
                <a:latin typeface="Tahoma" charset="0"/>
              </a:rPr>
              <a:t>GUI</a:t>
            </a:r>
            <a:endParaRPr lang="en-US" sz="1800" b="1">
              <a:latin typeface="Tahoma" charset="0"/>
            </a:endParaRPr>
          </a:p>
        </p:txBody>
      </p:sp>
      <p:sp>
        <p:nvSpPr>
          <p:cNvPr id="25641" name="Rectangle 95"/>
          <p:cNvSpPr>
            <a:spLocks noChangeArrowheads="1"/>
          </p:cNvSpPr>
          <p:nvPr/>
        </p:nvSpPr>
        <p:spPr bwMode="auto">
          <a:xfrm>
            <a:off x="7696200" y="2819400"/>
            <a:ext cx="990600" cy="457200"/>
          </a:xfrm>
          <a:prstGeom prst="rect">
            <a:avLst/>
          </a:prstGeom>
          <a:solidFill>
            <a:schemeClr val="folHlink"/>
          </a:solidFill>
          <a:ln w="9525">
            <a:solidFill>
              <a:schemeClr val="tx1"/>
            </a:solidFill>
            <a:miter lim="800000"/>
            <a:headEnd type="none" w="sm" len="sm"/>
            <a:tailEnd type="none" w="sm" len="sm"/>
          </a:ln>
        </p:spPr>
        <p:txBody>
          <a:bodyPr wrap="none" anchor="ctr"/>
          <a:lstStyle/>
          <a:p>
            <a:pPr algn="ctr" eaLnBrk="1" hangingPunct="1"/>
            <a:endParaRPr lang="it-IT" sz="1600" b="1">
              <a:latin typeface="Tahoma" charset="0"/>
            </a:endParaRPr>
          </a:p>
          <a:p>
            <a:pPr algn="ctr" eaLnBrk="1" hangingPunct="1"/>
            <a:r>
              <a:rPr lang="it-IT" sz="1600" b="1">
                <a:latin typeface="Tahoma" charset="0"/>
              </a:rPr>
              <a:t>Applic.</a:t>
            </a:r>
            <a:br>
              <a:rPr lang="it-IT" sz="1600" b="1">
                <a:latin typeface="Tahoma" charset="0"/>
              </a:rPr>
            </a:br>
            <a:endParaRPr lang="en-US" sz="1600" b="1">
              <a:latin typeface="Tahoma" charset="0"/>
            </a:endParaRPr>
          </a:p>
        </p:txBody>
      </p:sp>
      <p:sp>
        <p:nvSpPr>
          <p:cNvPr id="25642" name="AutoShape 96"/>
          <p:cNvSpPr>
            <a:spLocks noChangeArrowheads="1"/>
          </p:cNvSpPr>
          <p:nvPr/>
        </p:nvSpPr>
        <p:spPr bwMode="auto">
          <a:xfrm>
            <a:off x="7772400" y="5410200"/>
            <a:ext cx="838200" cy="533400"/>
          </a:xfrm>
          <a:prstGeom prst="can">
            <a:avLst>
              <a:gd name="adj" fmla="val 25000"/>
            </a:avLst>
          </a:prstGeom>
          <a:solidFill>
            <a:srgbClr val="FF0000"/>
          </a:solidFill>
          <a:ln w="9525">
            <a:solidFill>
              <a:schemeClr val="tx1"/>
            </a:solidFill>
            <a:round/>
            <a:headEnd type="none" w="sm" len="sm"/>
            <a:tailEnd type="none" w="sm" len="sm"/>
          </a:ln>
        </p:spPr>
        <p:txBody>
          <a:bodyPr wrap="none" anchor="ctr"/>
          <a:lstStyle/>
          <a:p>
            <a:pPr algn="ctr" eaLnBrk="1" hangingPunct="1"/>
            <a:r>
              <a:rPr lang="it-IT" sz="1800" b="1">
                <a:latin typeface="Tahoma" charset="0"/>
              </a:rPr>
              <a:t>Data</a:t>
            </a:r>
            <a:endParaRPr lang="en-US" sz="1800" b="1">
              <a:latin typeface="Tahoma" charset="0"/>
            </a:endParaRPr>
          </a:p>
        </p:txBody>
      </p:sp>
      <p:cxnSp>
        <p:nvCxnSpPr>
          <p:cNvPr id="25643" name="AutoShape 97"/>
          <p:cNvCxnSpPr>
            <a:cxnSpLocks noChangeShapeType="1"/>
            <a:stCxn id="25641" idx="2"/>
            <a:endCxn id="25645" idx="1"/>
          </p:cNvCxnSpPr>
          <p:nvPr/>
        </p:nvCxnSpPr>
        <p:spPr bwMode="auto">
          <a:xfrm>
            <a:off x="8191500" y="3276600"/>
            <a:ext cx="0" cy="381000"/>
          </a:xfrm>
          <a:prstGeom prst="straightConnector1">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25644" name="AutoShape 98"/>
          <p:cNvCxnSpPr>
            <a:cxnSpLocks noChangeShapeType="1"/>
            <a:stCxn id="25641" idx="0"/>
            <a:endCxn id="25640" idx="2"/>
          </p:cNvCxnSpPr>
          <p:nvPr/>
        </p:nvCxnSpPr>
        <p:spPr bwMode="auto">
          <a:xfrm flipV="1">
            <a:off x="8191500" y="2514600"/>
            <a:ext cx="0" cy="304800"/>
          </a:xfrm>
          <a:prstGeom prst="straightConnector1">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25645" name="AutoShape 99"/>
          <p:cNvSpPr>
            <a:spLocks noChangeArrowheads="1"/>
          </p:cNvSpPr>
          <p:nvPr/>
        </p:nvSpPr>
        <p:spPr bwMode="auto">
          <a:xfrm>
            <a:off x="7772400" y="3657600"/>
            <a:ext cx="838200" cy="533400"/>
          </a:xfrm>
          <a:prstGeom prst="can">
            <a:avLst>
              <a:gd name="adj" fmla="val 25000"/>
            </a:avLst>
          </a:prstGeom>
          <a:solidFill>
            <a:srgbClr val="FF0000"/>
          </a:solidFill>
          <a:ln w="9525">
            <a:solidFill>
              <a:schemeClr val="tx1"/>
            </a:solidFill>
            <a:round/>
            <a:headEnd type="none" w="sm" len="sm"/>
            <a:tailEnd type="none" w="sm" len="sm"/>
          </a:ln>
        </p:spPr>
        <p:txBody>
          <a:bodyPr wrap="none" anchor="ctr"/>
          <a:lstStyle/>
          <a:p>
            <a:pPr algn="ctr" eaLnBrk="1" hangingPunct="1"/>
            <a:r>
              <a:rPr lang="it-IT" sz="1800" b="1">
                <a:latin typeface="Tahoma" charset="0"/>
              </a:rPr>
              <a:t>Data</a:t>
            </a:r>
            <a:endParaRPr lang="en-US" sz="1800" b="1">
              <a:latin typeface="Tahoma" charset="0"/>
            </a:endParaRPr>
          </a:p>
        </p:txBody>
      </p:sp>
      <p:cxnSp>
        <p:nvCxnSpPr>
          <p:cNvPr id="25646" name="AutoShape 100"/>
          <p:cNvCxnSpPr>
            <a:cxnSpLocks noChangeShapeType="1"/>
            <a:stCxn id="25645" idx="3"/>
            <a:endCxn id="25642" idx="1"/>
          </p:cNvCxnSpPr>
          <p:nvPr/>
        </p:nvCxnSpPr>
        <p:spPr bwMode="auto">
          <a:xfrm>
            <a:off x="8191500" y="4191000"/>
            <a:ext cx="0" cy="1219200"/>
          </a:xfrm>
          <a:prstGeom prst="straightConnector1">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nvGrpSpPr>
          <p:cNvPr id="25647" name="Group 101"/>
          <p:cNvGrpSpPr>
            <a:grpSpLocks/>
          </p:cNvGrpSpPr>
          <p:nvPr/>
        </p:nvGrpSpPr>
        <p:grpSpPr bwMode="auto">
          <a:xfrm>
            <a:off x="7566025" y="4419600"/>
            <a:ext cx="1171575" cy="762000"/>
            <a:chOff x="2498" y="3024"/>
            <a:chExt cx="1002" cy="720"/>
          </a:xfrm>
        </p:grpSpPr>
        <p:grpSp>
          <p:nvGrpSpPr>
            <p:cNvPr id="25648" name="Group 102"/>
            <p:cNvGrpSpPr>
              <a:grpSpLocks/>
            </p:cNvGrpSpPr>
            <p:nvPr/>
          </p:nvGrpSpPr>
          <p:grpSpPr bwMode="auto">
            <a:xfrm>
              <a:off x="2544" y="3024"/>
              <a:ext cx="912" cy="720"/>
              <a:chOff x="1103" y="2399"/>
              <a:chExt cx="1679" cy="1281"/>
            </a:xfrm>
          </p:grpSpPr>
          <p:sp>
            <p:nvSpPr>
              <p:cNvPr id="25650" name="Oval 103"/>
              <p:cNvSpPr>
                <a:spLocks noChangeArrowheads="1"/>
              </p:cNvSpPr>
              <p:nvPr/>
            </p:nvSpPr>
            <p:spPr bwMode="auto">
              <a:xfrm>
                <a:off x="1625" y="2438"/>
                <a:ext cx="411" cy="428"/>
              </a:xfrm>
              <a:prstGeom prst="ellipse">
                <a:avLst/>
              </a:prstGeom>
              <a:solidFill>
                <a:srgbClr val="C8C8C8"/>
              </a:solidFill>
              <a:ln w="7938">
                <a:solidFill>
                  <a:srgbClr val="000000"/>
                </a:solidFill>
                <a:round/>
                <a:headEnd/>
                <a:tailEnd/>
              </a:ln>
            </p:spPr>
            <p:txBody>
              <a:bodyPr/>
              <a:lstStyle/>
              <a:p>
                <a:endParaRPr lang="en-GB"/>
              </a:p>
            </p:txBody>
          </p:sp>
          <p:sp>
            <p:nvSpPr>
              <p:cNvPr id="25651" name="Oval 104"/>
              <p:cNvSpPr>
                <a:spLocks noChangeArrowheads="1"/>
              </p:cNvSpPr>
              <p:nvPr/>
            </p:nvSpPr>
            <p:spPr bwMode="auto">
              <a:xfrm>
                <a:off x="1961" y="2399"/>
                <a:ext cx="336" cy="350"/>
              </a:xfrm>
              <a:prstGeom prst="ellipse">
                <a:avLst/>
              </a:prstGeom>
              <a:solidFill>
                <a:srgbClr val="C8C8C8"/>
              </a:solidFill>
              <a:ln w="7938">
                <a:solidFill>
                  <a:srgbClr val="000000"/>
                </a:solidFill>
                <a:round/>
                <a:headEnd/>
                <a:tailEnd/>
              </a:ln>
            </p:spPr>
            <p:txBody>
              <a:bodyPr/>
              <a:lstStyle/>
              <a:p>
                <a:endParaRPr lang="en-GB"/>
              </a:p>
            </p:txBody>
          </p:sp>
          <p:sp>
            <p:nvSpPr>
              <p:cNvPr id="25652" name="Oval 105"/>
              <p:cNvSpPr>
                <a:spLocks noChangeArrowheads="1"/>
              </p:cNvSpPr>
              <p:nvPr/>
            </p:nvSpPr>
            <p:spPr bwMode="auto">
              <a:xfrm>
                <a:off x="2260" y="2748"/>
                <a:ext cx="522" cy="545"/>
              </a:xfrm>
              <a:prstGeom prst="ellipse">
                <a:avLst/>
              </a:prstGeom>
              <a:solidFill>
                <a:srgbClr val="C8C8C8"/>
              </a:solidFill>
              <a:ln w="7938">
                <a:solidFill>
                  <a:srgbClr val="000000"/>
                </a:solidFill>
                <a:round/>
                <a:headEnd/>
                <a:tailEnd/>
              </a:ln>
            </p:spPr>
            <p:txBody>
              <a:bodyPr/>
              <a:lstStyle/>
              <a:p>
                <a:endParaRPr lang="en-GB"/>
              </a:p>
            </p:txBody>
          </p:sp>
          <p:sp>
            <p:nvSpPr>
              <p:cNvPr id="25653" name="Oval 106"/>
              <p:cNvSpPr>
                <a:spLocks noChangeArrowheads="1"/>
              </p:cNvSpPr>
              <p:nvPr/>
            </p:nvSpPr>
            <p:spPr bwMode="auto">
              <a:xfrm>
                <a:off x="1290" y="2980"/>
                <a:ext cx="597" cy="622"/>
              </a:xfrm>
              <a:prstGeom prst="ellipse">
                <a:avLst/>
              </a:prstGeom>
              <a:solidFill>
                <a:srgbClr val="C8C8C8"/>
              </a:solidFill>
              <a:ln w="7938">
                <a:solidFill>
                  <a:srgbClr val="000000"/>
                </a:solidFill>
                <a:round/>
                <a:headEnd/>
                <a:tailEnd/>
              </a:ln>
            </p:spPr>
            <p:txBody>
              <a:bodyPr/>
              <a:lstStyle/>
              <a:p>
                <a:endParaRPr lang="en-GB"/>
              </a:p>
            </p:txBody>
          </p:sp>
          <p:sp>
            <p:nvSpPr>
              <p:cNvPr id="25654" name="Oval 107"/>
              <p:cNvSpPr>
                <a:spLocks noChangeArrowheads="1"/>
              </p:cNvSpPr>
              <p:nvPr/>
            </p:nvSpPr>
            <p:spPr bwMode="auto">
              <a:xfrm>
                <a:off x="2110" y="3058"/>
                <a:ext cx="447" cy="465"/>
              </a:xfrm>
              <a:prstGeom prst="ellipse">
                <a:avLst/>
              </a:prstGeom>
              <a:solidFill>
                <a:srgbClr val="C8C8C8"/>
              </a:solidFill>
              <a:ln w="7938">
                <a:solidFill>
                  <a:srgbClr val="000000"/>
                </a:solidFill>
                <a:round/>
                <a:headEnd/>
                <a:tailEnd/>
              </a:ln>
            </p:spPr>
            <p:txBody>
              <a:bodyPr/>
              <a:lstStyle/>
              <a:p>
                <a:endParaRPr lang="en-GB"/>
              </a:p>
            </p:txBody>
          </p:sp>
          <p:sp>
            <p:nvSpPr>
              <p:cNvPr id="25655" name="Oval 108"/>
              <p:cNvSpPr>
                <a:spLocks noChangeArrowheads="1"/>
              </p:cNvSpPr>
              <p:nvPr/>
            </p:nvSpPr>
            <p:spPr bwMode="auto">
              <a:xfrm>
                <a:off x="1141" y="3097"/>
                <a:ext cx="335" cy="349"/>
              </a:xfrm>
              <a:prstGeom prst="ellipse">
                <a:avLst/>
              </a:prstGeom>
              <a:solidFill>
                <a:srgbClr val="C8C8C8"/>
              </a:solidFill>
              <a:ln w="7938">
                <a:solidFill>
                  <a:srgbClr val="000000"/>
                </a:solidFill>
                <a:round/>
                <a:headEnd/>
                <a:tailEnd/>
              </a:ln>
            </p:spPr>
            <p:txBody>
              <a:bodyPr/>
              <a:lstStyle/>
              <a:p>
                <a:endParaRPr lang="en-GB"/>
              </a:p>
            </p:txBody>
          </p:sp>
          <p:sp>
            <p:nvSpPr>
              <p:cNvPr id="25656" name="Oval 109"/>
              <p:cNvSpPr>
                <a:spLocks noChangeArrowheads="1"/>
              </p:cNvSpPr>
              <p:nvPr/>
            </p:nvSpPr>
            <p:spPr bwMode="auto">
              <a:xfrm>
                <a:off x="1103" y="2826"/>
                <a:ext cx="336" cy="349"/>
              </a:xfrm>
              <a:prstGeom prst="ellipse">
                <a:avLst/>
              </a:prstGeom>
              <a:solidFill>
                <a:srgbClr val="C8C8C8"/>
              </a:solidFill>
              <a:ln w="7938">
                <a:solidFill>
                  <a:srgbClr val="000000"/>
                </a:solidFill>
                <a:round/>
                <a:headEnd/>
                <a:tailEnd/>
              </a:ln>
            </p:spPr>
            <p:txBody>
              <a:bodyPr/>
              <a:lstStyle/>
              <a:p>
                <a:endParaRPr lang="en-GB"/>
              </a:p>
            </p:txBody>
          </p:sp>
          <p:sp>
            <p:nvSpPr>
              <p:cNvPr id="25657" name="Oval 110"/>
              <p:cNvSpPr>
                <a:spLocks noChangeArrowheads="1"/>
              </p:cNvSpPr>
              <p:nvPr/>
            </p:nvSpPr>
            <p:spPr bwMode="auto">
              <a:xfrm>
                <a:off x="1253" y="2516"/>
                <a:ext cx="523" cy="543"/>
              </a:xfrm>
              <a:prstGeom prst="ellipse">
                <a:avLst/>
              </a:prstGeom>
              <a:solidFill>
                <a:srgbClr val="C8C8C8"/>
              </a:solidFill>
              <a:ln w="7938">
                <a:solidFill>
                  <a:srgbClr val="000000"/>
                </a:solidFill>
                <a:round/>
                <a:headEnd/>
                <a:tailEnd/>
              </a:ln>
            </p:spPr>
            <p:txBody>
              <a:bodyPr/>
              <a:lstStyle/>
              <a:p>
                <a:endParaRPr lang="en-GB"/>
              </a:p>
            </p:txBody>
          </p:sp>
          <p:sp>
            <p:nvSpPr>
              <p:cNvPr id="25658" name="Oval 111"/>
              <p:cNvSpPr>
                <a:spLocks noChangeArrowheads="1"/>
              </p:cNvSpPr>
              <p:nvPr/>
            </p:nvSpPr>
            <p:spPr bwMode="auto">
              <a:xfrm>
                <a:off x="1701" y="3136"/>
                <a:ext cx="521" cy="544"/>
              </a:xfrm>
              <a:prstGeom prst="ellipse">
                <a:avLst/>
              </a:prstGeom>
              <a:solidFill>
                <a:srgbClr val="C8C8C8"/>
              </a:solidFill>
              <a:ln w="7938">
                <a:solidFill>
                  <a:srgbClr val="000000"/>
                </a:solidFill>
                <a:round/>
                <a:headEnd/>
                <a:tailEnd/>
              </a:ln>
            </p:spPr>
            <p:txBody>
              <a:bodyPr/>
              <a:lstStyle/>
              <a:p>
                <a:endParaRPr lang="en-GB"/>
              </a:p>
            </p:txBody>
          </p:sp>
          <p:sp>
            <p:nvSpPr>
              <p:cNvPr id="25659" name="Oval 112"/>
              <p:cNvSpPr>
                <a:spLocks noChangeArrowheads="1"/>
              </p:cNvSpPr>
              <p:nvPr/>
            </p:nvSpPr>
            <p:spPr bwMode="auto">
              <a:xfrm>
                <a:off x="2334" y="2554"/>
                <a:ext cx="410" cy="428"/>
              </a:xfrm>
              <a:prstGeom prst="ellipse">
                <a:avLst/>
              </a:prstGeom>
              <a:solidFill>
                <a:srgbClr val="C8C8C8"/>
              </a:solidFill>
              <a:ln w="7938">
                <a:solidFill>
                  <a:srgbClr val="000000"/>
                </a:solidFill>
                <a:round/>
                <a:headEnd/>
                <a:tailEnd/>
              </a:ln>
            </p:spPr>
            <p:txBody>
              <a:bodyPr/>
              <a:lstStyle/>
              <a:p>
                <a:endParaRPr lang="en-GB"/>
              </a:p>
            </p:txBody>
          </p:sp>
          <p:sp>
            <p:nvSpPr>
              <p:cNvPr id="25660" name="Oval 113"/>
              <p:cNvSpPr>
                <a:spLocks noChangeArrowheads="1"/>
              </p:cNvSpPr>
              <p:nvPr/>
            </p:nvSpPr>
            <p:spPr bwMode="auto">
              <a:xfrm>
                <a:off x="2221" y="2399"/>
                <a:ext cx="374" cy="388"/>
              </a:xfrm>
              <a:prstGeom prst="ellipse">
                <a:avLst/>
              </a:prstGeom>
              <a:solidFill>
                <a:srgbClr val="C8C8C8"/>
              </a:solidFill>
              <a:ln w="7938">
                <a:solidFill>
                  <a:srgbClr val="000000"/>
                </a:solidFill>
                <a:round/>
                <a:headEnd/>
                <a:tailEnd/>
              </a:ln>
            </p:spPr>
            <p:txBody>
              <a:bodyPr/>
              <a:lstStyle/>
              <a:p>
                <a:endParaRPr lang="en-GB"/>
              </a:p>
            </p:txBody>
          </p:sp>
          <p:sp>
            <p:nvSpPr>
              <p:cNvPr id="25661" name="Freeform 114"/>
              <p:cNvSpPr>
                <a:spLocks/>
              </p:cNvSpPr>
              <p:nvPr/>
            </p:nvSpPr>
            <p:spPr bwMode="auto">
              <a:xfrm>
                <a:off x="1240" y="2502"/>
                <a:ext cx="1447" cy="1011"/>
              </a:xfrm>
              <a:custGeom>
                <a:avLst/>
                <a:gdLst>
                  <a:gd name="T0" fmla="*/ 447 w 1447"/>
                  <a:gd name="T1" fmla="*/ 103 h 1011"/>
                  <a:gd name="T2" fmla="*/ 507 w 1447"/>
                  <a:gd name="T3" fmla="*/ 29 h 1011"/>
                  <a:gd name="T4" fmla="*/ 777 w 1447"/>
                  <a:gd name="T5" fmla="*/ 34 h 1011"/>
                  <a:gd name="T6" fmla="*/ 968 w 1447"/>
                  <a:gd name="T7" fmla="*/ 0 h 1011"/>
                  <a:gd name="T8" fmla="*/ 1210 w 1447"/>
                  <a:gd name="T9" fmla="*/ 122 h 1011"/>
                  <a:gd name="T10" fmla="*/ 1331 w 1447"/>
                  <a:gd name="T11" fmla="*/ 88 h 1011"/>
                  <a:gd name="T12" fmla="*/ 1396 w 1447"/>
                  <a:gd name="T13" fmla="*/ 103 h 1011"/>
                  <a:gd name="T14" fmla="*/ 1410 w 1447"/>
                  <a:gd name="T15" fmla="*/ 402 h 1011"/>
                  <a:gd name="T16" fmla="*/ 1447 w 1447"/>
                  <a:gd name="T17" fmla="*/ 450 h 1011"/>
                  <a:gd name="T18" fmla="*/ 1336 w 1447"/>
                  <a:gd name="T19" fmla="*/ 683 h 1011"/>
                  <a:gd name="T20" fmla="*/ 1215 w 1447"/>
                  <a:gd name="T21" fmla="*/ 523 h 1011"/>
                  <a:gd name="T22" fmla="*/ 1182 w 1447"/>
                  <a:gd name="T23" fmla="*/ 606 h 1011"/>
                  <a:gd name="T24" fmla="*/ 1010 w 1447"/>
                  <a:gd name="T25" fmla="*/ 924 h 1011"/>
                  <a:gd name="T26" fmla="*/ 437 w 1447"/>
                  <a:gd name="T27" fmla="*/ 1011 h 1011"/>
                  <a:gd name="T28" fmla="*/ 140 w 1447"/>
                  <a:gd name="T29" fmla="*/ 949 h 1011"/>
                  <a:gd name="T30" fmla="*/ 46 w 1447"/>
                  <a:gd name="T31" fmla="*/ 751 h 1011"/>
                  <a:gd name="T32" fmla="*/ 46 w 1447"/>
                  <a:gd name="T33" fmla="*/ 547 h 1011"/>
                  <a:gd name="T34" fmla="*/ 0 w 1447"/>
                  <a:gd name="T35" fmla="*/ 378 h 1011"/>
                  <a:gd name="T36" fmla="*/ 447 w 1447"/>
                  <a:gd name="T37" fmla="*/ 103 h 10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47"/>
                  <a:gd name="T58" fmla="*/ 0 h 1011"/>
                  <a:gd name="T59" fmla="*/ 1447 w 1447"/>
                  <a:gd name="T60" fmla="*/ 1011 h 10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47" h="1011">
                    <a:moveTo>
                      <a:pt x="447" y="103"/>
                    </a:moveTo>
                    <a:lnTo>
                      <a:pt x="507" y="29"/>
                    </a:lnTo>
                    <a:lnTo>
                      <a:pt x="777" y="34"/>
                    </a:lnTo>
                    <a:lnTo>
                      <a:pt x="968" y="0"/>
                    </a:lnTo>
                    <a:lnTo>
                      <a:pt x="1210" y="122"/>
                    </a:lnTo>
                    <a:lnTo>
                      <a:pt x="1331" y="88"/>
                    </a:lnTo>
                    <a:lnTo>
                      <a:pt x="1396" y="103"/>
                    </a:lnTo>
                    <a:lnTo>
                      <a:pt x="1410" y="402"/>
                    </a:lnTo>
                    <a:lnTo>
                      <a:pt x="1447" y="450"/>
                    </a:lnTo>
                    <a:lnTo>
                      <a:pt x="1336" y="683"/>
                    </a:lnTo>
                    <a:lnTo>
                      <a:pt x="1215" y="523"/>
                    </a:lnTo>
                    <a:lnTo>
                      <a:pt x="1182" y="606"/>
                    </a:lnTo>
                    <a:lnTo>
                      <a:pt x="1010" y="924"/>
                    </a:lnTo>
                    <a:lnTo>
                      <a:pt x="437" y="1011"/>
                    </a:lnTo>
                    <a:lnTo>
                      <a:pt x="140" y="949"/>
                    </a:lnTo>
                    <a:lnTo>
                      <a:pt x="46" y="751"/>
                    </a:lnTo>
                    <a:lnTo>
                      <a:pt x="46" y="547"/>
                    </a:lnTo>
                    <a:lnTo>
                      <a:pt x="0" y="378"/>
                    </a:lnTo>
                    <a:lnTo>
                      <a:pt x="447" y="10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5649" name="Text Box 115"/>
            <p:cNvSpPr txBox="1">
              <a:spLocks noChangeArrowheads="1"/>
            </p:cNvSpPr>
            <p:nvPr/>
          </p:nvSpPr>
          <p:spPr bwMode="auto">
            <a:xfrm>
              <a:off x="2498" y="3212"/>
              <a:ext cx="1002"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it-IT" sz="1800" b="1">
                  <a:latin typeface="Tahoma" charset="0"/>
                </a:rPr>
                <a:t>Network</a:t>
              </a:r>
              <a:endParaRPr lang="en-US" sz="1800" b="1">
                <a:latin typeface="Tahoma" charset="0"/>
              </a:endParaRPr>
            </a:p>
          </p:txBody>
        </p:sp>
      </p:grpSp>
      <p:pic>
        <p:nvPicPr>
          <p:cNvPr id="3" name="Picture 2"/>
          <p:cNvPicPr>
            <a:picLocks noChangeAspect="1"/>
          </p:cNvPicPr>
          <p:nvPr/>
        </p:nvPicPr>
        <p:blipFill>
          <a:blip r:embed="rId3"/>
          <a:stretch>
            <a:fillRect/>
          </a:stretch>
        </p:blipFill>
        <p:spPr>
          <a:xfrm>
            <a:off x="1259632" y="6021288"/>
            <a:ext cx="766089" cy="764704"/>
          </a:xfrm>
          <a:prstGeom prst="rect">
            <a:avLst/>
          </a:prstGeom>
        </p:spPr>
      </p:pic>
      <p:pic>
        <p:nvPicPr>
          <p:cNvPr id="4" name="Picture 3"/>
          <p:cNvPicPr>
            <a:picLocks noChangeAspect="1"/>
          </p:cNvPicPr>
          <p:nvPr/>
        </p:nvPicPr>
        <p:blipFill>
          <a:blip r:embed="rId4"/>
          <a:stretch>
            <a:fillRect/>
          </a:stretch>
        </p:blipFill>
        <p:spPr>
          <a:xfrm>
            <a:off x="2123728" y="6049436"/>
            <a:ext cx="586904" cy="586904"/>
          </a:xfrm>
          <a:prstGeom prst="rect">
            <a:avLst/>
          </a:prstGeom>
        </p:spPr>
      </p:pic>
      <p:pic>
        <p:nvPicPr>
          <p:cNvPr id="5" name="Picture 4"/>
          <p:cNvPicPr>
            <a:picLocks noChangeAspect="1"/>
          </p:cNvPicPr>
          <p:nvPr/>
        </p:nvPicPr>
        <p:blipFill>
          <a:blip r:embed="rId5"/>
          <a:stretch>
            <a:fillRect/>
          </a:stretch>
        </p:blipFill>
        <p:spPr>
          <a:xfrm>
            <a:off x="2411760" y="6286343"/>
            <a:ext cx="537039" cy="537039"/>
          </a:xfrm>
          <a:prstGeom prst="rect">
            <a:avLst/>
          </a:prstGeom>
        </p:spPr>
      </p:pic>
    </p:spTree>
    <p:extLst>
      <p:ext uri="{BB962C8B-B14F-4D97-AF65-F5344CB8AC3E}">
        <p14:creationId xmlns:p14="http://schemas.microsoft.com/office/powerpoint/2010/main" val="3643760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16632"/>
            <a:ext cx="8316416" cy="792088"/>
          </a:xfrm>
        </p:spPr>
        <p:txBody>
          <a:bodyPr/>
          <a:lstStyle/>
          <a:p>
            <a:r>
              <a:rPr lang="en-CA" dirty="0" smtClean="0"/>
              <a:t>What is Infrastructure Automation?</a:t>
            </a:r>
            <a:endParaRPr lang="en-CA" dirty="0"/>
          </a:p>
        </p:txBody>
      </p:sp>
      <p:sp>
        <p:nvSpPr>
          <p:cNvPr id="81" name="Rectangle 80"/>
          <p:cNvSpPr/>
          <p:nvPr/>
        </p:nvSpPr>
        <p:spPr>
          <a:xfrm>
            <a:off x="494780" y="2034809"/>
            <a:ext cx="2832448" cy="233627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82" name="Rectangle 81"/>
          <p:cNvSpPr/>
          <p:nvPr/>
        </p:nvSpPr>
        <p:spPr>
          <a:xfrm>
            <a:off x="35496" y="1484784"/>
            <a:ext cx="2664296" cy="201622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83" name="Rectangle 82"/>
          <p:cNvSpPr/>
          <p:nvPr/>
        </p:nvSpPr>
        <p:spPr>
          <a:xfrm>
            <a:off x="5220072" y="1412776"/>
            <a:ext cx="2664296" cy="201622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84" name="Rectangle 83"/>
          <p:cNvSpPr/>
          <p:nvPr/>
        </p:nvSpPr>
        <p:spPr>
          <a:xfrm>
            <a:off x="4887268" y="2106817"/>
            <a:ext cx="2832448" cy="233627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aphicFrame>
        <p:nvGraphicFramePr>
          <p:cNvPr id="88" name="Diagramma 27"/>
          <p:cNvGraphicFramePr/>
          <p:nvPr>
            <p:extLst>
              <p:ext uri="{D42A27DB-BD31-4B8C-83A1-F6EECF244321}">
                <p14:modId xmlns:p14="http://schemas.microsoft.com/office/powerpoint/2010/main" val="2861747500"/>
              </p:ext>
            </p:extLst>
          </p:nvPr>
        </p:nvGraphicFramePr>
        <p:xfrm>
          <a:off x="4869879" y="1947741"/>
          <a:ext cx="4363501" cy="34974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9" name="Rectangle 88"/>
          <p:cNvSpPr/>
          <p:nvPr/>
        </p:nvSpPr>
        <p:spPr>
          <a:xfrm>
            <a:off x="7452320" y="2924944"/>
            <a:ext cx="918632" cy="417192"/>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cxnSp>
        <p:nvCxnSpPr>
          <p:cNvPr id="91" name="Straight Connector 90"/>
          <p:cNvCxnSpPr/>
          <p:nvPr/>
        </p:nvCxnSpPr>
        <p:spPr>
          <a:xfrm flipH="1" flipV="1">
            <a:off x="4860032" y="2276872"/>
            <a:ext cx="2609760" cy="720080"/>
          </a:xfrm>
          <a:prstGeom prst="line">
            <a:avLst/>
          </a:prstGeom>
          <a:ln w="38100" cmpd="sng">
            <a:solidFill>
              <a:srgbClr val="FF0000"/>
            </a:solidFill>
          </a:ln>
        </p:spPr>
        <p:style>
          <a:lnRef idx="2">
            <a:schemeClr val="accent2"/>
          </a:lnRef>
          <a:fillRef idx="0">
            <a:schemeClr val="accent2"/>
          </a:fillRef>
          <a:effectRef idx="1">
            <a:schemeClr val="accent2"/>
          </a:effectRef>
          <a:fontRef idx="minor">
            <a:schemeClr val="tx1"/>
          </a:fontRef>
        </p:style>
      </p:cxnSp>
      <p:sp>
        <p:nvSpPr>
          <p:cNvPr id="118" name="TextBox 117"/>
          <p:cNvSpPr txBox="1"/>
          <p:nvPr/>
        </p:nvSpPr>
        <p:spPr>
          <a:xfrm>
            <a:off x="107504" y="1196752"/>
            <a:ext cx="4720332" cy="646331"/>
          </a:xfrm>
          <a:prstGeom prst="rect">
            <a:avLst/>
          </a:prstGeom>
          <a:noFill/>
        </p:spPr>
        <p:txBody>
          <a:bodyPr wrap="square" rtlCol="0">
            <a:spAutoFit/>
          </a:bodyPr>
          <a:lstStyle/>
          <a:p>
            <a:r>
              <a:rPr lang="en-CA" b="1" dirty="0" smtClean="0"/>
              <a:t>Def. </a:t>
            </a:r>
            <a:r>
              <a:rPr lang="en-CA" dirty="0" smtClean="0"/>
              <a:t>Infrastructure Automation </a:t>
            </a:r>
            <a:r>
              <a:rPr lang="en-CA" dirty="0" smtClean="0">
                <a:sym typeface="Wingdings"/>
              </a:rPr>
              <a:t></a:t>
            </a:r>
            <a:r>
              <a:rPr lang="en-CA" dirty="0" smtClean="0"/>
              <a:t> a deployment script for any cloud application:</a:t>
            </a:r>
            <a:endParaRPr lang="en-CA" dirty="0"/>
          </a:p>
        </p:txBody>
      </p:sp>
      <p:sp>
        <p:nvSpPr>
          <p:cNvPr id="122" name="Rectangle 121"/>
          <p:cNvSpPr/>
          <p:nvPr/>
        </p:nvSpPr>
        <p:spPr>
          <a:xfrm>
            <a:off x="22820" y="2132856"/>
            <a:ext cx="4837212" cy="3024336"/>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pSp>
        <p:nvGrpSpPr>
          <p:cNvPr id="128" name="Group 127"/>
          <p:cNvGrpSpPr/>
          <p:nvPr/>
        </p:nvGrpSpPr>
        <p:grpSpPr>
          <a:xfrm>
            <a:off x="35496" y="2168879"/>
            <a:ext cx="4824536" cy="2988313"/>
            <a:chOff x="539552" y="1326776"/>
            <a:chExt cx="8140700" cy="5522585"/>
          </a:xfrm>
        </p:grpSpPr>
        <p:pic>
          <p:nvPicPr>
            <p:cNvPr id="123" name="Picture 122" descr="RunningApps-eventsOpe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9552" y="1326776"/>
              <a:ext cx="8140700" cy="5522585"/>
            </a:xfrm>
            <a:prstGeom prst="rect">
              <a:avLst/>
            </a:prstGeom>
          </p:spPr>
        </p:pic>
        <p:sp>
          <p:nvSpPr>
            <p:cNvPr id="124" name="Line Callout 2 123"/>
            <p:cNvSpPr/>
            <p:nvPr/>
          </p:nvSpPr>
          <p:spPr>
            <a:xfrm>
              <a:off x="3137262" y="1844022"/>
              <a:ext cx="1268880" cy="455399"/>
            </a:xfrm>
            <a:prstGeom prst="borderCallout2">
              <a:avLst>
                <a:gd name="adj1" fmla="val 47865"/>
                <a:gd name="adj2" fmla="val -1537"/>
                <a:gd name="adj3" fmla="val 114308"/>
                <a:gd name="adj4" fmla="val -28759"/>
                <a:gd name="adj5" fmla="val 183526"/>
                <a:gd name="adj6" fmla="val -28729"/>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900" dirty="0" smtClean="0"/>
                <a:t>Host</a:t>
              </a:r>
              <a:endParaRPr lang="en-US" sz="900" dirty="0"/>
            </a:p>
          </p:txBody>
        </p:sp>
        <p:sp>
          <p:nvSpPr>
            <p:cNvPr id="125" name="Line Callout 2 124"/>
            <p:cNvSpPr/>
            <p:nvPr/>
          </p:nvSpPr>
          <p:spPr>
            <a:xfrm>
              <a:off x="2502822" y="4371322"/>
              <a:ext cx="1268880" cy="455399"/>
            </a:xfrm>
            <a:prstGeom prst="borderCallout2">
              <a:avLst>
                <a:gd name="adj1" fmla="val -5121"/>
                <a:gd name="adj2" fmla="val 51510"/>
                <a:gd name="adj3" fmla="val -69750"/>
                <a:gd name="adj4" fmla="val 22286"/>
                <a:gd name="adj5" fmla="val -167858"/>
                <a:gd name="adj6" fmla="val 24318"/>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900" dirty="0" smtClean="0"/>
                <a:t>Middleware</a:t>
              </a:r>
              <a:endParaRPr lang="en-US" sz="900" dirty="0"/>
            </a:p>
          </p:txBody>
        </p:sp>
        <p:sp>
          <p:nvSpPr>
            <p:cNvPr id="126" name="Line Callout 2 125"/>
            <p:cNvSpPr/>
            <p:nvPr/>
          </p:nvSpPr>
          <p:spPr>
            <a:xfrm>
              <a:off x="5754022" y="2555222"/>
              <a:ext cx="1268880" cy="455399"/>
            </a:xfrm>
            <a:prstGeom prst="borderCallout2">
              <a:avLst>
                <a:gd name="adj1" fmla="val 53443"/>
                <a:gd name="adj2" fmla="val 465"/>
                <a:gd name="adj3" fmla="val 52956"/>
                <a:gd name="adj4" fmla="val -26757"/>
                <a:gd name="adj5" fmla="val 152850"/>
                <a:gd name="adj6" fmla="val -62759"/>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900" dirty="0" smtClean="0"/>
                <a:t>App module</a:t>
              </a:r>
              <a:endParaRPr lang="en-US" sz="900" dirty="0"/>
            </a:p>
          </p:txBody>
        </p:sp>
        <p:sp>
          <p:nvSpPr>
            <p:cNvPr id="127" name="Line Callout 2 126"/>
            <p:cNvSpPr/>
            <p:nvPr/>
          </p:nvSpPr>
          <p:spPr>
            <a:xfrm>
              <a:off x="5550822" y="5120622"/>
              <a:ext cx="1268880" cy="455399"/>
            </a:xfrm>
            <a:prstGeom prst="borderCallout2">
              <a:avLst>
                <a:gd name="adj1" fmla="val -5121"/>
                <a:gd name="adj2" fmla="val 51510"/>
                <a:gd name="adj3" fmla="val -92060"/>
                <a:gd name="adj4" fmla="val 52313"/>
                <a:gd name="adj5" fmla="val -234788"/>
                <a:gd name="adj6" fmla="val 42334"/>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900" dirty="0" smtClean="0"/>
                <a:t>connection</a:t>
              </a:r>
              <a:endParaRPr lang="en-US" sz="900" dirty="0"/>
            </a:p>
          </p:txBody>
        </p:sp>
      </p:grpSp>
      <p:sp>
        <p:nvSpPr>
          <p:cNvPr id="4" name="TextBox 3"/>
          <p:cNvSpPr txBox="1"/>
          <p:nvPr/>
        </p:nvSpPr>
        <p:spPr>
          <a:xfrm>
            <a:off x="179512" y="5445224"/>
            <a:ext cx="5319560" cy="369332"/>
          </a:xfrm>
          <a:prstGeom prst="rect">
            <a:avLst/>
          </a:prstGeom>
          <a:noFill/>
        </p:spPr>
        <p:txBody>
          <a:bodyPr wrap="none" rtlCol="0">
            <a:spAutoFit/>
          </a:bodyPr>
          <a:lstStyle/>
          <a:p>
            <a:r>
              <a:rPr lang="en-CA" dirty="0" smtClean="0"/>
              <a:t>Note: this is a “simple” web application, think website!</a:t>
            </a:r>
            <a:endParaRPr lang="en-CA" dirty="0"/>
          </a:p>
        </p:txBody>
      </p:sp>
      <p:sp>
        <p:nvSpPr>
          <p:cNvPr id="2" name="Slide Number Placeholder 1"/>
          <p:cNvSpPr>
            <a:spLocks noGrp="1"/>
          </p:cNvSpPr>
          <p:nvPr>
            <p:ph type="sldNum" sz="quarter" idx="12"/>
          </p:nvPr>
        </p:nvSpPr>
        <p:spPr/>
        <p:txBody>
          <a:bodyPr/>
          <a:lstStyle/>
          <a:p>
            <a:fld id="{A3A2C5DB-42A7-480B-B57D-B0AA071F25FA}" type="slidenum">
              <a:rPr lang="en-GB" smtClean="0"/>
              <a:pPr/>
              <a:t>190</a:t>
            </a:fld>
            <a:endParaRPr lang="en-GB" dirty="0"/>
          </a:p>
        </p:txBody>
      </p:sp>
    </p:spTree>
    <p:extLst>
      <p:ext uri="{BB962C8B-B14F-4D97-AF65-F5344CB8AC3E}">
        <p14:creationId xmlns:p14="http://schemas.microsoft.com/office/powerpoint/2010/main" val="3661448928"/>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16632"/>
            <a:ext cx="8316416" cy="792088"/>
          </a:xfrm>
        </p:spPr>
        <p:txBody>
          <a:bodyPr/>
          <a:lstStyle/>
          <a:p>
            <a:r>
              <a:rPr lang="en-CA" dirty="0"/>
              <a:t>What is Infrastructure Automation?</a:t>
            </a:r>
          </a:p>
        </p:txBody>
      </p:sp>
      <p:sp>
        <p:nvSpPr>
          <p:cNvPr id="81" name="Rectangle 80"/>
          <p:cNvSpPr/>
          <p:nvPr/>
        </p:nvSpPr>
        <p:spPr>
          <a:xfrm>
            <a:off x="494780" y="2034809"/>
            <a:ext cx="2832448" cy="233627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82" name="Rectangle 81"/>
          <p:cNvSpPr/>
          <p:nvPr/>
        </p:nvSpPr>
        <p:spPr>
          <a:xfrm>
            <a:off x="35496" y="1484784"/>
            <a:ext cx="2664296" cy="201622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83" name="Rectangle 82"/>
          <p:cNvSpPr/>
          <p:nvPr/>
        </p:nvSpPr>
        <p:spPr>
          <a:xfrm>
            <a:off x="5220072" y="1412776"/>
            <a:ext cx="2664296" cy="201622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84" name="Rectangle 83"/>
          <p:cNvSpPr/>
          <p:nvPr/>
        </p:nvSpPr>
        <p:spPr>
          <a:xfrm>
            <a:off x="4887268" y="2106817"/>
            <a:ext cx="2832448" cy="233627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aphicFrame>
        <p:nvGraphicFramePr>
          <p:cNvPr id="88" name="Diagramma 27"/>
          <p:cNvGraphicFramePr/>
          <p:nvPr>
            <p:extLst>
              <p:ext uri="{D42A27DB-BD31-4B8C-83A1-F6EECF244321}">
                <p14:modId xmlns:p14="http://schemas.microsoft.com/office/powerpoint/2010/main" val="933333508"/>
              </p:ext>
            </p:extLst>
          </p:nvPr>
        </p:nvGraphicFramePr>
        <p:xfrm>
          <a:off x="4869879" y="1947741"/>
          <a:ext cx="4363501" cy="34974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9" name="Rectangle 88"/>
          <p:cNvSpPr/>
          <p:nvPr/>
        </p:nvSpPr>
        <p:spPr>
          <a:xfrm>
            <a:off x="7452320" y="2924944"/>
            <a:ext cx="918632" cy="417192"/>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cxnSp>
        <p:nvCxnSpPr>
          <p:cNvPr id="91" name="Straight Connector 90"/>
          <p:cNvCxnSpPr/>
          <p:nvPr/>
        </p:nvCxnSpPr>
        <p:spPr>
          <a:xfrm flipH="1" flipV="1">
            <a:off x="4860032" y="2276872"/>
            <a:ext cx="2609760" cy="720080"/>
          </a:xfrm>
          <a:prstGeom prst="line">
            <a:avLst/>
          </a:prstGeom>
          <a:ln w="38100" cmpd="sng">
            <a:solidFill>
              <a:srgbClr val="FF0000"/>
            </a:solidFill>
          </a:ln>
        </p:spPr>
        <p:style>
          <a:lnRef idx="2">
            <a:schemeClr val="accent2"/>
          </a:lnRef>
          <a:fillRef idx="0">
            <a:schemeClr val="accent2"/>
          </a:fillRef>
          <a:effectRef idx="1">
            <a:schemeClr val="accent2"/>
          </a:effectRef>
          <a:fontRef idx="minor">
            <a:schemeClr val="tx1"/>
          </a:fontRef>
        </p:style>
      </p:cxnSp>
      <p:sp>
        <p:nvSpPr>
          <p:cNvPr id="118" name="TextBox 117"/>
          <p:cNvSpPr txBox="1"/>
          <p:nvPr/>
        </p:nvSpPr>
        <p:spPr>
          <a:xfrm>
            <a:off x="107504" y="1196752"/>
            <a:ext cx="4720332" cy="830997"/>
          </a:xfrm>
          <a:prstGeom prst="rect">
            <a:avLst/>
          </a:prstGeom>
          <a:noFill/>
        </p:spPr>
        <p:txBody>
          <a:bodyPr wrap="square" rtlCol="0">
            <a:spAutoFit/>
          </a:bodyPr>
          <a:lstStyle/>
          <a:p>
            <a:r>
              <a:rPr lang="en-CA" sz="2400" b="1" dirty="0" smtClean="0"/>
              <a:t>What do we see here? I.e. what’s behind the curtain?</a:t>
            </a:r>
            <a:endParaRPr lang="en-CA" sz="2400" dirty="0"/>
          </a:p>
        </p:txBody>
      </p:sp>
      <p:sp>
        <p:nvSpPr>
          <p:cNvPr id="122" name="Rectangle 121"/>
          <p:cNvSpPr/>
          <p:nvPr/>
        </p:nvSpPr>
        <p:spPr>
          <a:xfrm>
            <a:off x="22820" y="2132856"/>
            <a:ext cx="4837212" cy="3024336"/>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pSp>
        <p:nvGrpSpPr>
          <p:cNvPr id="128" name="Group 127"/>
          <p:cNvGrpSpPr/>
          <p:nvPr/>
        </p:nvGrpSpPr>
        <p:grpSpPr>
          <a:xfrm>
            <a:off x="35496" y="2168879"/>
            <a:ext cx="4824536" cy="2988313"/>
            <a:chOff x="539552" y="1326776"/>
            <a:chExt cx="8140700" cy="5522585"/>
          </a:xfrm>
        </p:grpSpPr>
        <p:pic>
          <p:nvPicPr>
            <p:cNvPr id="123" name="Picture 122" descr="RunningApps-eventsOpe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9552" y="1326776"/>
              <a:ext cx="8140700" cy="5522585"/>
            </a:xfrm>
            <a:prstGeom prst="rect">
              <a:avLst/>
            </a:prstGeom>
          </p:spPr>
        </p:pic>
        <p:sp>
          <p:nvSpPr>
            <p:cNvPr id="124" name="Line Callout 2 123"/>
            <p:cNvSpPr/>
            <p:nvPr/>
          </p:nvSpPr>
          <p:spPr>
            <a:xfrm>
              <a:off x="3137262" y="1844022"/>
              <a:ext cx="1268880" cy="455399"/>
            </a:xfrm>
            <a:prstGeom prst="borderCallout2">
              <a:avLst>
                <a:gd name="adj1" fmla="val 47865"/>
                <a:gd name="adj2" fmla="val -1537"/>
                <a:gd name="adj3" fmla="val 114308"/>
                <a:gd name="adj4" fmla="val -28759"/>
                <a:gd name="adj5" fmla="val 183526"/>
                <a:gd name="adj6" fmla="val -28729"/>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900" dirty="0" smtClean="0"/>
                <a:t>Host</a:t>
              </a:r>
              <a:endParaRPr lang="en-US" sz="900" dirty="0"/>
            </a:p>
          </p:txBody>
        </p:sp>
        <p:sp>
          <p:nvSpPr>
            <p:cNvPr id="125" name="Line Callout 2 124"/>
            <p:cNvSpPr/>
            <p:nvPr/>
          </p:nvSpPr>
          <p:spPr>
            <a:xfrm>
              <a:off x="2502822" y="4371322"/>
              <a:ext cx="1268880" cy="455399"/>
            </a:xfrm>
            <a:prstGeom prst="borderCallout2">
              <a:avLst>
                <a:gd name="adj1" fmla="val -5121"/>
                <a:gd name="adj2" fmla="val 51510"/>
                <a:gd name="adj3" fmla="val -69750"/>
                <a:gd name="adj4" fmla="val 22286"/>
                <a:gd name="adj5" fmla="val -167858"/>
                <a:gd name="adj6" fmla="val 24318"/>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900" dirty="0" smtClean="0"/>
                <a:t>Middleware</a:t>
              </a:r>
              <a:endParaRPr lang="en-US" sz="900" dirty="0"/>
            </a:p>
          </p:txBody>
        </p:sp>
        <p:sp>
          <p:nvSpPr>
            <p:cNvPr id="126" name="Line Callout 2 125"/>
            <p:cNvSpPr/>
            <p:nvPr/>
          </p:nvSpPr>
          <p:spPr>
            <a:xfrm>
              <a:off x="5754022" y="2555222"/>
              <a:ext cx="1268880" cy="455399"/>
            </a:xfrm>
            <a:prstGeom prst="borderCallout2">
              <a:avLst>
                <a:gd name="adj1" fmla="val 53443"/>
                <a:gd name="adj2" fmla="val 465"/>
                <a:gd name="adj3" fmla="val 52956"/>
                <a:gd name="adj4" fmla="val -26757"/>
                <a:gd name="adj5" fmla="val 152850"/>
                <a:gd name="adj6" fmla="val -62759"/>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900" dirty="0" smtClean="0"/>
                <a:t>App module</a:t>
              </a:r>
              <a:endParaRPr lang="en-US" sz="900" dirty="0"/>
            </a:p>
          </p:txBody>
        </p:sp>
        <p:sp>
          <p:nvSpPr>
            <p:cNvPr id="127" name="Line Callout 2 126"/>
            <p:cNvSpPr/>
            <p:nvPr/>
          </p:nvSpPr>
          <p:spPr>
            <a:xfrm>
              <a:off x="5550822" y="5120622"/>
              <a:ext cx="1268880" cy="455399"/>
            </a:xfrm>
            <a:prstGeom prst="borderCallout2">
              <a:avLst>
                <a:gd name="adj1" fmla="val -5121"/>
                <a:gd name="adj2" fmla="val 51510"/>
                <a:gd name="adj3" fmla="val -92060"/>
                <a:gd name="adj4" fmla="val 52313"/>
                <a:gd name="adj5" fmla="val -234788"/>
                <a:gd name="adj6" fmla="val 42334"/>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900" dirty="0" smtClean="0"/>
                <a:t>connection</a:t>
              </a:r>
              <a:endParaRPr lang="en-US" sz="900" dirty="0"/>
            </a:p>
          </p:txBody>
        </p:sp>
      </p:grpSp>
      <p:sp>
        <p:nvSpPr>
          <p:cNvPr id="129" name="TextBox 128"/>
          <p:cNvSpPr txBox="1"/>
          <p:nvPr/>
        </p:nvSpPr>
        <p:spPr>
          <a:xfrm>
            <a:off x="4716016" y="5661248"/>
            <a:ext cx="3697590" cy="523220"/>
          </a:xfrm>
          <a:prstGeom prst="rect">
            <a:avLst/>
          </a:prstGeom>
          <a:noFill/>
        </p:spPr>
        <p:txBody>
          <a:bodyPr wrap="none" rtlCol="0">
            <a:spAutoFit/>
          </a:bodyPr>
          <a:lstStyle/>
          <a:p>
            <a:r>
              <a:rPr lang="en-CA" sz="2800" b="1" i="1" dirty="0" smtClean="0"/>
              <a:t>Moment of suspense</a:t>
            </a:r>
            <a:r>
              <a:rPr lang="mr-IN" sz="2800" b="1" i="1" dirty="0" smtClean="0"/>
              <a:t>…</a:t>
            </a:r>
            <a:endParaRPr lang="en-CA" sz="2800" b="1" i="1" dirty="0"/>
          </a:p>
        </p:txBody>
      </p:sp>
      <p:sp>
        <p:nvSpPr>
          <p:cNvPr id="2" name="Slide Number Placeholder 1"/>
          <p:cNvSpPr>
            <a:spLocks noGrp="1"/>
          </p:cNvSpPr>
          <p:nvPr>
            <p:ph type="sldNum" sz="quarter" idx="12"/>
          </p:nvPr>
        </p:nvSpPr>
        <p:spPr/>
        <p:txBody>
          <a:bodyPr/>
          <a:lstStyle/>
          <a:p>
            <a:fld id="{A3A2C5DB-42A7-480B-B57D-B0AA071F25FA}" type="slidenum">
              <a:rPr lang="en-GB" smtClean="0"/>
              <a:pPr/>
              <a:t>191</a:t>
            </a:fld>
            <a:endParaRPr lang="en-GB" dirty="0"/>
          </a:p>
        </p:txBody>
      </p:sp>
    </p:spTree>
    <p:extLst>
      <p:ext uri="{BB962C8B-B14F-4D97-AF65-F5344CB8AC3E}">
        <p14:creationId xmlns:p14="http://schemas.microsoft.com/office/powerpoint/2010/main" val="2538619222"/>
      </p:ext>
    </p:extLst>
  </p:cSld>
  <p:clrMapOvr>
    <a:masterClrMapping/>
  </p:clrMapOvr>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dirty="0" smtClean="0"/>
              <a:t>Towards Infrastructure-as-Code</a:t>
            </a:r>
            <a:endParaRPr lang="en-CA" dirty="0"/>
          </a:p>
        </p:txBody>
      </p:sp>
      <p:sp>
        <p:nvSpPr>
          <p:cNvPr id="81" name="Rectangle 80"/>
          <p:cNvSpPr/>
          <p:nvPr/>
        </p:nvSpPr>
        <p:spPr>
          <a:xfrm>
            <a:off x="494780" y="2034809"/>
            <a:ext cx="2832448" cy="233627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82" name="Rectangle 81"/>
          <p:cNvSpPr/>
          <p:nvPr/>
        </p:nvSpPr>
        <p:spPr>
          <a:xfrm>
            <a:off x="35496" y="1484784"/>
            <a:ext cx="2664296" cy="201622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83" name="Rectangle 82"/>
          <p:cNvSpPr/>
          <p:nvPr/>
        </p:nvSpPr>
        <p:spPr>
          <a:xfrm>
            <a:off x="5220072" y="1412776"/>
            <a:ext cx="2664296" cy="201622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84" name="Rectangle 83"/>
          <p:cNvSpPr/>
          <p:nvPr/>
        </p:nvSpPr>
        <p:spPr>
          <a:xfrm>
            <a:off x="4887268" y="2106817"/>
            <a:ext cx="2832448" cy="233627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aphicFrame>
        <p:nvGraphicFramePr>
          <p:cNvPr id="88" name="Diagramma 27"/>
          <p:cNvGraphicFramePr/>
          <p:nvPr>
            <p:extLst>
              <p:ext uri="{D42A27DB-BD31-4B8C-83A1-F6EECF244321}">
                <p14:modId xmlns:p14="http://schemas.microsoft.com/office/powerpoint/2010/main" val="726812118"/>
              </p:ext>
            </p:extLst>
          </p:nvPr>
        </p:nvGraphicFramePr>
        <p:xfrm>
          <a:off x="4869879" y="1947741"/>
          <a:ext cx="4363501" cy="34974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9" name="Rectangle 88"/>
          <p:cNvSpPr/>
          <p:nvPr/>
        </p:nvSpPr>
        <p:spPr>
          <a:xfrm>
            <a:off x="7452320" y="2924944"/>
            <a:ext cx="918632" cy="417192"/>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cxnSp>
        <p:nvCxnSpPr>
          <p:cNvPr id="91" name="Straight Connector 90"/>
          <p:cNvCxnSpPr/>
          <p:nvPr/>
        </p:nvCxnSpPr>
        <p:spPr>
          <a:xfrm flipH="1" flipV="1">
            <a:off x="4860032" y="2492896"/>
            <a:ext cx="2609760" cy="504056"/>
          </a:xfrm>
          <a:prstGeom prst="line">
            <a:avLst/>
          </a:prstGeom>
          <a:ln w="38100" cmpd="sng">
            <a:solidFill>
              <a:srgbClr val="FF0000"/>
            </a:solidFill>
          </a:ln>
        </p:spPr>
        <p:style>
          <a:lnRef idx="2">
            <a:schemeClr val="accent2"/>
          </a:lnRef>
          <a:fillRef idx="0">
            <a:schemeClr val="accent2"/>
          </a:fillRef>
          <a:effectRef idx="1">
            <a:schemeClr val="accent2"/>
          </a:effectRef>
          <a:fontRef idx="minor">
            <a:schemeClr val="tx1"/>
          </a:fontRef>
        </p:style>
      </p:cxnSp>
      <p:grpSp>
        <p:nvGrpSpPr>
          <p:cNvPr id="92" name="Group 91"/>
          <p:cNvGrpSpPr/>
          <p:nvPr/>
        </p:nvGrpSpPr>
        <p:grpSpPr>
          <a:xfrm>
            <a:off x="-63748" y="2492896"/>
            <a:ext cx="4851772" cy="2442175"/>
            <a:chOff x="368300" y="2140689"/>
            <a:chExt cx="7294534" cy="3467936"/>
          </a:xfrm>
        </p:grpSpPr>
        <p:sp>
          <p:nvSpPr>
            <p:cNvPr id="93" name="TextBox 92"/>
            <p:cNvSpPr txBox="1"/>
            <p:nvPr/>
          </p:nvSpPr>
          <p:spPr>
            <a:xfrm>
              <a:off x="381001" y="2213616"/>
              <a:ext cx="1701800" cy="430461"/>
            </a:xfrm>
            <a:prstGeom prst="rect">
              <a:avLst/>
            </a:prstGeom>
            <a:noFill/>
          </p:spPr>
          <p:txBody>
            <a:bodyPr wrap="square" rtlCol="0">
              <a:spAutoFit/>
            </a:bodyPr>
            <a:lstStyle/>
            <a:p>
              <a:r>
                <a:rPr lang="en-US" sz="1050" dirty="0" smtClean="0"/>
                <a:t>Infrastructure</a:t>
              </a:r>
              <a:endParaRPr lang="en-US" sz="1050" dirty="0"/>
            </a:p>
          </p:txBody>
        </p:sp>
        <p:sp>
          <p:nvSpPr>
            <p:cNvPr id="94" name="TextBox 93"/>
            <p:cNvSpPr txBox="1"/>
            <p:nvPr/>
          </p:nvSpPr>
          <p:spPr>
            <a:xfrm>
              <a:off x="368300" y="3737616"/>
              <a:ext cx="1701800" cy="430461"/>
            </a:xfrm>
            <a:prstGeom prst="rect">
              <a:avLst/>
            </a:prstGeom>
            <a:noFill/>
          </p:spPr>
          <p:txBody>
            <a:bodyPr wrap="square" rtlCol="0">
              <a:spAutoFit/>
            </a:bodyPr>
            <a:lstStyle/>
            <a:p>
              <a:r>
                <a:rPr lang="en-US" sz="1050" dirty="0" smtClean="0"/>
                <a:t>Middleware</a:t>
              </a:r>
              <a:endParaRPr lang="en-US" sz="1050" dirty="0"/>
            </a:p>
          </p:txBody>
        </p:sp>
        <p:sp>
          <p:nvSpPr>
            <p:cNvPr id="95" name="TextBox 94"/>
            <p:cNvSpPr txBox="1"/>
            <p:nvPr/>
          </p:nvSpPr>
          <p:spPr>
            <a:xfrm>
              <a:off x="368300" y="5172716"/>
              <a:ext cx="1701800" cy="430461"/>
            </a:xfrm>
            <a:prstGeom prst="rect">
              <a:avLst/>
            </a:prstGeom>
            <a:noFill/>
          </p:spPr>
          <p:txBody>
            <a:bodyPr wrap="square" rtlCol="0">
              <a:spAutoFit/>
            </a:bodyPr>
            <a:lstStyle/>
            <a:p>
              <a:r>
                <a:rPr lang="en-US" sz="1050" dirty="0" smtClean="0"/>
                <a:t>Application</a:t>
              </a:r>
              <a:endParaRPr lang="en-US" sz="1050" dirty="0"/>
            </a:p>
          </p:txBody>
        </p:sp>
        <p:sp>
          <p:nvSpPr>
            <p:cNvPr id="96" name="Rectangle 95"/>
            <p:cNvSpPr/>
            <p:nvPr/>
          </p:nvSpPr>
          <p:spPr>
            <a:xfrm>
              <a:off x="2561044" y="2147039"/>
              <a:ext cx="1178692" cy="4359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smtClean="0"/>
                <a:t>Host</a:t>
              </a:r>
              <a:endParaRPr lang="en-US" sz="1050" dirty="0"/>
            </a:p>
          </p:txBody>
        </p:sp>
        <p:sp>
          <p:nvSpPr>
            <p:cNvPr id="97" name="Rectangle 96"/>
            <p:cNvSpPr/>
            <p:nvPr/>
          </p:nvSpPr>
          <p:spPr>
            <a:xfrm>
              <a:off x="4440360" y="2147039"/>
              <a:ext cx="1178692" cy="4359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smtClean="0"/>
                <a:t>Host</a:t>
              </a:r>
              <a:endParaRPr lang="en-US" sz="1050" dirty="0"/>
            </a:p>
          </p:txBody>
        </p:sp>
        <p:sp>
          <p:nvSpPr>
            <p:cNvPr id="98" name="Rectangle 97"/>
            <p:cNvSpPr/>
            <p:nvPr/>
          </p:nvSpPr>
          <p:spPr>
            <a:xfrm>
              <a:off x="6484142" y="2147039"/>
              <a:ext cx="1178692" cy="4359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smtClean="0"/>
                <a:t>Network</a:t>
              </a:r>
              <a:endParaRPr lang="en-US" sz="1050" dirty="0"/>
            </a:p>
          </p:txBody>
        </p:sp>
        <p:sp>
          <p:nvSpPr>
            <p:cNvPr id="99" name="Rectangle 98"/>
            <p:cNvSpPr/>
            <p:nvPr/>
          </p:nvSpPr>
          <p:spPr>
            <a:xfrm>
              <a:off x="2561044" y="3737616"/>
              <a:ext cx="1178692" cy="4359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smtClean="0"/>
                <a:t>Apache</a:t>
              </a:r>
              <a:endParaRPr lang="en-US" sz="1050" dirty="0"/>
            </a:p>
          </p:txBody>
        </p:sp>
        <p:sp>
          <p:nvSpPr>
            <p:cNvPr id="100" name="Rectangle 99"/>
            <p:cNvSpPr/>
            <p:nvPr/>
          </p:nvSpPr>
          <p:spPr>
            <a:xfrm>
              <a:off x="4440360" y="3737616"/>
              <a:ext cx="1178692" cy="4359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smtClean="0"/>
                <a:t>Tomcat</a:t>
              </a:r>
              <a:endParaRPr lang="en-US" sz="1050" dirty="0"/>
            </a:p>
          </p:txBody>
        </p:sp>
        <p:sp>
          <p:nvSpPr>
            <p:cNvPr id="101" name="Rectangle 100"/>
            <p:cNvSpPr/>
            <p:nvPr/>
          </p:nvSpPr>
          <p:spPr>
            <a:xfrm>
              <a:off x="6484142" y="3737616"/>
              <a:ext cx="1178692" cy="4359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smtClean="0"/>
                <a:t>MySQL</a:t>
              </a:r>
              <a:endParaRPr lang="en-US" sz="1050" dirty="0"/>
            </a:p>
          </p:txBody>
        </p:sp>
        <p:sp>
          <p:nvSpPr>
            <p:cNvPr id="102" name="Rectangle 101"/>
            <p:cNvSpPr/>
            <p:nvPr/>
          </p:nvSpPr>
          <p:spPr>
            <a:xfrm>
              <a:off x="2561044" y="5172716"/>
              <a:ext cx="1178692" cy="4359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900" dirty="0" smtClean="0"/>
                <a:t>Mod_proxy</a:t>
              </a:r>
              <a:endParaRPr lang="en-US" sz="900" dirty="0"/>
            </a:p>
          </p:txBody>
        </p:sp>
        <p:sp>
          <p:nvSpPr>
            <p:cNvPr id="103" name="Rectangle 102"/>
            <p:cNvSpPr/>
            <p:nvPr/>
          </p:nvSpPr>
          <p:spPr>
            <a:xfrm>
              <a:off x="4440360" y="5172716"/>
              <a:ext cx="1178692" cy="4359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900" dirty="0" smtClean="0"/>
                <a:t>WAR</a:t>
              </a:r>
              <a:endParaRPr lang="en-US" sz="900" dirty="0"/>
            </a:p>
          </p:txBody>
        </p:sp>
        <p:sp>
          <p:nvSpPr>
            <p:cNvPr id="104" name="Rectangle 103"/>
            <p:cNvSpPr/>
            <p:nvPr/>
          </p:nvSpPr>
          <p:spPr>
            <a:xfrm>
              <a:off x="6484142" y="5172716"/>
              <a:ext cx="1178692" cy="4359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900" dirty="0" smtClean="0"/>
                <a:t>Schema</a:t>
              </a:r>
              <a:endParaRPr lang="en-US" sz="900" dirty="0"/>
            </a:p>
          </p:txBody>
        </p:sp>
        <p:cxnSp>
          <p:nvCxnSpPr>
            <p:cNvPr id="105" name="Straight Arrow Connector 104"/>
            <p:cNvCxnSpPr>
              <a:stCxn id="99" idx="0"/>
              <a:endCxn id="96" idx="2"/>
            </p:cNvCxnSpPr>
            <p:nvPr/>
          </p:nvCxnSpPr>
          <p:spPr>
            <a:xfrm flipV="1">
              <a:off x="3150390" y="2582948"/>
              <a:ext cx="0" cy="115466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06" name="Straight Arrow Connector 105"/>
            <p:cNvCxnSpPr>
              <a:stCxn id="100" idx="0"/>
              <a:endCxn id="96" idx="2"/>
            </p:cNvCxnSpPr>
            <p:nvPr/>
          </p:nvCxnSpPr>
          <p:spPr>
            <a:xfrm flipH="1" flipV="1">
              <a:off x="3150390" y="2582948"/>
              <a:ext cx="1879316" cy="115466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07" name="Straight Arrow Connector 106"/>
            <p:cNvCxnSpPr>
              <a:stCxn id="101" idx="0"/>
              <a:endCxn id="97" idx="2"/>
            </p:cNvCxnSpPr>
            <p:nvPr/>
          </p:nvCxnSpPr>
          <p:spPr>
            <a:xfrm flipH="1" flipV="1">
              <a:off x="5029706" y="2582948"/>
              <a:ext cx="2043782" cy="115466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08" name="Straight Arrow Connector 107"/>
            <p:cNvCxnSpPr>
              <a:stCxn id="102" idx="0"/>
              <a:endCxn id="99" idx="2"/>
            </p:cNvCxnSpPr>
            <p:nvPr/>
          </p:nvCxnSpPr>
          <p:spPr>
            <a:xfrm flipV="1">
              <a:off x="3150390" y="4173525"/>
              <a:ext cx="0" cy="99919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09" name="Straight Arrow Connector 108"/>
            <p:cNvCxnSpPr/>
            <p:nvPr/>
          </p:nvCxnSpPr>
          <p:spPr>
            <a:xfrm flipV="1">
              <a:off x="5052549" y="4173525"/>
              <a:ext cx="0" cy="99919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10" name="Straight Arrow Connector 109"/>
            <p:cNvCxnSpPr/>
            <p:nvPr/>
          </p:nvCxnSpPr>
          <p:spPr>
            <a:xfrm flipV="1">
              <a:off x="7046078" y="4173525"/>
              <a:ext cx="0" cy="99919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11" name="Straight Arrow Connector 110"/>
            <p:cNvCxnSpPr>
              <a:stCxn id="99" idx="3"/>
              <a:endCxn id="100" idx="1"/>
            </p:cNvCxnSpPr>
            <p:nvPr/>
          </p:nvCxnSpPr>
          <p:spPr>
            <a:xfrm>
              <a:off x="3739736" y="3955571"/>
              <a:ext cx="70062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a:endCxn id="101" idx="1"/>
            </p:cNvCxnSpPr>
            <p:nvPr/>
          </p:nvCxnSpPr>
          <p:spPr>
            <a:xfrm flipV="1">
              <a:off x="5619052" y="3955571"/>
              <a:ext cx="865090" cy="57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3" name="Curved Connector 112"/>
            <p:cNvCxnSpPr>
              <a:stCxn id="96" idx="0"/>
              <a:endCxn id="98" idx="0"/>
            </p:cNvCxnSpPr>
            <p:nvPr/>
          </p:nvCxnSpPr>
          <p:spPr>
            <a:xfrm rot="5400000" flipH="1" flipV="1">
              <a:off x="5111939" y="185490"/>
              <a:ext cx="12700" cy="3923098"/>
            </a:xfrm>
            <a:prstGeom prst="curvedConnector3">
              <a:avLst>
                <a:gd name="adj1" fmla="val 345462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4" name="Curved Connector 113"/>
            <p:cNvCxnSpPr>
              <a:stCxn id="97" idx="0"/>
              <a:endCxn id="98" idx="0"/>
            </p:cNvCxnSpPr>
            <p:nvPr/>
          </p:nvCxnSpPr>
          <p:spPr>
            <a:xfrm rot="5400000" flipH="1" flipV="1">
              <a:off x="6051597" y="1125148"/>
              <a:ext cx="12700" cy="2043782"/>
            </a:xfrm>
            <a:prstGeom prst="curvedConnector3">
              <a:avLst>
                <a:gd name="adj1" fmla="val 1800000"/>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118" name="TextBox 117"/>
          <p:cNvSpPr txBox="1"/>
          <p:nvPr/>
        </p:nvSpPr>
        <p:spPr>
          <a:xfrm>
            <a:off x="107504" y="1052736"/>
            <a:ext cx="6768752" cy="830997"/>
          </a:xfrm>
          <a:prstGeom prst="rect">
            <a:avLst/>
          </a:prstGeom>
          <a:noFill/>
        </p:spPr>
        <p:txBody>
          <a:bodyPr wrap="square" rtlCol="0">
            <a:spAutoFit/>
          </a:bodyPr>
          <a:lstStyle/>
          <a:p>
            <a:r>
              <a:rPr lang="en-CA" b="1" dirty="0" smtClean="0"/>
              <a:t>Def. </a:t>
            </a:r>
            <a:r>
              <a:rPr lang="en-CA" dirty="0" smtClean="0"/>
              <a:t>Infrastructure Automation </a:t>
            </a:r>
            <a:r>
              <a:rPr lang="en-CA" dirty="0" smtClean="0">
                <a:sym typeface="Wingdings"/>
              </a:rPr>
              <a:t></a:t>
            </a:r>
            <a:r>
              <a:rPr lang="en-CA" dirty="0" smtClean="0"/>
              <a:t> an Install, Deploy</a:t>
            </a:r>
            <a:r>
              <a:rPr lang="it-IT" dirty="0" smtClean="0"/>
              <a:t>...</a:t>
            </a:r>
            <a:r>
              <a:rPr lang="en-CA" dirty="0" smtClean="0"/>
              <a:t> script for any or all of these below:</a:t>
            </a:r>
            <a:endParaRPr lang="en-CA" dirty="0"/>
          </a:p>
        </p:txBody>
      </p:sp>
      <p:sp>
        <p:nvSpPr>
          <p:cNvPr id="122" name="Rectangle 121"/>
          <p:cNvSpPr/>
          <p:nvPr/>
        </p:nvSpPr>
        <p:spPr>
          <a:xfrm>
            <a:off x="22820" y="1988840"/>
            <a:ext cx="4837212" cy="3096344"/>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 name="TextBox 3"/>
          <p:cNvSpPr txBox="1"/>
          <p:nvPr/>
        </p:nvSpPr>
        <p:spPr>
          <a:xfrm>
            <a:off x="107504" y="5085184"/>
            <a:ext cx="9036496" cy="2015936"/>
          </a:xfrm>
          <a:prstGeom prst="rect">
            <a:avLst/>
          </a:prstGeom>
          <a:noFill/>
        </p:spPr>
        <p:txBody>
          <a:bodyPr wrap="square" rtlCol="0">
            <a:spAutoFit/>
          </a:bodyPr>
          <a:lstStyle/>
          <a:p>
            <a:r>
              <a:rPr lang="en-CA" sz="900" b="1" dirty="0" smtClean="0">
                <a:solidFill>
                  <a:srgbClr val="FF0000"/>
                </a:solidFill>
              </a:rPr>
              <a:t>    </a:t>
            </a:r>
            <a:r>
              <a:rPr lang="en-CA" sz="600" b="1" dirty="0" smtClean="0">
                <a:solidFill>
                  <a:srgbClr val="FF0000"/>
                </a:solidFill>
              </a:rPr>
              <a:t>    </a:t>
            </a:r>
            <a:endParaRPr lang="en-CA" sz="2800" b="1" dirty="0" smtClean="0">
              <a:solidFill>
                <a:srgbClr val="FF0000"/>
              </a:solidFill>
            </a:endParaRPr>
          </a:p>
          <a:p>
            <a:pPr marL="342900" indent="-342900">
              <a:buFont typeface="Wingdings" charset="0"/>
              <a:buChar char="è"/>
            </a:pPr>
            <a:r>
              <a:rPr lang="en-CA" sz="2000" b="1" dirty="0" smtClean="0">
                <a:sym typeface="Wingdings"/>
              </a:rPr>
              <a:t>An Application Deployment Topology</a:t>
            </a:r>
            <a:r>
              <a:rPr lang="en-CA" sz="2000" dirty="0" smtClean="0">
                <a:sym typeface="Wingdings"/>
              </a:rPr>
              <a:t>, i.e., “a graph of physical artefacts that need support for several lifecycle phases (e.g., procurement, installation, configuration, </a:t>
            </a:r>
            <a:r>
              <a:rPr lang="it-IT" sz="2000" dirty="0" smtClean="0">
                <a:sym typeface="Wingdings"/>
              </a:rPr>
              <a:t>deployment, </a:t>
            </a:r>
            <a:r>
              <a:rPr lang="it-IT" sz="2000" dirty="0" err="1" smtClean="0">
                <a:sym typeface="Wingdings"/>
              </a:rPr>
              <a:t>teardown</a:t>
            </a:r>
            <a:r>
              <a:rPr lang="it-IT" sz="2000" dirty="0" smtClean="0">
                <a:sym typeface="Wingdings"/>
              </a:rPr>
              <a:t>, etc.)” [6]</a:t>
            </a:r>
            <a:endParaRPr lang="en-CA" sz="2000" dirty="0"/>
          </a:p>
          <a:p>
            <a:endParaRPr lang="en-CA" sz="2800" b="1" dirty="0" smtClean="0">
              <a:solidFill>
                <a:srgbClr val="FF0000"/>
              </a:solidFill>
            </a:endParaRPr>
          </a:p>
          <a:p>
            <a:endParaRPr lang="en-CA" sz="2800" b="1" dirty="0">
              <a:solidFill>
                <a:srgbClr val="FF0000"/>
              </a:solidFill>
            </a:endParaRPr>
          </a:p>
        </p:txBody>
      </p:sp>
      <p:sp>
        <p:nvSpPr>
          <p:cNvPr id="2" name="Slide Number Placeholder 1"/>
          <p:cNvSpPr>
            <a:spLocks noGrp="1"/>
          </p:cNvSpPr>
          <p:nvPr>
            <p:ph type="sldNum" sz="quarter" idx="12"/>
          </p:nvPr>
        </p:nvSpPr>
        <p:spPr/>
        <p:txBody>
          <a:bodyPr/>
          <a:lstStyle/>
          <a:p>
            <a:fld id="{A3A2C5DB-42A7-480B-B57D-B0AA071F25FA}" type="slidenum">
              <a:rPr lang="en-GB" smtClean="0"/>
              <a:pPr/>
              <a:t>192</a:t>
            </a:fld>
            <a:endParaRPr lang="en-GB" dirty="0"/>
          </a:p>
        </p:txBody>
      </p:sp>
    </p:spTree>
    <p:extLst>
      <p:ext uri="{BB962C8B-B14F-4D97-AF65-F5344CB8AC3E}">
        <p14:creationId xmlns:p14="http://schemas.microsoft.com/office/powerpoint/2010/main" val="896643118"/>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dirty="0"/>
              <a:t>Towards Infrastructure-as-Code</a:t>
            </a:r>
          </a:p>
        </p:txBody>
      </p:sp>
      <p:sp>
        <p:nvSpPr>
          <p:cNvPr id="81" name="Rectangle 80"/>
          <p:cNvSpPr/>
          <p:nvPr/>
        </p:nvSpPr>
        <p:spPr>
          <a:xfrm>
            <a:off x="971600" y="3212976"/>
            <a:ext cx="2664296" cy="201622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sz="1800"/>
          </a:p>
        </p:txBody>
      </p:sp>
      <p:sp>
        <p:nvSpPr>
          <p:cNvPr id="82" name="Rectangle 81"/>
          <p:cNvSpPr/>
          <p:nvPr/>
        </p:nvSpPr>
        <p:spPr>
          <a:xfrm>
            <a:off x="35496" y="1484784"/>
            <a:ext cx="2664296" cy="201622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sz="1800"/>
          </a:p>
        </p:txBody>
      </p:sp>
      <p:sp>
        <p:nvSpPr>
          <p:cNvPr id="83" name="Rectangle 82"/>
          <p:cNvSpPr/>
          <p:nvPr/>
        </p:nvSpPr>
        <p:spPr>
          <a:xfrm>
            <a:off x="5220072" y="1412776"/>
            <a:ext cx="2664296" cy="201622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sz="1800"/>
          </a:p>
        </p:txBody>
      </p:sp>
      <p:sp>
        <p:nvSpPr>
          <p:cNvPr id="84" name="Rectangle 83"/>
          <p:cNvSpPr/>
          <p:nvPr/>
        </p:nvSpPr>
        <p:spPr>
          <a:xfrm>
            <a:off x="5076056" y="3429000"/>
            <a:ext cx="2664296" cy="201622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sz="1800"/>
          </a:p>
        </p:txBody>
      </p:sp>
      <p:grpSp>
        <p:nvGrpSpPr>
          <p:cNvPr id="92" name="Group 91"/>
          <p:cNvGrpSpPr/>
          <p:nvPr/>
        </p:nvGrpSpPr>
        <p:grpSpPr>
          <a:xfrm>
            <a:off x="368300" y="2564904"/>
            <a:ext cx="6795988" cy="3588322"/>
            <a:chOff x="368300" y="2140689"/>
            <a:chExt cx="7294534" cy="3467936"/>
          </a:xfrm>
        </p:grpSpPr>
        <p:sp>
          <p:nvSpPr>
            <p:cNvPr id="93" name="TextBox 92"/>
            <p:cNvSpPr txBox="1"/>
            <p:nvPr/>
          </p:nvSpPr>
          <p:spPr>
            <a:xfrm>
              <a:off x="381001" y="2213616"/>
              <a:ext cx="1701800" cy="356941"/>
            </a:xfrm>
            <a:prstGeom prst="rect">
              <a:avLst/>
            </a:prstGeom>
            <a:noFill/>
          </p:spPr>
          <p:txBody>
            <a:bodyPr wrap="square" rtlCol="0">
              <a:spAutoFit/>
            </a:bodyPr>
            <a:lstStyle/>
            <a:p>
              <a:r>
                <a:rPr lang="en-US" sz="1800" dirty="0" smtClean="0"/>
                <a:t>Infrastructure</a:t>
              </a:r>
              <a:endParaRPr lang="en-US" sz="1800" dirty="0"/>
            </a:p>
          </p:txBody>
        </p:sp>
        <p:sp>
          <p:nvSpPr>
            <p:cNvPr id="94" name="TextBox 93"/>
            <p:cNvSpPr txBox="1"/>
            <p:nvPr/>
          </p:nvSpPr>
          <p:spPr>
            <a:xfrm>
              <a:off x="368300" y="3737616"/>
              <a:ext cx="1701800" cy="356941"/>
            </a:xfrm>
            <a:prstGeom prst="rect">
              <a:avLst/>
            </a:prstGeom>
            <a:noFill/>
          </p:spPr>
          <p:txBody>
            <a:bodyPr wrap="square" rtlCol="0">
              <a:spAutoFit/>
            </a:bodyPr>
            <a:lstStyle/>
            <a:p>
              <a:r>
                <a:rPr lang="en-US" sz="1800" dirty="0" smtClean="0"/>
                <a:t>Middleware</a:t>
              </a:r>
              <a:endParaRPr lang="en-US" sz="1800" dirty="0"/>
            </a:p>
          </p:txBody>
        </p:sp>
        <p:sp>
          <p:nvSpPr>
            <p:cNvPr id="95" name="TextBox 94"/>
            <p:cNvSpPr txBox="1"/>
            <p:nvPr/>
          </p:nvSpPr>
          <p:spPr>
            <a:xfrm>
              <a:off x="368300" y="5172716"/>
              <a:ext cx="1701800" cy="356941"/>
            </a:xfrm>
            <a:prstGeom prst="rect">
              <a:avLst/>
            </a:prstGeom>
            <a:noFill/>
          </p:spPr>
          <p:txBody>
            <a:bodyPr wrap="square" rtlCol="0">
              <a:spAutoFit/>
            </a:bodyPr>
            <a:lstStyle/>
            <a:p>
              <a:r>
                <a:rPr lang="en-US" sz="1800" dirty="0" smtClean="0"/>
                <a:t>Application</a:t>
              </a:r>
              <a:endParaRPr lang="en-US" sz="1800" dirty="0"/>
            </a:p>
          </p:txBody>
        </p:sp>
        <p:sp>
          <p:nvSpPr>
            <p:cNvPr id="96" name="Rectangle 95"/>
            <p:cNvSpPr/>
            <p:nvPr/>
          </p:nvSpPr>
          <p:spPr>
            <a:xfrm>
              <a:off x="2561044" y="2147039"/>
              <a:ext cx="1178692" cy="4359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smtClean="0"/>
                <a:t>Host</a:t>
              </a:r>
              <a:endParaRPr lang="en-US" sz="1800" dirty="0"/>
            </a:p>
          </p:txBody>
        </p:sp>
        <p:sp>
          <p:nvSpPr>
            <p:cNvPr id="97" name="Rectangle 96"/>
            <p:cNvSpPr/>
            <p:nvPr/>
          </p:nvSpPr>
          <p:spPr>
            <a:xfrm>
              <a:off x="4440360" y="2147039"/>
              <a:ext cx="1178692" cy="4359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smtClean="0"/>
                <a:t>Host</a:t>
              </a:r>
              <a:endParaRPr lang="en-US" sz="1800" dirty="0"/>
            </a:p>
          </p:txBody>
        </p:sp>
        <p:sp>
          <p:nvSpPr>
            <p:cNvPr id="98" name="Rectangle 97"/>
            <p:cNvSpPr/>
            <p:nvPr/>
          </p:nvSpPr>
          <p:spPr>
            <a:xfrm>
              <a:off x="6484142" y="2147039"/>
              <a:ext cx="1178692" cy="4359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smtClean="0"/>
                <a:t>Network</a:t>
              </a:r>
              <a:endParaRPr lang="en-US" sz="1800" dirty="0"/>
            </a:p>
          </p:txBody>
        </p:sp>
        <p:sp>
          <p:nvSpPr>
            <p:cNvPr id="99" name="Rectangle 98"/>
            <p:cNvSpPr/>
            <p:nvPr/>
          </p:nvSpPr>
          <p:spPr>
            <a:xfrm>
              <a:off x="2561044" y="3737616"/>
              <a:ext cx="1178692" cy="4359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smtClean="0"/>
                <a:t>Apache</a:t>
              </a:r>
              <a:endParaRPr lang="en-US" sz="1800" dirty="0"/>
            </a:p>
          </p:txBody>
        </p:sp>
        <p:sp>
          <p:nvSpPr>
            <p:cNvPr id="100" name="Rectangle 99"/>
            <p:cNvSpPr/>
            <p:nvPr/>
          </p:nvSpPr>
          <p:spPr>
            <a:xfrm>
              <a:off x="4440360" y="3737616"/>
              <a:ext cx="1178692" cy="4359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smtClean="0"/>
                <a:t>Tomcat</a:t>
              </a:r>
              <a:endParaRPr lang="en-US" sz="1800" dirty="0"/>
            </a:p>
          </p:txBody>
        </p:sp>
        <p:sp>
          <p:nvSpPr>
            <p:cNvPr id="101" name="Rectangle 100"/>
            <p:cNvSpPr/>
            <p:nvPr/>
          </p:nvSpPr>
          <p:spPr>
            <a:xfrm>
              <a:off x="6484142" y="3737616"/>
              <a:ext cx="1178692" cy="4359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smtClean="0"/>
                <a:t>MySQL</a:t>
              </a:r>
              <a:endParaRPr lang="en-US" sz="1800" dirty="0"/>
            </a:p>
          </p:txBody>
        </p:sp>
        <p:sp>
          <p:nvSpPr>
            <p:cNvPr id="102" name="Rectangle 101"/>
            <p:cNvSpPr/>
            <p:nvPr/>
          </p:nvSpPr>
          <p:spPr>
            <a:xfrm>
              <a:off x="2561044" y="5172716"/>
              <a:ext cx="1178692" cy="4359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smtClean="0"/>
                <a:t>Mod_proxy</a:t>
              </a:r>
              <a:endParaRPr lang="en-US" sz="1100" dirty="0"/>
            </a:p>
          </p:txBody>
        </p:sp>
        <p:sp>
          <p:nvSpPr>
            <p:cNvPr id="103" name="Rectangle 102"/>
            <p:cNvSpPr/>
            <p:nvPr/>
          </p:nvSpPr>
          <p:spPr>
            <a:xfrm>
              <a:off x="4440360" y="5172716"/>
              <a:ext cx="1178692" cy="4359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smtClean="0"/>
                <a:t>WAR</a:t>
              </a:r>
              <a:endParaRPr lang="en-US" sz="1100" dirty="0"/>
            </a:p>
          </p:txBody>
        </p:sp>
        <p:sp>
          <p:nvSpPr>
            <p:cNvPr id="104" name="Rectangle 103"/>
            <p:cNvSpPr/>
            <p:nvPr/>
          </p:nvSpPr>
          <p:spPr>
            <a:xfrm>
              <a:off x="6484142" y="5172716"/>
              <a:ext cx="1178692" cy="4359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smtClean="0"/>
                <a:t>Schema</a:t>
              </a:r>
              <a:endParaRPr lang="en-US" sz="1100" dirty="0"/>
            </a:p>
          </p:txBody>
        </p:sp>
        <p:cxnSp>
          <p:nvCxnSpPr>
            <p:cNvPr id="105" name="Straight Arrow Connector 104"/>
            <p:cNvCxnSpPr>
              <a:stCxn id="99" idx="0"/>
              <a:endCxn id="96" idx="2"/>
            </p:cNvCxnSpPr>
            <p:nvPr/>
          </p:nvCxnSpPr>
          <p:spPr>
            <a:xfrm flipV="1">
              <a:off x="3150390" y="2582948"/>
              <a:ext cx="0" cy="115466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06" name="Straight Arrow Connector 105"/>
            <p:cNvCxnSpPr>
              <a:stCxn id="100" idx="0"/>
              <a:endCxn id="96" idx="2"/>
            </p:cNvCxnSpPr>
            <p:nvPr/>
          </p:nvCxnSpPr>
          <p:spPr>
            <a:xfrm flipH="1" flipV="1">
              <a:off x="3150390" y="2582948"/>
              <a:ext cx="1879316" cy="115466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07" name="Straight Arrow Connector 106"/>
            <p:cNvCxnSpPr>
              <a:stCxn id="101" idx="0"/>
              <a:endCxn id="97" idx="2"/>
            </p:cNvCxnSpPr>
            <p:nvPr/>
          </p:nvCxnSpPr>
          <p:spPr>
            <a:xfrm flipH="1" flipV="1">
              <a:off x="5029706" y="2582948"/>
              <a:ext cx="2043782" cy="115466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08" name="Straight Arrow Connector 107"/>
            <p:cNvCxnSpPr>
              <a:stCxn id="102" idx="0"/>
              <a:endCxn id="99" idx="2"/>
            </p:cNvCxnSpPr>
            <p:nvPr/>
          </p:nvCxnSpPr>
          <p:spPr>
            <a:xfrm flipV="1">
              <a:off x="3150390" y="4173525"/>
              <a:ext cx="0" cy="99919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09" name="Straight Arrow Connector 108"/>
            <p:cNvCxnSpPr/>
            <p:nvPr/>
          </p:nvCxnSpPr>
          <p:spPr>
            <a:xfrm flipV="1">
              <a:off x="5052549" y="4173525"/>
              <a:ext cx="0" cy="99919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10" name="Straight Arrow Connector 109"/>
            <p:cNvCxnSpPr/>
            <p:nvPr/>
          </p:nvCxnSpPr>
          <p:spPr>
            <a:xfrm flipV="1">
              <a:off x="7046078" y="4173525"/>
              <a:ext cx="0" cy="99919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11" name="Straight Arrow Connector 110"/>
            <p:cNvCxnSpPr>
              <a:stCxn id="99" idx="3"/>
              <a:endCxn id="100" idx="1"/>
            </p:cNvCxnSpPr>
            <p:nvPr/>
          </p:nvCxnSpPr>
          <p:spPr>
            <a:xfrm>
              <a:off x="3739736" y="3955571"/>
              <a:ext cx="70062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a:endCxn id="101" idx="1"/>
            </p:cNvCxnSpPr>
            <p:nvPr/>
          </p:nvCxnSpPr>
          <p:spPr>
            <a:xfrm flipV="1">
              <a:off x="5619052" y="3955571"/>
              <a:ext cx="865090" cy="57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3" name="Curved Connector 112"/>
            <p:cNvCxnSpPr>
              <a:stCxn id="96" idx="0"/>
              <a:endCxn id="98" idx="0"/>
            </p:cNvCxnSpPr>
            <p:nvPr/>
          </p:nvCxnSpPr>
          <p:spPr>
            <a:xfrm rot="5400000" flipH="1" flipV="1">
              <a:off x="5111939" y="185490"/>
              <a:ext cx="12700" cy="3923098"/>
            </a:xfrm>
            <a:prstGeom prst="curvedConnector3">
              <a:avLst>
                <a:gd name="adj1" fmla="val 345462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4" name="Curved Connector 113"/>
            <p:cNvCxnSpPr>
              <a:stCxn id="97" idx="0"/>
              <a:endCxn id="98" idx="0"/>
            </p:cNvCxnSpPr>
            <p:nvPr/>
          </p:nvCxnSpPr>
          <p:spPr>
            <a:xfrm rot="5400000" flipH="1" flipV="1">
              <a:off x="6051597" y="1125148"/>
              <a:ext cx="12700" cy="2043782"/>
            </a:xfrm>
            <a:prstGeom prst="curvedConnector3">
              <a:avLst>
                <a:gd name="adj1" fmla="val 1800000"/>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80" name="TextBox 79"/>
          <p:cNvSpPr txBox="1"/>
          <p:nvPr/>
        </p:nvSpPr>
        <p:spPr>
          <a:xfrm>
            <a:off x="0" y="1124744"/>
            <a:ext cx="8928992" cy="1631216"/>
          </a:xfrm>
          <a:prstGeom prst="rect">
            <a:avLst/>
          </a:prstGeom>
          <a:noFill/>
        </p:spPr>
        <p:txBody>
          <a:bodyPr wrap="square" rtlCol="0">
            <a:spAutoFit/>
          </a:bodyPr>
          <a:lstStyle/>
          <a:p>
            <a:pPr marL="342900" indent="-342900">
              <a:buFont typeface="Wingdings" charset="0"/>
              <a:buChar char="è"/>
            </a:pPr>
            <a:r>
              <a:rPr lang="en-CA" sz="2000" b="1" dirty="0" smtClean="0">
                <a:sym typeface="Wingdings"/>
              </a:rPr>
              <a:t>An Application Deployment Topology</a:t>
            </a:r>
            <a:r>
              <a:rPr lang="en-CA" sz="2000" dirty="0" smtClean="0">
                <a:sym typeface="Wingdings"/>
              </a:rPr>
              <a:t>, i.e., “a graph of physical artefacts that need support for several lifecycle phases (e.g., procurement, installation, configuration, </a:t>
            </a:r>
            <a:r>
              <a:rPr lang="it-IT" sz="2000" dirty="0" smtClean="0">
                <a:sym typeface="Wingdings"/>
              </a:rPr>
              <a:t>deployment, </a:t>
            </a:r>
            <a:r>
              <a:rPr lang="it-IT" sz="2000" dirty="0" err="1" smtClean="0">
                <a:sym typeface="Wingdings"/>
              </a:rPr>
              <a:t>undeployment</a:t>
            </a:r>
            <a:r>
              <a:rPr lang="it-IT" sz="2000" dirty="0" smtClean="0">
                <a:sym typeface="Wingdings"/>
              </a:rPr>
              <a:t>, </a:t>
            </a:r>
            <a:r>
              <a:rPr lang="it-IT" sz="2000" dirty="0" err="1" smtClean="0">
                <a:sym typeface="Wingdings"/>
              </a:rPr>
              <a:t>teardown</a:t>
            </a:r>
            <a:r>
              <a:rPr lang="it-IT" sz="2000" dirty="0" smtClean="0">
                <a:sym typeface="Wingdings"/>
              </a:rPr>
              <a:t>, etc.)” [6]</a:t>
            </a:r>
            <a:endParaRPr lang="en-CA" sz="2000" dirty="0"/>
          </a:p>
          <a:p>
            <a:endParaRPr lang="en-CA" sz="2000" b="1" dirty="0" smtClean="0">
              <a:solidFill>
                <a:srgbClr val="FF0000"/>
              </a:solidFill>
            </a:endParaRPr>
          </a:p>
          <a:p>
            <a:endParaRPr lang="en-CA" sz="2000" b="1" dirty="0">
              <a:solidFill>
                <a:srgbClr val="FF0000"/>
              </a:solidFill>
            </a:endParaRPr>
          </a:p>
        </p:txBody>
      </p:sp>
      <p:sp>
        <p:nvSpPr>
          <p:cNvPr id="2" name="Slide Number Placeholder 1"/>
          <p:cNvSpPr>
            <a:spLocks noGrp="1"/>
          </p:cNvSpPr>
          <p:nvPr>
            <p:ph type="sldNum" sz="quarter" idx="12"/>
          </p:nvPr>
        </p:nvSpPr>
        <p:spPr/>
        <p:txBody>
          <a:bodyPr/>
          <a:lstStyle/>
          <a:p>
            <a:fld id="{A3A2C5DB-42A7-480B-B57D-B0AA071F25FA}" type="slidenum">
              <a:rPr lang="en-GB" sz="1050" smtClean="0"/>
              <a:pPr/>
              <a:t>193</a:t>
            </a:fld>
            <a:endParaRPr lang="en-GB" sz="1050" dirty="0"/>
          </a:p>
        </p:txBody>
      </p:sp>
    </p:spTree>
    <p:extLst>
      <p:ext uri="{BB962C8B-B14F-4D97-AF65-F5344CB8AC3E}">
        <p14:creationId xmlns:p14="http://schemas.microsoft.com/office/powerpoint/2010/main" val="2952150241"/>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dirty="0"/>
              <a:t>Towards Infrastructure-as-Code</a:t>
            </a:r>
          </a:p>
        </p:txBody>
      </p:sp>
      <p:sp>
        <p:nvSpPr>
          <p:cNvPr id="81" name="Rectangle 80"/>
          <p:cNvSpPr/>
          <p:nvPr/>
        </p:nvSpPr>
        <p:spPr>
          <a:xfrm>
            <a:off x="719064" y="3068960"/>
            <a:ext cx="2664296" cy="201622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sz="1800"/>
          </a:p>
        </p:txBody>
      </p:sp>
      <p:sp>
        <p:nvSpPr>
          <p:cNvPr id="82" name="Rectangle 81"/>
          <p:cNvSpPr/>
          <p:nvPr/>
        </p:nvSpPr>
        <p:spPr>
          <a:xfrm>
            <a:off x="70992" y="1340768"/>
            <a:ext cx="2664296" cy="201622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83" name="Rectangle 82"/>
          <p:cNvSpPr/>
          <p:nvPr/>
        </p:nvSpPr>
        <p:spPr>
          <a:xfrm>
            <a:off x="5255568" y="1268760"/>
            <a:ext cx="2664296" cy="201622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84" name="Rectangle 83"/>
          <p:cNvSpPr/>
          <p:nvPr/>
        </p:nvSpPr>
        <p:spPr>
          <a:xfrm>
            <a:off x="5111552" y="3140968"/>
            <a:ext cx="2664296" cy="201622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pSp>
        <p:nvGrpSpPr>
          <p:cNvPr id="92" name="Group 91"/>
          <p:cNvGrpSpPr/>
          <p:nvPr/>
        </p:nvGrpSpPr>
        <p:grpSpPr>
          <a:xfrm>
            <a:off x="115764" y="2420888"/>
            <a:ext cx="6795988" cy="3588322"/>
            <a:chOff x="368300" y="2140689"/>
            <a:chExt cx="7294534" cy="3467936"/>
          </a:xfrm>
        </p:grpSpPr>
        <p:sp>
          <p:nvSpPr>
            <p:cNvPr id="93" name="TextBox 92"/>
            <p:cNvSpPr txBox="1"/>
            <p:nvPr/>
          </p:nvSpPr>
          <p:spPr>
            <a:xfrm>
              <a:off x="381001" y="2213616"/>
              <a:ext cx="1701800" cy="356941"/>
            </a:xfrm>
            <a:prstGeom prst="rect">
              <a:avLst/>
            </a:prstGeom>
            <a:noFill/>
          </p:spPr>
          <p:txBody>
            <a:bodyPr wrap="square" rtlCol="0">
              <a:spAutoFit/>
            </a:bodyPr>
            <a:lstStyle/>
            <a:p>
              <a:r>
                <a:rPr lang="en-US" sz="1800" dirty="0" smtClean="0"/>
                <a:t>Infrastructure</a:t>
              </a:r>
              <a:endParaRPr lang="en-US" sz="1800" dirty="0"/>
            </a:p>
          </p:txBody>
        </p:sp>
        <p:sp>
          <p:nvSpPr>
            <p:cNvPr id="94" name="TextBox 93"/>
            <p:cNvSpPr txBox="1"/>
            <p:nvPr/>
          </p:nvSpPr>
          <p:spPr>
            <a:xfrm>
              <a:off x="368300" y="3737616"/>
              <a:ext cx="1701800" cy="356941"/>
            </a:xfrm>
            <a:prstGeom prst="rect">
              <a:avLst/>
            </a:prstGeom>
            <a:noFill/>
          </p:spPr>
          <p:txBody>
            <a:bodyPr wrap="square" rtlCol="0">
              <a:spAutoFit/>
            </a:bodyPr>
            <a:lstStyle/>
            <a:p>
              <a:r>
                <a:rPr lang="en-US" sz="1800" dirty="0" smtClean="0"/>
                <a:t>Middleware</a:t>
              </a:r>
              <a:endParaRPr lang="en-US" sz="1800" dirty="0"/>
            </a:p>
          </p:txBody>
        </p:sp>
        <p:sp>
          <p:nvSpPr>
            <p:cNvPr id="95" name="TextBox 94"/>
            <p:cNvSpPr txBox="1"/>
            <p:nvPr/>
          </p:nvSpPr>
          <p:spPr>
            <a:xfrm>
              <a:off x="368300" y="5172716"/>
              <a:ext cx="1701800" cy="356941"/>
            </a:xfrm>
            <a:prstGeom prst="rect">
              <a:avLst/>
            </a:prstGeom>
            <a:noFill/>
          </p:spPr>
          <p:txBody>
            <a:bodyPr wrap="square" rtlCol="0">
              <a:spAutoFit/>
            </a:bodyPr>
            <a:lstStyle/>
            <a:p>
              <a:r>
                <a:rPr lang="en-US" sz="1800" dirty="0" smtClean="0"/>
                <a:t>Application</a:t>
              </a:r>
              <a:endParaRPr lang="en-US" sz="1800" dirty="0"/>
            </a:p>
          </p:txBody>
        </p:sp>
        <p:sp>
          <p:nvSpPr>
            <p:cNvPr id="96" name="Rectangle 95"/>
            <p:cNvSpPr/>
            <p:nvPr/>
          </p:nvSpPr>
          <p:spPr>
            <a:xfrm>
              <a:off x="2561044" y="2147039"/>
              <a:ext cx="1178692" cy="4359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smtClean="0"/>
                <a:t>Host</a:t>
              </a:r>
              <a:endParaRPr lang="en-US" sz="1800" dirty="0"/>
            </a:p>
          </p:txBody>
        </p:sp>
        <p:sp>
          <p:nvSpPr>
            <p:cNvPr id="97" name="Rectangle 96"/>
            <p:cNvSpPr/>
            <p:nvPr/>
          </p:nvSpPr>
          <p:spPr>
            <a:xfrm>
              <a:off x="4440360" y="2147039"/>
              <a:ext cx="1178692" cy="4359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smtClean="0"/>
                <a:t>Host</a:t>
              </a:r>
              <a:endParaRPr lang="en-US" sz="1800" dirty="0"/>
            </a:p>
          </p:txBody>
        </p:sp>
        <p:sp>
          <p:nvSpPr>
            <p:cNvPr id="98" name="Rectangle 97"/>
            <p:cNvSpPr/>
            <p:nvPr/>
          </p:nvSpPr>
          <p:spPr>
            <a:xfrm>
              <a:off x="6484142" y="2147039"/>
              <a:ext cx="1178692" cy="4359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smtClean="0"/>
                <a:t>Network</a:t>
              </a:r>
              <a:endParaRPr lang="en-US" sz="1800" dirty="0"/>
            </a:p>
          </p:txBody>
        </p:sp>
        <p:sp>
          <p:nvSpPr>
            <p:cNvPr id="99" name="Rectangle 98"/>
            <p:cNvSpPr/>
            <p:nvPr/>
          </p:nvSpPr>
          <p:spPr>
            <a:xfrm>
              <a:off x="2561044" y="3737616"/>
              <a:ext cx="1178692" cy="4359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smtClean="0"/>
                <a:t>Apache</a:t>
              </a:r>
              <a:endParaRPr lang="en-US" sz="1800" dirty="0"/>
            </a:p>
          </p:txBody>
        </p:sp>
        <p:sp>
          <p:nvSpPr>
            <p:cNvPr id="100" name="Rectangle 99"/>
            <p:cNvSpPr/>
            <p:nvPr/>
          </p:nvSpPr>
          <p:spPr>
            <a:xfrm>
              <a:off x="4440360" y="3737616"/>
              <a:ext cx="1178692" cy="4359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smtClean="0"/>
                <a:t>Tomcat</a:t>
              </a:r>
              <a:endParaRPr lang="en-US" sz="1800" dirty="0"/>
            </a:p>
          </p:txBody>
        </p:sp>
        <p:sp>
          <p:nvSpPr>
            <p:cNvPr id="101" name="Rectangle 100"/>
            <p:cNvSpPr/>
            <p:nvPr/>
          </p:nvSpPr>
          <p:spPr>
            <a:xfrm>
              <a:off x="6484142" y="3737616"/>
              <a:ext cx="1178692" cy="4359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smtClean="0"/>
                <a:t>MySQL</a:t>
              </a:r>
              <a:endParaRPr lang="en-US" sz="1800" dirty="0"/>
            </a:p>
          </p:txBody>
        </p:sp>
        <p:sp>
          <p:nvSpPr>
            <p:cNvPr id="102" name="Rectangle 101"/>
            <p:cNvSpPr/>
            <p:nvPr/>
          </p:nvSpPr>
          <p:spPr>
            <a:xfrm>
              <a:off x="2561044" y="5172716"/>
              <a:ext cx="1178692" cy="4359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smtClean="0"/>
                <a:t>Mod_proxy</a:t>
              </a:r>
              <a:endParaRPr lang="en-US" sz="1100" dirty="0"/>
            </a:p>
          </p:txBody>
        </p:sp>
        <p:sp>
          <p:nvSpPr>
            <p:cNvPr id="103" name="Rectangle 102"/>
            <p:cNvSpPr/>
            <p:nvPr/>
          </p:nvSpPr>
          <p:spPr>
            <a:xfrm>
              <a:off x="4440360" y="5172716"/>
              <a:ext cx="1178692" cy="4359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smtClean="0"/>
                <a:t>WAR</a:t>
              </a:r>
              <a:endParaRPr lang="en-US" sz="1100" dirty="0"/>
            </a:p>
          </p:txBody>
        </p:sp>
        <p:sp>
          <p:nvSpPr>
            <p:cNvPr id="104" name="Rectangle 103"/>
            <p:cNvSpPr/>
            <p:nvPr/>
          </p:nvSpPr>
          <p:spPr>
            <a:xfrm>
              <a:off x="6484142" y="5172716"/>
              <a:ext cx="1178692" cy="4359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smtClean="0"/>
                <a:t>Schema</a:t>
              </a:r>
              <a:endParaRPr lang="en-US" sz="1100" dirty="0"/>
            </a:p>
          </p:txBody>
        </p:sp>
        <p:cxnSp>
          <p:nvCxnSpPr>
            <p:cNvPr id="105" name="Straight Arrow Connector 104"/>
            <p:cNvCxnSpPr>
              <a:stCxn id="99" idx="0"/>
              <a:endCxn id="96" idx="2"/>
            </p:cNvCxnSpPr>
            <p:nvPr/>
          </p:nvCxnSpPr>
          <p:spPr>
            <a:xfrm flipV="1">
              <a:off x="3150390" y="2582948"/>
              <a:ext cx="0" cy="115466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06" name="Straight Arrow Connector 105"/>
            <p:cNvCxnSpPr>
              <a:stCxn id="100" idx="0"/>
              <a:endCxn id="96" idx="2"/>
            </p:cNvCxnSpPr>
            <p:nvPr/>
          </p:nvCxnSpPr>
          <p:spPr>
            <a:xfrm flipH="1" flipV="1">
              <a:off x="3150390" y="2582948"/>
              <a:ext cx="1879316" cy="115466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07" name="Straight Arrow Connector 106"/>
            <p:cNvCxnSpPr>
              <a:stCxn id="101" idx="0"/>
              <a:endCxn id="97" idx="2"/>
            </p:cNvCxnSpPr>
            <p:nvPr/>
          </p:nvCxnSpPr>
          <p:spPr>
            <a:xfrm flipH="1" flipV="1">
              <a:off x="5029706" y="2582948"/>
              <a:ext cx="2043782" cy="115466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08" name="Straight Arrow Connector 107"/>
            <p:cNvCxnSpPr>
              <a:stCxn id="102" idx="0"/>
              <a:endCxn id="99" idx="2"/>
            </p:cNvCxnSpPr>
            <p:nvPr/>
          </p:nvCxnSpPr>
          <p:spPr>
            <a:xfrm flipV="1">
              <a:off x="3150390" y="4173525"/>
              <a:ext cx="0" cy="99919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09" name="Straight Arrow Connector 108"/>
            <p:cNvCxnSpPr/>
            <p:nvPr/>
          </p:nvCxnSpPr>
          <p:spPr>
            <a:xfrm flipV="1">
              <a:off x="5052549" y="4173525"/>
              <a:ext cx="0" cy="99919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10" name="Straight Arrow Connector 109"/>
            <p:cNvCxnSpPr/>
            <p:nvPr/>
          </p:nvCxnSpPr>
          <p:spPr>
            <a:xfrm flipV="1">
              <a:off x="7046078" y="4173525"/>
              <a:ext cx="0" cy="99919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11" name="Straight Arrow Connector 110"/>
            <p:cNvCxnSpPr>
              <a:stCxn id="99" idx="3"/>
              <a:endCxn id="100" idx="1"/>
            </p:cNvCxnSpPr>
            <p:nvPr/>
          </p:nvCxnSpPr>
          <p:spPr>
            <a:xfrm>
              <a:off x="3739736" y="3955571"/>
              <a:ext cx="70062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a:endCxn id="101" idx="1"/>
            </p:cNvCxnSpPr>
            <p:nvPr/>
          </p:nvCxnSpPr>
          <p:spPr>
            <a:xfrm flipV="1">
              <a:off x="5619052" y="3955571"/>
              <a:ext cx="865090" cy="57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3" name="Curved Connector 112"/>
            <p:cNvCxnSpPr>
              <a:stCxn id="96" idx="0"/>
              <a:endCxn id="98" idx="0"/>
            </p:cNvCxnSpPr>
            <p:nvPr/>
          </p:nvCxnSpPr>
          <p:spPr>
            <a:xfrm rot="5400000" flipH="1" flipV="1">
              <a:off x="5111939" y="185490"/>
              <a:ext cx="12700" cy="3923098"/>
            </a:xfrm>
            <a:prstGeom prst="curvedConnector3">
              <a:avLst>
                <a:gd name="adj1" fmla="val 345462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4" name="Curved Connector 113"/>
            <p:cNvCxnSpPr>
              <a:stCxn id="97" idx="0"/>
              <a:endCxn id="98" idx="0"/>
            </p:cNvCxnSpPr>
            <p:nvPr/>
          </p:nvCxnSpPr>
          <p:spPr>
            <a:xfrm rot="5400000" flipH="1" flipV="1">
              <a:off x="6051597" y="1125148"/>
              <a:ext cx="12700" cy="2043782"/>
            </a:xfrm>
            <a:prstGeom prst="curvedConnector3">
              <a:avLst>
                <a:gd name="adj1" fmla="val 1800000"/>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80" name="TextBox 79"/>
          <p:cNvSpPr txBox="1"/>
          <p:nvPr/>
        </p:nvSpPr>
        <p:spPr>
          <a:xfrm>
            <a:off x="35496" y="980728"/>
            <a:ext cx="8928992" cy="1323439"/>
          </a:xfrm>
          <a:prstGeom prst="rect">
            <a:avLst/>
          </a:prstGeom>
          <a:noFill/>
        </p:spPr>
        <p:txBody>
          <a:bodyPr wrap="square" rtlCol="0">
            <a:spAutoFit/>
          </a:bodyPr>
          <a:lstStyle/>
          <a:p>
            <a:pPr marL="342900" indent="-342900">
              <a:buFont typeface="Wingdings" charset="0"/>
              <a:buChar char="è"/>
            </a:pPr>
            <a:r>
              <a:rPr lang="en-CA" sz="2000" b="1" dirty="0" smtClean="0">
                <a:sym typeface="Wingdings"/>
              </a:rPr>
              <a:t>Infrastructure-as-code</a:t>
            </a:r>
            <a:r>
              <a:rPr lang="en-CA" sz="2000" dirty="0" smtClean="0">
                <a:sym typeface="Wingdings"/>
              </a:rPr>
              <a:t>, i.e., “a blueprint detailing physical artefacts, all scripts for all lifecycle phases and all artefacts needed for deployment</a:t>
            </a:r>
            <a:r>
              <a:rPr lang="it-IT" sz="2000" dirty="0" smtClean="0">
                <a:sym typeface="Wingdings"/>
              </a:rPr>
              <a:t>” [6]</a:t>
            </a:r>
            <a:endParaRPr lang="en-CA" sz="2000" dirty="0"/>
          </a:p>
          <a:p>
            <a:endParaRPr lang="en-CA" sz="2000" b="1" dirty="0" smtClean="0">
              <a:solidFill>
                <a:srgbClr val="FF0000"/>
              </a:solidFill>
            </a:endParaRPr>
          </a:p>
          <a:p>
            <a:endParaRPr lang="en-CA" sz="2000" b="1" dirty="0">
              <a:solidFill>
                <a:srgbClr val="FF0000"/>
              </a:solidFill>
            </a:endParaRPr>
          </a:p>
        </p:txBody>
      </p:sp>
      <p:sp>
        <p:nvSpPr>
          <p:cNvPr id="2" name="Rectangle 1"/>
          <p:cNvSpPr/>
          <p:nvPr/>
        </p:nvSpPr>
        <p:spPr>
          <a:xfrm>
            <a:off x="143000" y="1844824"/>
            <a:ext cx="6984776" cy="1440160"/>
          </a:xfrm>
          <a:prstGeom prst="rect">
            <a:avLst/>
          </a:prstGeom>
          <a:gradFill flip="none" rotWithShape="1">
            <a:gsLst>
              <a:gs pos="0">
                <a:schemeClr val="accent1">
                  <a:shade val="51000"/>
                  <a:satMod val="130000"/>
                  <a:alpha val="10000"/>
                </a:schemeClr>
              </a:gs>
              <a:gs pos="80000">
                <a:schemeClr val="accent1">
                  <a:shade val="93000"/>
                  <a:satMod val="130000"/>
                  <a:alpha val="10000"/>
                </a:schemeClr>
              </a:gs>
              <a:gs pos="100000">
                <a:schemeClr val="accent1">
                  <a:shade val="94000"/>
                  <a:satMod val="135000"/>
                  <a:alpha val="1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sz="1800"/>
          </a:p>
        </p:txBody>
      </p:sp>
      <p:sp>
        <p:nvSpPr>
          <p:cNvPr id="4" name="TextBox 3"/>
          <p:cNvSpPr txBox="1"/>
          <p:nvPr/>
        </p:nvSpPr>
        <p:spPr>
          <a:xfrm>
            <a:off x="7271792" y="2132856"/>
            <a:ext cx="1656184" cy="830997"/>
          </a:xfrm>
          <a:prstGeom prst="rect">
            <a:avLst/>
          </a:prstGeom>
          <a:noFill/>
        </p:spPr>
        <p:txBody>
          <a:bodyPr wrap="square" rtlCol="0">
            <a:spAutoFit/>
          </a:bodyPr>
          <a:lstStyle/>
          <a:p>
            <a:r>
              <a:rPr lang="en-CA" sz="2400" b="1" dirty="0" err="1" smtClean="0"/>
              <a:t>IasC</a:t>
            </a:r>
            <a:r>
              <a:rPr lang="en-CA" sz="2400" b="1" dirty="0" smtClean="0"/>
              <a:t> </a:t>
            </a:r>
            <a:br>
              <a:rPr lang="en-CA" sz="2400" b="1" dirty="0" smtClean="0"/>
            </a:br>
            <a:r>
              <a:rPr lang="en-CA" sz="2400" b="1" dirty="0" smtClean="0"/>
              <a:t>Blueprint</a:t>
            </a:r>
            <a:endParaRPr lang="en-CA" sz="2400" b="1" dirty="0"/>
          </a:p>
        </p:txBody>
      </p:sp>
      <p:sp>
        <p:nvSpPr>
          <p:cNvPr id="35" name="Rectangle 34"/>
          <p:cNvSpPr/>
          <p:nvPr/>
        </p:nvSpPr>
        <p:spPr>
          <a:xfrm>
            <a:off x="143000" y="3717032"/>
            <a:ext cx="6984776" cy="1080120"/>
          </a:xfrm>
          <a:prstGeom prst="rect">
            <a:avLst/>
          </a:prstGeom>
          <a:gradFill flip="none" rotWithShape="1">
            <a:gsLst>
              <a:gs pos="0">
                <a:schemeClr val="accent3">
                  <a:shade val="51000"/>
                  <a:satMod val="130000"/>
                  <a:alpha val="10000"/>
                </a:schemeClr>
              </a:gs>
              <a:gs pos="80000">
                <a:schemeClr val="accent3">
                  <a:shade val="93000"/>
                  <a:satMod val="130000"/>
                  <a:alpha val="10000"/>
                </a:schemeClr>
              </a:gs>
              <a:gs pos="100000">
                <a:schemeClr val="accent3">
                  <a:shade val="94000"/>
                  <a:satMod val="135000"/>
                  <a:alpha val="10000"/>
                </a:schemeClr>
              </a:gs>
            </a:gsLst>
            <a:lin ang="16200000" scaled="0"/>
            <a:tileRect/>
          </a:gra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sz="1800"/>
          </a:p>
        </p:txBody>
      </p:sp>
      <p:sp>
        <p:nvSpPr>
          <p:cNvPr id="36" name="TextBox 35"/>
          <p:cNvSpPr txBox="1"/>
          <p:nvPr/>
        </p:nvSpPr>
        <p:spPr>
          <a:xfrm>
            <a:off x="7533336" y="4005064"/>
            <a:ext cx="1682672" cy="830997"/>
          </a:xfrm>
          <a:prstGeom prst="rect">
            <a:avLst/>
          </a:prstGeom>
          <a:noFill/>
        </p:spPr>
        <p:txBody>
          <a:bodyPr wrap="none" rtlCol="0">
            <a:spAutoFit/>
          </a:bodyPr>
          <a:lstStyle/>
          <a:p>
            <a:r>
              <a:rPr lang="en-CA" sz="1600" dirty="0" err="1" smtClean="0"/>
              <a:t>IasC</a:t>
            </a:r>
            <a:r>
              <a:rPr lang="en-CA" sz="1600" dirty="0" smtClean="0"/>
              <a:t> Middleware</a:t>
            </a:r>
            <a:br>
              <a:rPr lang="en-CA" sz="1600" dirty="0" smtClean="0"/>
            </a:br>
            <a:r>
              <a:rPr lang="en-CA" sz="1600" dirty="0" smtClean="0"/>
              <a:t>Scripts (e.g., Chef,</a:t>
            </a:r>
            <a:br>
              <a:rPr lang="en-CA" sz="1600" dirty="0" smtClean="0"/>
            </a:br>
            <a:r>
              <a:rPr lang="en-CA" sz="1600" dirty="0" smtClean="0"/>
              <a:t>Puppet, etc.)</a:t>
            </a:r>
            <a:endParaRPr lang="en-CA" sz="1600" dirty="0"/>
          </a:p>
        </p:txBody>
      </p:sp>
      <p:sp>
        <p:nvSpPr>
          <p:cNvPr id="37" name="Rectangle 36"/>
          <p:cNvSpPr/>
          <p:nvPr/>
        </p:nvSpPr>
        <p:spPr>
          <a:xfrm>
            <a:off x="143000" y="5229200"/>
            <a:ext cx="6984776" cy="936104"/>
          </a:xfrm>
          <a:prstGeom prst="rect">
            <a:avLst/>
          </a:prstGeom>
          <a:gradFill flip="none" rotWithShape="1">
            <a:gsLst>
              <a:gs pos="0">
                <a:schemeClr val="accent4">
                  <a:shade val="51000"/>
                  <a:satMod val="130000"/>
                  <a:alpha val="10000"/>
                </a:schemeClr>
              </a:gs>
              <a:gs pos="80000">
                <a:schemeClr val="accent4">
                  <a:shade val="93000"/>
                  <a:satMod val="130000"/>
                  <a:alpha val="10000"/>
                </a:schemeClr>
              </a:gs>
              <a:gs pos="100000">
                <a:schemeClr val="accent4">
                  <a:shade val="94000"/>
                  <a:satMod val="135000"/>
                  <a:alpha val="10000"/>
                </a:schemeClr>
              </a:gs>
            </a:gsLst>
            <a:lin ang="16200000" scaled="0"/>
            <a:tileRect/>
          </a:gradFill>
        </p:spPr>
        <p:style>
          <a:lnRef idx="1">
            <a:schemeClr val="accent4"/>
          </a:lnRef>
          <a:fillRef idx="3">
            <a:schemeClr val="accent4"/>
          </a:fillRef>
          <a:effectRef idx="2">
            <a:schemeClr val="accent4"/>
          </a:effectRef>
          <a:fontRef idx="minor">
            <a:schemeClr val="lt1"/>
          </a:fontRef>
        </p:style>
        <p:txBody>
          <a:bodyPr rtlCol="0" anchor="ctr"/>
          <a:lstStyle/>
          <a:p>
            <a:pPr algn="ctr"/>
            <a:endParaRPr lang="en-CA" sz="1800"/>
          </a:p>
        </p:txBody>
      </p:sp>
      <p:sp>
        <p:nvSpPr>
          <p:cNvPr id="38" name="TextBox 37"/>
          <p:cNvSpPr txBox="1"/>
          <p:nvPr/>
        </p:nvSpPr>
        <p:spPr>
          <a:xfrm>
            <a:off x="7775849" y="5364504"/>
            <a:ext cx="1403647" cy="830997"/>
          </a:xfrm>
          <a:prstGeom prst="rect">
            <a:avLst/>
          </a:prstGeom>
          <a:noFill/>
        </p:spPr>
        <p:txBody>
          <a:bodyPr wrap="square" rtlCol="0">
            <a:spAutoFit/>
          </a:bodyPr>
          <a:lstStyle/>
          <a:p>
            <a:r>
              <a:rPr lang="en-CA" sz="1600" dirty="0" smtClean="0"/>
              <a:t>Deploy</a:t>
            </a:r>
            <a:r>
              <a:rPr lang="en-CA" sz="1600" dirty="0"/>
              <a:t> </a:t>
            </a:r>
            <a:r>
              <a:rPr lang="en-CA" sz="1600" dirty="0" smtClean="0"/>
              <a:t>artefacts (e.g., JARs, etc.)</a:t>
            </a:r>
            <a:endParaRPr lang="en-CA" sz="1600" dirty="0"/>
          </a:p>
        </p:txBody>
      </p:sp>
      <p:sp>
        <p:nvSpPr>
          <p:cNvPr id="7" name="Up Arrow 6"/>
          <p:cNvSpPr/>
          <p:nvPr/>
        </p:nvSpPr>
        <p:spPr>
          <a:xfrm>
            <a:off x="7919864" y="2924944"/>
            <a:ext cx="288032" cy="108012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8" name="TextBox 7"/>
          <p:cNvSpPr txBox="1"/>
          <p:nvPr/>
        </p:nvSpPr>
        <p:spPr>
          <a:xfrm>
            <a:off x="8063880" y="3310384"/>
            <a:ext cx="1224136" cy="307777"/>
          </a:xfrm>
          <a:prstGeom prst="rect">
            <a:avLst/>
          </a:prstGeom>
          <a:noFill/>
        </p:spPr>
        <p:txBody>
          <a:bodyPr wrap="square" rtlCol="0">
            <a:spAutoFit/>
          </a:bodyPr>
          <a:lstStyle/>
          <a:p>
            <a:r>
              <a:rPr lang="en-CA" sz="1400" b="1" dirty="0" smtClean="0"/>
              <a:t>Referenced in</a:t>
            </a:r>
            <a:endParaRPr lang="en-CA" sz="1400" b="1" dirty="0"/>
          </a:p>
        </p:txBody>
      </p:sp>
      <p:sp>
        <p:nvSpPr>
          <p:cNvPr id="9" name="Bent-Up Arrow 8"/>
          <p:cNvSpPr/>
          <p:nvPr/>
        </p:nvSpPr>
        <p:spPr>
          <a:xfrm flipH="1">
            <a:off x="7199784" y="2780928"/>
            <a:ext cx="576064" cy="2880320"/>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2" name="TextBox 41"/>
          <p:cNvSpPr txBox="1"/>
          <p:nvPr/>
        </p:nvSpPr>
        <p:spPr>
          <a:xfrm>
            <a:off x="7343800" y="4941168"/>
            <a:ext cx="1224136" cy="307777"/>
          </a:xfrm>
          <a:prstGeom prst="rect">
            <a:avLst/>
          </a:prstGeom>
          <a:noFill/>
        </p:spPr>
        <p:txBody>
          <a:bodyPr wrap="square" rtlCol="0">
            <a:spAutoFit/>
          </a:bodyPr>
          <a:lstStyle/>
          <a:p>
            <a:r>
              <a:rPr lang="en-CA" sz="1400" b="1" dirty="0" smtClean="0"/>
              <a:t>Included in</a:t>
            </a:r>
            <a:endParaRPr lang="en-CA" sz="1400" b="1" dirty="0"/>
          </a:p>
        </p:txBody>
      </p:sp>
      <p:sp>
        <p:nvSpPr>
          <p:cNvPr id="5" name="Slide Number Placeholder 4"/>
          <p:cNvSpPr>
            <a:spLocks noGrp="1"/>
          </p:cNvSpPr>
          <p:nvPr>
            <p:ph type="sldNum" sz="quarter" idx="12"/>
          </p:nvPr>
        </p:nvSpPr>
        <p:spPr>
          <a:xfrm>
            <a:off x="4089400" y="6512768"/>
            <a:ext cx="965200" cy="228600"/>
          </a:xfrm>
        </p:spPr>
        <p:txBody>
          <a:bodyPr/>
          <a:lstStyle/>
          <a:p>
            <a:fld id="{A3A2C5DB-42A7-480B-B57D-B0AA071F25FA}" type="slidenum">
              <a:rPr lang="en-GB" sz="1050" smtClean="0"/>
              <a:pPr/>
              <a:t>194</a:t>
            </a:fld>
            <a:endParaRPr lang="en-GB" sz="1050" dirty="0"/>
          </a:p>
        </p:txBody>
      </p:sp>
    </p:spTree>
    <p:extLst>
      <p:ext uri="{BB962C8B-B14F-4D97-AF65-F5344CB8AC3E}">
        <p14:creationId xmlns:p14="http://schemas.microsoft.com/office/powerpoint/2010/main" val="478359307"/>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6632"/>
            <a:ext cx="8388424" cy="792088"/>
          </a:xfrm>
        </p:spPr>
        <p:txBody>
          <a:bodyPr/>
          <a:lstStyle/>
          <a:p>
            <a:r>
              <a:rPr lang="en-CA" dirty="0" smtClean="0"/>
              <a:t>Where Does TOSCA fit into?</a:t>
            </a:r>
            <a:endParaRPr lang="en-CA" dirty="0"/>
          </a:p>
        </p:txBody>
      </p:sp>
      <p:sp>
        <p:nvSpPr>
          <p:cNvPr id="6" name="Title 1"/>
          <p:cNvSpPr txBox="1">
            <a:spLocks/>
          </p:cNvSpPr>
          <p:nvPr/>
        </p:nvSpPr>
        <p:spPr>
          <a:xfrm>
            <a:off x="29220" y="980728"/>
            <a:ext cx="7848872" cy="792088"/>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rgbClr val="002060"/>
                </a:solidFill>
                <a:latin typeface="+mn-lt"/>
                <a:ea typeface="+mj-ea"/>
                <a:cs typeface="Times New Roman" pitchFamily="18" charset="0"/>
              </a:defRPr>
            </a:lvl1pPr>
          </a:lstStyle>
          <a:p>
            <a:r>
              <a:rPr lang="en-US" sz="2800" dirty="0" smtClean="0"/>
              <a:t>TOSCA: Here’s What We’ve Seen there…</a:t>
            </a:r>
            <a:endParaRPr lang="en-US" sz="2800" dirty="0"/>
          </a:p>
        </p:txBody>
      </p:sp>
      <p:sp>
        <p:nvSpPr>
          <p:cNvPr id="7" name="Content Placeholder 2"/>
          <p:cNvSpPr>
            <a:spLocks noGrp="1"/>
          </p:cNvSpPr>
          <p:nvPr>
            <p:ph idx="1"/>
          </p:nvPr>
        </p:nvSpPr>
        <p:spPr>
          <a:xfrm>
            <a:off x="4089871" y="1822761"/>
            <a:ext cx="5018633" cy="5062623"/>
          </a:xfrm>
        </p:spPr>
        <p:txBody>
          <a:bodyPr>
            <a:normAutofit/>
          </a:bodyPr>
          <a:lstStyle/>
          <a:p>
            <a:r>
              <a:rPr lang="en-US" sz="2800" dirty="0" smtClean="0"/>
              <a:t>An application topology</a:t>
            </a:r>
          </a:p>
          <a:p>
            <a:r>
              <a:rPr lang="en-US" sz="2800" dirty="0" smtClean="0"/>
              <a:t>3 layers</a:t>
            </a:r>
          </a:p>
          <a:p>
            <a:pPr lvl="1"/>
            <a:r>
              <a:rPr lang="en-US" sz="1800" dirty="0" smtClean="0"/>
              <a:t>Infrastructure (Cloud or DC objects)</a:t>
            </a:r>
          </a:p>
          <a:p>
            <a:pPr lvl="1"/>
            <a:r>
              <a:rPr lang="en-US" sz="1800" dirty="0" smtClean="0"/>
              <a:t>Platform or Middleware (App containers)</a:t>
            </a:r>
          </a:p>
          <a:p>
            <a:pPr lvl="1"/>
            <a:r>
              <a:rPr lang="en-US" sz="1800" dirty="0" smtClean="0"/>
              <a:t>Application modules, schemas and configurations</a:t>
            </a:r>
          </a:p>
          <a:p>
            <a:r>
              <a:rPr lang="en-US" sz="2800" dirty="0" smtClean="0"/>
              <a:t>Relationships between components:</a:t>
            </a:r>
          </a:p>
          <a:p>
            <a:pPr lvl="1"/>
            <a:r>
              <a:rPr lang="en-US" sz="1800" dirty="0" smtClean="0"/>
              <a:t>What’s hosted on what or installed on what</a:t>
            </a:r>
          </a:p>
          <a:p>
            <a:pPr lvl="1"/>
            <a:r>
              <a:rPr lang="en-US" sz="1800" dirty="0" smtClean="0"/>
              <a:t>What’s connected to what</a:t>
            </a:r>
            <a:endParaRPr lang="en-US" sz="1800" dirty="0"/>
          </a:p>
        </p:txBody>
      </p:sp>
      <p:grpSp>
        <p:nvGrpSpPr>
          <p:cNvPr id="8" name="Group 7"/>
          <p:cNvGrpSpPr/>
          <p:nvPr/>
        </p:nvGrpSpPr>
        <p:grpSpPr>
          <a:xfrm>
            <a:off x="323528" y="2924944"/>
            <a:ext cx="2979564" cy="1716114"/>
            <a:chOff x="368300" y="2140689"/>
            <a:chExt cx="7294534" cy="3467936"/>
          </a:xfrm>
        </p:grpSpPr>
        <p:sp>
          <p:nvSpPr>
            <p:cNvPr id="9" name="TextBox 8"/>
            <p:cNvSpPr txBox="1"/>
            <p:nvPr/>
          </p:nvSpPr>
          <p:spPr>
            <a:xfrm>
              <a:off x="381001" y="2213616"/>
              <a:ext cx="1701799" cy="373174"/>
            </a:xfrm>
            <a:prstGeom prst="rect">
              <a:avLst/>
            </a:prstGeom>
            <a:noFill/>
          </p:spPr>
          <p:txBody>
            <a:bodyPr wrap="square" rtlCol="0">
              <a:spAutoFit/>
            </a:bodyPr>
            <a:lstStyle/>
            <a:p>
              <a:r>
                <a:rPr lang="en-US" sz="600" dirty="0" smtClean="0"/>
                <a:t>Infrastructure</a:t>
              </a:r>
              <a:endParaRPr lang="en-US" sz="600" dirty="0"/>
            </a:p>
          </p:txBody>
        </p:sp>
        <p:sp>
          <p:nvSpPr>
            <p:cNvPr id="10" name="TextBox 9"/>
            <p:cNvSpPr txBox="1"/>
            <p:nvPr/>
          </p:nvSpPr>
          <p:spPr>
            <a:xfrm>
              <a:off x="368300" y="3737616"/>
              <a:ext cx="1701799" cy="373174"/>
            </a:xfrm>
            <a:prstGeom prst="rect">
              <a:avLst/>
            </a:prstGeom>
            <a:noFill/>
          </p:spPr>
          <p:txBody>
            <a:bodyPr wrap="square" rtlCol="0">
              <a:spAutoFit/>
            </a:bodyPr>
            <a:lstStyle/>
            <a:p>
              <a:r>
                <a:rPr lang="en-US" sz="600" dirty="0" smtClean="0"/>
                <a:t>Middleware</a:t>
              </a:r>
              <a:endParaRPr lang="en-US" sz="600" dirty="0"/>
            </a:p>
          </p:txBody>
        </p:sp>
        <p:sp>
          <p:nvSpPr>
            <p:cNvPr id="11" name="TextBox 10"/>
            <p:cNvSpPr txBox="1"/>
            <p:nvPr/>
          </p:nvSpPr>
          <p:spPr>
            <a:xfrm>
              <a:off x="368300" y="5172717"/>
              <a:ext cx="1701799" cy="373174"/>
            </a:xfrm>
            <a:prstGeom prst="rect">
              <a:avLst/>
            </a:prstGeom>
            <a:noFill/>
          </p:spPr>
          <p:txBody>
            <a:bodyPr wrap="square" rtlCol="0">
              <a:spAutoFit/>
            </a:bodyPr>
            <a:lstStyle/>
            <a:p>
              <a:r>
                <a:rPr lang="en-US" sz="600" dirty="0" smtClean="0"/>
                <a:t>Application</a:t>
              </a:r>
              <a:endParaRPr lang="en-US" sz="600" dirty="0"/>
            </a:p>
          </p:txBody>
        </p:sp>
        <p:sp>
          <p:nvSpPr>
            <p:cNvPr id="12" name="Rectangle 11"/>
            <p:cNvSpPr/>
            <p:nvPr/>
          </p:nvSpPr>
          <p:spPr>
            <a:xfrm>
              <a:off x="2561044" y="2147039"/>
              <a:ext cx="1178692" cy="4359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600" dirty="0" smtClean="0"/>
                <a:t>Host</a:t>
              </a:r>
              <a:endParaRPr lang="en-US" sz="600" dirty="0"/>
            </a:p>
          </p:txBody>
        </p:sp>
        <p:sp>
          <p:nvSpPr>
            <p:cNvPr id="13" name="Rectangle 12"/>
            <p:cNvSpPr/>
            <p:nvPr/>
          </p:nvSpPr>
          <p:spPr>
            <a:xfrm>
              <a:off x="4440360" y="2147039"/>
              <a:ext cx="1178692" cy="4359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600" dirty="0" smtClean="0"/>
                <a:t>Host</a:t>
              </a:r>
              <a:endParaRPr lang="en-US" sz="600" dirty="0"/>
            </a:p>
          </p:txBody>
        </p:sp>
        <p:sp>
          <p:nvSpPr>
            <p:cNvPr id="14" name="Rectangle 13"/>
            <p:cNvSpPr/>
            <p:nvPr/>
          </p:nvSpPr>
          <p:spPr>
            <a:xfrm>
              <a:off x="6484142" y="2147039"/>
              <a:ext cx="1178692" cy="4359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600" dirty="0" smtClean="0"/>
                <a:t>Network</a:t>
              </a:r>
              <a:endParaRPr lang="en-US" sz="600" dirty="0"/>
            </a:p>
          </p:txBody>
        </p:sp>
        <p:sp>
          <p:nvSpPr>
            <p:cNvPr id="15" name="Rectangle 14"/>
            <p:cNvSpPr/>
            <p:nvPr/>
          </p:nvSpPr>
          <p:spPr>
            <a:xfrm>
              <a:off x="2561044" y="3737616"/>
              <a:ext cx="1178692" cy="4359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600" dirty="0" smtClean="0"/>
                <a:t>Apache</a:t>
              </a:r>
              <a:endParaRPr lang="en-US" sz="600" dirty="0"/>
            </a:p>
          </p:txBody>
        </p:sp>
        <p:sp>
          <p:nvSpPr>
            <p:cNvPr id="16" name="Rectangle 15"/>
            <p:cNvSpPr/>
            <p:nvPr/>
          </p:nvSpPr>
          <p:spPr>
            <a:xfrm>
              <a:off x="4440360" y="3737616"/>
              <a:ext cx="1178692" cy="4359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600" dirty="0" smtClean="0"/>
                <a:t>Tomcat</a:t>
              </a:r>
              <a:endParaRPr lang="en-US" sz="600" dirty="0"/>
            </a:p>
          </p:txBody>
        </p:sp>
        <p:sp>
          <p:nvSpPr>
            <p:cNvPr id="17" name="Rectangle 16"/>
            <p:cNvSpPr/>
            <p:nvPr/>
          </p:nvSpPr>
          <p:spPr>
            <a:xfrm>
              <a:off x="6484142" y="3737616"/>
              <a:ext cx="1178692" cy="4359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600" dirty="0" smtClean="0"/>
                <a:t>MySQL</a:t>
              </a:r>
              <a:endParaRPr lang="en-US" sz="600" dirty="0"/>
            </a:p>
          </p:txBody>
        </p:sp>
        <p:sp>
          <p:nvSpPr>
            <p:cNvPr id="18" name="Rectangle 17"/>
            <p:cNvSpPr/>
            <p:nvPr/>
          </p:nvSpPr>
          <p:spPr>
            <a:xfrm>
              <a:off x="2561044" y="5172716"/>
              <a:ext cx="1178692" cy="4359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400" dirty="0" smtClean="0"/>
                <a:t>Mod_proxy</a:t>
              </a:r>
              <a:endParaRPr lang="en-US" sz="400" dirty="0"/>
            </a:p>
          </p:txBody>
        </p:sp>
        <p:sp>
          <p:nvSpPr>
            <p:cNvPr id="19" name="Rectangle 18"/>
            <p:cNvSpPr/>
            <p:nvPr/>
          </p:nvSpPr>
          <p:spPr>
            <a:xfrm>
              <a:off x="4440360" y="5172716"/>
              <a:ext cx="1178692" cy="4359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400" dirty="0" smtClean="0"/>
                <a:t>WAR</a:t>
              </a:r>
              <a:endParaRPr lang="en-US" sz="400" dirty="0"/>
            </a:p>
          </p:txBody>
        </p:sp>
        <p:sp>
          <p:nvSpPr>
            <p:cNvPr id="20" name="Rectangle 19"/>
            <p:cNvSpPr/>
            <p:nvPr/>
          </p:nvSpPr>
          <p:spPr>
            <a:xfrm>
              <a:off x="6484142" y="5172716"/>
              <a:ext cx="1178692" cy="4359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400" dirty="0" smtClean="0"/>
                <a:t>Schema</a:t>
              </a:r>
              <a:endParaRPr lang="en-US" sz="400" dirty="0"/>
            </a:p>
          </p:txBody>
        </p:sp>
        <p:cxnSp>
          <p:nvCxnSpPr>
            <p:cNvPr id="21" name="Straight Arrow Connector 20"/>
            <p:cNvCxnSpPr>
              <a:stCxn id="15" idx="0"/>
              <a:endCxn id="12" idx="2"/>
            </p:cNvCxnSpPr>
            <p:nvPr/>
          </p:nvCxnSpPr>
          <p:spPr>
            <a:xfrm flipV="1">
              <a:off x="3150390" y="2582948"/>
              <a:ext cx="0" cy="115466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2" name="Straight Arrow Connector 21"/>
            <p:cNvCxnSpPr>
              <a:stCxn id="16" idx="0"/>
              <a:endCxn id="12" idx="2"/>
            </p:cNvCxnSpPr>
            <p:nvPr/>
          </p:nvCxnSpPr>
          <p:spPr>
            <a:xfrm flipH="1" flipV="1">
              <a:off x="3150390" y="2582948"/>
              <a:ext cx="1879316" cy="115466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a:stCxn id="17" idx="0"/>
              <a:endCxn id="13" idx="2"/>
            </p:cNvCxnSpPr>
            <p:nvPr/>
          </p:nvCxnSpPr>
          <p:spPr>
            <a:xfrm flipH="1" flipV="1">
              <a:off x="5029706" y="2582948"/>
              <a:ext cx="2043782" cy="115466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4" name="Straight Arrow Connector 23"/>
            <p:cNvCxnSpPr>
              <a:stCxn id="18" idx="0"/>
              <a:endCxn id="15" idx="2"/>
            </p:cNvCxnSpPr>
            <p:nvPr/>
          </p:nvCxnSpPr>
          <p:spPr>
            <a:xfrm flipV="1">
              <a:off x="3150390" y="4173525"/>
              <a:ext cx="0" cy="99919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5" name="Straight Arrow Connector 24"/>
            <p:cNvCxnSpPr/>
            <p:nvPr/>
          </p:nvCxnSpPr>
          <p:spPr>
            <a:xfrm flipV="1">
              <a:off x="5052549" y="4173525"/>
              <a:ext cx="0" cy="99919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6" name="Straight Arrow Connector 25"/>
            <p:cNvCxnSpPr/>
            <p:nvPr/>
          </p:nvCxnSpPr>
          <p:spPr>
            <a:xfrm flipV="1">
              <a:off x="7046078" y="4173525"/>
              <a:ext cx="0" cy="99919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7" name="Straight Arrow Connector 26"/>
            <p:cNvCxnSpPr>
              <a:stCxn id="15" idx="3"/>
              <a:endCxn id="16" idx="1"/>
            </p:cNvCxnSpPr>
            <p:nvPr/>
          </p:nvCxnSpPr>
          <p:spPr>
            <a:xfrm>
              <a:off x="3739736" y="3955571"/>
              <a:ext cx="70062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endCxn id="17" idx="1"/>
            </p:cNvCxnSpPr>
            <p:nvPr/>
          </p:nvCxnSpPr>
          <p:spPr>
            <a:xfrm flipV="1">
              <a:off x="5619052" y="3955571"/>
              <a:ext cx="865090" cy="57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Curved Connector 28"/>
            <p:cNvCxnSpPr>
              <a:stCxn id="12" idx="0"/>
              <a:endCxn id="14" idx="0"/>
            </p:cNvCxnSpPr>
            <p:nvPr/>
          </p:nvCxnSpPr>
          <p:spPr>
            <a:xfrm rot="5400000" flipH="1" flipV="1">
              <a:off x="5111939" y="185490"/>
              <a:ext cx="12700" cy="3923098"/>
            </a:xfrm>
            <a:prstGeom prst="curvedConnector3">
              <a:avLst>
                <a:gd name="adj1" fmla="val 345462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Curved Connector 29"/>
            <p:cNvCxnSpPr>
              <a:stCxn id="13" idx="0"/>
              <a:endCxn id="14" idx="0"/>
            </p:cNvCxnSpPr>
            <p:nvPr/>
          </p:nvCxnSpPr>
          <p:spPr>
            <a:xfrm rot="5400000" flipH="1" flipV="1">
              <a:off x="6051597" y="1125148"/>
              <a:ext cx="12700" cy="2043782"/>
            </a:xfrm>
            <a:prstGeom prst="curvedConnector3">
              <a:avLst>
                <a:gd name="adj1" fmla="val 1800000"/>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31" name="Straight Connector 30"/>
          <p:cNvCxnSpPr/>
          <p:nvPr/>
        </p:nvCxnSpPr>
        <p:spPr>
          <a:xfrm flipH="1">
            <a:off x="3851920" y="2132856"/>
            <a:ext cx="360040" cy="288032"/>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a:endCxn id="14" idx="3"/>
          </p:cNvCxnSpPr>
          <p:nvPr/>
        </p:nvCxnSpPr>
        <p:spPr>
          <a:xfrm flipH="1">
            <a:off x="3303092" y="2636912"/>
            <a:ext cx="836860" cy="399029"/>
          </a:xfrm>
          <a:prstGeom prst="line">
            <a:avLst/>
          </a:prstGeom>
        </p:spPr>
        <p:style>
          <a:lnRef idx="2">
            <a:schemeClr val="accent2"/>
          </a:lnRef>
          <a:fillRef idx="0">
            <a:schemeClr val="accent2"/>
          </a:fillRef>
          <a:effectRef idx="1">
            <a:schemeClr val="accent2"/>
          </a:effectRef>
          <a:fontRef idx="minor">
            <a:schemeClr val="tx1"/>
          </a:fontRef>
        </p:style>
      </p:cxnSp>
      <p:cxnSp>
        <p:nvCxnSpPr>
          <p:cNvPr id="34" name="Straight Connector 33"/>
          <p:cNvCxnSpPr/>
          <p:nvPr/>
        </p:nvCxnSpPr>
        <p:spPr>
          <a:xfrm flipH="1">
            <a:off x="3275856" y="2636912"/>
            <a:ext cx="864096" cy="1191117"/>
          </a:xfrm>
          <a:prstGeom prst="line">
            <a:avLst/>
          </a:prstGeom>
        </p:spPr>
        <p:style>
          <a:lnRef idx="2">
            <a:schemeClr val="accent2"/>
          </a:lnRef>
          <a:fillRef idx="0">
            <a:schemeClr val="accent2"/>
          </a:fillRef>
          <a:effectRef idx="1">
            <a:schemeClr val="accent2"/>
          </a:effectRef>
          <a:fontRef idx="minor">
            <a:schemeClr val="tx1"/>
          </a:fontRef>
        </p:style>
      </p:cxnSp>
      <p:cxnSp>
        <p:nvCxnSpPr>
          <p:cNvPr id="36" name="Straight Connector 35"/>
          <p:cNvCxnSpPr/>
          <p:nvPr/>
        </p:nvCxnSpPr>
        <p:spPr>
          <a:xfrm flipH="1">
            <a:off x="3275856" y="2636912"/>
            <a:ext cx="864096" cy="1839189"/>
          </a:xfrm>
          <a:prstGeom prst="line">
            <a:avLst/>
          </a:prstGeom>
        </p:spPr>
        <p:style>
          <a:lnRef idx="2">
            <a:schemeClr val="accent2"/>
          </a:lnRef>
          <a:fillRef idx="0">
            <a:schemeClr val="accent2"/>
          </a:fillRef>
          <a:effectRef idx="1">
            <a:schemeClr val="accent2"/>
          </a:effectRef>
          <a:fontRef idx="minor">
            <a:schemeClr val="tx1"/>
          </a:fontRef>
        </p:style>
      </p:cxnSp>
      <p:cxnSp>
        <p:nvCxnSpPr>
          <p:cNvPr id="38" name="Straight Connector 37"/>
          <p:cNvCxnSpPr>
            <a:stCxn id="7" idx="1"/>
          </p:cNvCxnSpPr>
          <p:nvPr/>
        </p:nvCxnSpPr>
        <p:spPr>
          <a:xfrm flipH="1" flipV="1">
            <a:off x="3059832" y="4260077"/>
            <a:ext cx="1030039" cy="93996"/>
          </a:xfrm>
          <a:prstGeom prst="line">
            <a:avLst/>
          </a:prstGeom>
        </p:spPr>
        <p:style>
          <a:lnRef idx="2">
            <a:schemeClr val="accent3"/>
          </a:lnRef>
          <a:fillRef idx="0">
            <a:schemeClr val="accent3"/>
          </a:fillRef>
          <a:effectRef idx="1">
            <a:schemeClr val="accent3"/>
          </a:effectRef>
          <a:fontRef idx="minor">
            <a:schemeClr val="tx1"/>
          </a:fontRef>
        </p:style>
      </p:cxnSp>
      <p:cxnSp>
        <p:nvCxnSpPr>
          <p:cNvPr id="40" name="Straight Connector 39"/>
          <p:cNvCxnSpPr>
            <a:stCxn id="7" idx="1"/>
          </p:cNvCxnSpPr>
          <p:nvPr/>
        </p:nvCxnSpPr>
        <p:spPr>
          <a:xfrm flipH="1" flipV="1">
            <a:off x="2483768" y="2852936"/>
            <a:ext cx="1606103" cy="1501137"/>
          </a:xfrm>
          <a:prstGeom prst="line">
            <a:avLst/>
          </a:prstGeom>
        </p:spPr>
        <p:style>
          <a:lnRef idx="2">
            <a:schemeClr val="accent3"/>
          </a:lnRef>
          <a:fillRef idx="0">
            <a:schemeClr val="accent3"/>
          </a:fillRef>
          <a:effectRef idx="1">
            <a:schemeClr val="accent3"/>
          </a:effectRef>
          <a:fontRef idx="minor">
            <a:schemeClr val="tx1"/>
          </a:fontRef>
        </p:style>
      </p:cxnSp>
      <p:sp>
        <p:nvSpPr>
          <p:cNvPr id="4" name="Rectangle 3"/>
          <p:cNvSpPr/>
          <p:nvPr/>
        </p:nvSpPr>
        <p:spPr>
          <a:xfrm>
            <a:off x="107504" y="2420888"/>
            <a:ext cx="3744416" cy="2664296"/>
          </a:xfrm>
          <a:prstGeom prst="rect">
            <a:avLst/>
          </a:prstGeom>
          <a:gradFill flip="none" rotWithShape="1">
            <a:gsLst>
              <a:gs pos="0">
                <a:schemeClr val="accent3">
                  <a:tint val="50000"/>
                  <a:satMod val="300000"/>
                  <a:alpha val="7000"/>
                </a:schemeClr>
              </a:gs>
              <a:gs pos="35000">
                <a:schemeClr val="accent3">
                  <a:tint val="37000"/>
                  <a:satMod val="300000"/>
                  <a:alpha val="7000"/>
                </a:schemeClr>
              </a:gs>
              <a:gs pos="100000">
                <a:schemeClr val="accent3">
                  <a:tint val="15000"/>
                  <a:satMod val="350000"/>
                  <a:alpha val="7000"/>
                </a:schemeClr>
              </a:gs>
            </a:gsLst>
            <a:lin ang="16200000" scaled="1"/>
            <a:tileRec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a:p>
        </p:txBody>
      </p:sp>
      <p:sp>
        <p:nvSpPr>
          <p:cNvPr id="33" name="Slide Number Placeholder 32"/>
          <p:cNvSpPr>
            <a:spLocks noGrp="1"/>
          </p:cNvSpPr>
          <p:nvPr>
            <p:ph type="sldNum" sz="quarter" idx="12"/>
          </p:nvPr>
        </p:nvSpPr>
        <p:spPr/>
        <p:txBody>
          <a:bodyPr/>
          <a:lstStyle/>
          <a:p>
            <a:fld id="{A3A2C5DB-42A7-480B-B57D-B0AA071F25FA}" type="slidenum">
              <a:rPr lang="en-GB" smtClean="0"/>
              <a:pPr/>
              <a:t>195</a:t>
            </a:fld>
            <a:endParaRPr lang="en-GB" dirty="0"/>
          </a:p>
        </p:txBody>
      </p:sp>
    </p:spTree>
    <p:extLst>
      <p:ext uri="{BB962C8B-B14F-4D97-AF65-F5344CB8AC3E}">
        <p14:creationId xmlns:p14="http://schemas.microsoft.com/office/powerpoint/2010/main" val="278913409"/>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
            </a:r>
            <a:r>
              <a:rPr lang="en-US" dirty="0" smtClean="0"/>
              <a:t>hat’s in a TOSCA Topology?</a:t>
            </a:r>
            <a:endParaRPr lang="en-US" dirty="0"/>
          </a:p>
        </p:txBody>
      </p:sp>
      <p:sp>
        <p:nvSpPr>
          <p:cNvPr id="3" name="Content Placeholder 2"/>
          <p:cNvSpPr>
            <a:spLocks noGrp="1"/>
          </p:cNvSpPr>
          <p:nvPr>
            <p:ph idx="1"/>
          </p:nvPr>
        </p:nvSpPr>
        <p:spPr>
          <a:xfrm>
            <a:off x="4312674" y="1196752"/>
            <a:ext cx="4374125" cy="5219072"/>
          </a:xfrm>
        </p:spPr>
        <p:txBody>
          <a:bodyPr>
            <a:noAutofit/>
          </a:bodyPr>
          <a:lstStyle/>
          <a:p>
            <a:r>
              <a:rPr lang="en-US" sz="2400" dirty="0" smtClean="0"/>
              <a:t>component in the topology are called </a:t>
            </a:r>
            <a:r>
              <a:rPr lang="en-US" sz="2400" dirty="0" smtClean="0">
                <a:solidFill>
                  <a:srgbClr val="0000FF"/>
                </a:solidFill>
              </a:rPr>
              <a:t>Nodes</a:t>
            </a:r>
          </a:p>
          <a:p>
            <a:r>
              <a:rPr lang="en-US" sz="2400" dirty="0" smtClean="0"/>
              <a:t>Each Node has a </a:t>
            </a:r>
            <a:r>
              <a:rPr lang="en-US" sz="2400" dirty="0" smtClean="0">
                <a:solidFill>
                  <a:srgbClr val="0000FF"/>
                </a:solidFill>
              </a:rPr>
              <a:t>Type</a:t>
            </a:r>
            <a:r>
              <a:rPr lang="en-US" sz="2400" dirty="0" smtClean="0"/>
              <a:t> (e.g. Host, BD, Web server). </a:t>
            </a:r>
          </a:p>
          <a:p>
            <a:pPr lvl="1"/>
            <a:r>
              <a:rPr lang="en-US" sz="1800" dirty="0" smtClean="0"/>
              <a:t>The Type is abstract and hence portable</a:t>
            </a:r>
          </a:p>
          <a:p>
            <a:pPr lvl="1"/>
            <a:r>
              <a:rPr lang="en-US" sz="1800" dirty="0" smtClean="0"/>
              <a:t>The Type defines </a:t>
            </a:r>
            <a:r>
              <a:rPr lang="en-US" sz="2000" dirty="0" smtClean="0">
                <a:solidFill>
                  <a:srgbClr val="0000FF"/>
                </a:solidFill>
              </a:rPr>
              <a:t>Properties</a:t>
            </a:r>
            <a:r>
              <a:rPr lang="en-US" sz="1800" dirty="0" smtClean="0"/>
              <a:t> and </a:t>
            </a:r>
            <a:r>
              <a:rPr lang="en-US" sz="2000" dirty="0" smtClean="0">
                <a:solidFill>
                  <a:srgbClr val="0000FF"/>
                </a:solidFill>
              </a:rPr>
              <a:t>Interfaces</a:t>
            </a:r>
          </a:p>
          <a:p>
            <a:r>
              <a:rPr lang="en-US" sz="2400" dirty="0"/>
              <a:t>An</a:t>
            </a:r>
            <a:r>
              <a:rPr lang="en-US" sz="2000" dirty="0" smtClean="0">
                <a:solidFill>
                  <a:srgbClr val="0000FF"/>
                </a:solidFill>
              </a:rPr>
              <a:t> Interface </a:t>
            </a:r>
            <a:r>
              <a:rPr lang="en-US" sz="2400" dirty="0"/>
              <a:t>is a set of hooks (named </a:t>
            </a:r>
            <a:r>
              <a:rPr lang="en-US" sz="2000" dirty="0">
                <a:solidFill>
                  <a:srgbClr val="0000FF"/>
                </a:solidFill>
              </a:rPr>
              <a:t>Operations</a:t>
            </a:r>
            <a:r>
              <a:rPr lang="en-US" sz="2400" dirty="0" smtClean="0"/>
              <a:t>)</a:t>
            </a:r>
          </a:p>
          <a:p>
            <a:r>
              <a:rPr lang="en-US" sz="2400" dirty="0" smtClean="0"/>
              <a:t>Nodes are connected to one another using </a:t>
            </a:r>
            <a:r>
              <a:rPr lang="en-US" sz="2400" dirty="0" smtClean="0">
                <a:solidFill>
                  <a:srgbClr val="0000FF"/>
                </a:solidFill>
              </a:rPr>
              <a:t>Relationships</a:t>
            </a:r>
            <a:endParaRPr lang="en-US" sz="2400" dirty="0"/>
          </a:p>
        </p:txBody>
      </p:sp>
      <p:pic>
        <p:nvPicPr>
          <p:cNvPr id="4" name="Picture 3"/>
          <p:cNvPicPr>
            <a:picLocks noChangeAspect="1"/>
          </p:cNvPicPr>
          <p:nvPr/>
        </p:nvPicPr>
        <p:blipFill rotWithShape="1">
          <a:blip r:embed="rId2"/>
          <a:srcRect t="1809"/>
          <a:stretch/>
        </p:blipFill>
        <p:spPr>
          <a:xfrm>
            <a:off x="98370" y="1628800"/>
            <a:ext cx="4257606" cy="3672408"/>
          </a:xfrm>
          <a:prstGeom prst="rect">
            <a:avLst/>
          </a:prstGeom>
        </p:spPr>
      </p:pic>
      <p:sp>
        <p:nvSpPr>
          <p:cNvPr id="5" name="Slide Number Placeholder 4"/>
          <p:cNvSpPr>
            <a:spLocks noGrp="1"/>
          </p:cNvSpPr>
          <p:nvPr>
            <p:ph type="sldNum" sz="quarter" idx="12"/>
          </p:nvPr>
        </p:nvSpPr>
        <p:spPr/>
        <p:txBody>
          <a:bodyPr/>
          <a:lstStyle/>
          <a:p>
            <a:fld id="{A3A2C5DB-42A7-480B-B57D-B0AA071F25FA}" type="slidenum">
              <a:rPr lang="en-GB" smtClean="0"/>
              <a:pPr/>
              <a:t>196</a:t>
            </a:fld>
            <a:endParaRPr lang="en-GB" dirty="0"/>
          </a:p>
        </p:txBody>
      </p:sp>
    </p:spTree>
    <p:extLst>
      <p:ext uri="{BB962C8B-B14F-4D97-AF65-F5344CB8AC3E}">
        <p14:creationId xmlns:p14="http://schemas.microsoft.com/office/powerpoint/2010/main" val="2893743303"/>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TOSCA, </a:t>
            </a:r>
            <a:r>
              <a:rPr lang="en-CA" dirty="0" err="1" smtClean="0"/>
              <a:t>IasC</a:t>
            </a:r>
            <a:r>
              <a:rPr lang="en-CA" dirty="0" smtClean="0"/>
              <a:t> Standard</a:t>
            </a:r>
            <a:endParaRPr lang="en-CA" dirty="0"/>
          </a:p>
        </p:txBody>
      </p:sp>
      <p:pic>
        <p:nvPicPr>
          <p:cNvPr id="6" name="Picture 5"/>
          <p:cNvPicPr>
            <a:picLocks noChangeAspect="1"/>
          </p:cNvPicPr>
          <p:nvPr/>
        </p:nvPicPr>
        <p:blipFill rotWithShape="1">
          <a:blip r:embed="rId2"/>
          <a:srcRect t="1809"/>
          <a:stretch/>
        </p:blipFill>
        <p:spPr>
          <a:xfrm>
            <a:off x="1866900" y="1498724"/>
            <a:ext cx="5410200" cy="4666580"/>
          </a:xfrm>
          <a:prstGeom prst="rect">
            <a:avLst/>
          </a:prstGeom>
        </p:spPr>
      </p:pic>
      <p:sp>
        <p:nvSpPr>
          <p:cNvPr id="7" name="TextBox 6"/>
          <p:cNvSpPr txBox="1"/>
          <p:nvPr/>
        </p:nvSpPr>
        <p:spPr>
          <a:xfrm>
            <a:off x="683568" y="1052736"/>
            <a:ext cx="2787617" cy="369332"/>
          </a:xfrm>
          <a:prstGeom prst="rect">
            <a:avLst/>
          </a:prstGeom>
          <a:noFill/>
        </p:spPr>
        <p:txBody>
          <a:bodyPr wrap="none" rtlCol="0">
            <a:spAutoFit/>
          </a:bodyPr>
          <a:lstStyle/>
          <a:p>
            <a:r>
              <a:rPr lang="en-US" dirty="0" smtClean="0"/>
              <a:t>TOSCA Service Template [7]</a:t>
            </a:r>
            <a:endParaRPr lang="en-US" dirty="0"/>
          </a:p>
        </p:txBody>
      </p:sp>
      <p:sp>
        <p:nvSpPr>
          <p:cNvPr id="3" name="Slide Number Placeholder 2"/>
          <p:cNvSpPr>
            <a:spLocks noGrp="1"/>
          </p:cNvSpPr>
          <p:nvPr>
            <p:ph type="sldNum" sz="quarter" idx="12"/>
          </p:nvPr>
        </p:nvSpPr>
        <p:spPr/>
        <p:txBody>
          <a:bodyPr/>
          <a:lstStyle/>
          <a:p>
            <a:fld id="{A3A2C5DB-42A7-480B-B57D-B0AA071F25FA}" type="slidenum">
              <a:rPr lang="en-GB" smtClean="0"/>
              <a:pPr/>
              <a:t>197</a:t>
            </a:fld>
            <a:endParaRPr lang="en-GB" dirty="0"/>
          </a:p>
        </p:txBody>
      </p:sp>
    </p:spTree>
    <p:extLst>
      <p:ext uri="{BB962C8B-B14F-4D97-AF65-F5344CB8AC3E}">
        <p14:creationId xmlns:p14="http://schemas.microsoft.com/office/powerpoint/2010/main" val="991528842"/>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TOSCA Core Ingredients</a:t>
            </a:r>
            <a:endParaRPr lang="en-US" dirty="0"/>
          </a:p>
        </p:txBody>
      </p:sp>
      <p:pic>
        <p:nvPicPr>
          <p:cNvPr id="6" name="Picture 5"/>
          <p:cNvPicPr>
            <a:picLocks noChangeAspect="1"/>
          </p:cNvPicPr>
          <p:nvPr/>
        </p:nvPicPr>
        <p:blipFill rotWithShape="1">
          <a:blip r:embed="rId2"/>
          <a:srcRect t="1809"/>
          <a:stretch/>
        </p:blipFill>
        <p:spPr>
          <a:xfrm>
            <a:off x="1866900" y="1498724"/>
            <a:ext cx="5410200" cy="4666580"/>
          </a:xfrm>
          <a:prstGeom prst="rect">
            <a:avLst/>
          </a:prstGeom>
        </p:spPr>
      </p:pic>
      <p:sp>
        <p:nvSpPr>
          <p:cNvPr id="7" name="TextBox 6"/>
          <p:cNvSpPr txBox="1"/>
          <p:nvPr/>
        </p:nvSpPr>
        <p:spPr>
          <a:xfrm>
            <a:off x="683568" y="1052736"/>
            <a:ext cx="3382957" cy="461665"/>
          </a:xfrm>
          <a:prstGeom prst="rect">
            <a:avLst/>
          </a:prstGeom>
          <a:noFill/>
        </p:spPr>
        <p:txBody>
          <a:bodyPr wrap="none" rtlCol="0">
            <a:spAutoFit/>
          </a:bodyPr>
          <a:lstStyle/>
          <a:p>
            <a:r>
              <a:rPr lang="en-US" dirty="0" smtClean="0"/>
              <a:t>TOSCA Service Template</a:t>
            </a:r>
            <a:endParaRPr lang="en-US" dirty="0"/>
          </a:p>
        </p:txBody>
      </p:sp>
      <p:sp>
        <p:nvSpPr>
          <p:cNvPr id="8" name="Rectangle 7"/>
          <p:cNvSpPr/>
          <p:nvPr/>
        </p:nvSpPr>
        <p:spPr>
          <a:xfrm>
            <a:off x="4716016" y="1772816"/>
            <a:ext cx="2880320" cy="1512168"/>
          </a:xfrm>
          <a:prstGeom prst="rect">
            <a:avLst/>
          </a:prstGeom>
          <a:gradFill flip="none" rotWithShape="1">
            <a:gsLst>
              <a:gs pos="0">
                <a:schemeClr val="accent2">
                  <a:shade val="51000"/>
                  <a:satMod val="130000"/>
                  <a:alpha val="0"/>
                </a:schemeClr>
              </a:gs>
              <a:gs pos="80000">
                <a:schemeClr val="accent2">
                  <a:shade val="93000"/>
                  <a:satMod val="130000"/>
                  <a:alpha val="0"/>
                </a:schemeClr>
              </a:gs>
              <a:gs pos="100000">
                <a:schemeClr val="accent2">
                  <a:shade val="94000"/>
                  <a:satMod val="135000"/>
                  <a:alpha val="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A3A2C5DB-42A7-480B-B57D-B0AA071F25FA}" type="slidenum">
              <a:rPr lang="en-GB" smtClean="0"/>
              <a:pPr/>
              <a:t>198</a:t>
            </a:fld>
            <a:endParaRPr lang="en-GB" dirty="0"/>
          </a:p>
        </p:txBody>
      </p:sp>
    </p:spTree>
    <p:extLst>
      <p:ext uri="{BB962C8B-B14F-4D97-AF65-F5344CB8AC3E}">
        <p14:creationId xmlns:p14="http://schemas.microsoft.com/office/powerpoint/2010/main" val="1591624903"/>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Node Type</a:t>
            </a:r>
            <a:endParaRPr lang="en-US" dirty="0"/>
          </a:p>
        </p:txBody>
      </p:sp>
      <p:sp>
        <p:nvSpPr>
          <p:cNvPr id="6" name="Content Placeholder 5"/>
          <p:cNvSpPr>
            <a:spLocks noGrp="1"/>
          </p:cNvSpPr>
          <p:nvPr>
            <p:ph idx="1"/>
          </p:nvPr>
        </p:nvSpPr>
        <p:spPr/>
        <p:txBody>
          <a:bodyPr/>
          <a:lstStyle/>
          <a:p>
            <a:r>
              <a:rPr lang="en-US" dirty="0" smtClean="0"/>
              <a:t>Describes a Cloud or Software type (e.g. Server or Apache Foundation Softwar</a:t>
            </a:r>
            <a:r>
              <a:rPr lang="en-US" dirty="0" smtClean="0">
                <a:solidFill>
                  <a:schemeClr val="tx1"/>
                </a:solidFill>
              </a:rPr>
              <a:t>e)</a:t>
            </a:r>
          </a:p>
          <a:p>
            <a:r>
              <a:rPr lang="en-US" dirty="0" smtClean="0">
                <a:solidFill>
                  <a:schemeClr val="tx1"/>
                </a:solidFill>
              </a:rPr>
              <a:t>Maps the </a:t>
            </a:r>
            <a:r>
              <a:rPr lang="en-US" dirty="0">
                <a:solidFill>
                  <a:schemeClr val="tx1"/>
                </a:solidFill>
              </a:rPr>
              <a:t>t</a:t>
            </a:r>
            <a:r>
              <a:rPr lang="en-US" dirty="0" smtClean="0">
                <a:solidFill>
                  <a:schemeClr val="tx1"/>
                </a:solidFill>
              </a:rPr>
              <a:t>ype to the actual </a:t>
            </a:r>
            <a:r>
              <a:rPr lang="en-US" dirty="0" err="1" smtClean="0"/>
              <a:t>impl</a:t>
            </a:r>
            <a:r>
              <a:rPr lang="en-US" dirty="0" smtClean="0"/>
              <a:t>. of th</a:t>
            </a:r>
            <a:r>
              <a:rPr lang="en-US" dirty="0"/>
              <a:t>e</a:t>
            </a:r>
            <a:r>
              <a:rPr lang="en-US" dirty="0" smtClean="0"/>
              <a:t> lifecycle interface</a:t>
            </a:r>
            <a:endParaRPr lang="en-US" dirty="0"/>
          </a:p>
        </p:txBody>
      </p:sp>
      <p:pic>
        <p:nvPicPr>
          <p:cNvPr id="7" name="Picture 6"/>
          <p:cNvPicPr>
            <a:picLocks noChangeAspect="1"/>
          </p:cNvPicPr>
          <p:nvPr/>
        </p:nvPicPr>
        <p:blipFill>
          <a:blip r:embed="rId2"/>
          <a:stretch>
            <a:fillRect/>
          </a:stretch>
        </p:blipFill>
        <p:spPr>
          <a:xfrm>
            <a:off x="889000" y="3645024"/>
            <a:ext cx="7670800" cy="2484907"/>
          </a:xfrm>
          <a:prstGeom prst="rect">
            <a:avLst/>
          </a:prstGeom>
        </p:spPr>
      </p:pic>
      <p:sp>
        <p:nvSpPr>
          <p:cNvPr id="2" name="Slide Number Placeholder 1"/>
          <p:cNvSpPr>
            <a:spLocks noGrp="1"/>
          </p:cNvSpPr>
          <p:nvPr>
            <p:ph type="sldNum" sz="quarter" idx="12"/>
          </p:nvPr>
        </p:nvSpPr>
        <p:spPr>
          <a:xfrm>
            <a:off x="4089400" y="6440760"/>
            <a:ext cx="965200" cy="228600"/>
          </a:xfrm>
        </p:spPr>
        <p:txBody>
          <a:bodyPr/>
          <a:lstStyle/>
          <a:p>
            <a:fld id="{A3A2C5DB-42A7-480B-B57D-B0AA071F25FA}" type="slidenum">
              <a:rPr lang="en-GB" smtClean="0"/>
              <a:pPr/>
              <a:t>199</a:t>
            </a:fld>
            <a:endParaRPr lang="en-GB" dirty="0"/>
          </a:p>
        </p:txBody>
      </p:sp>
    </p:spTree>
    <p:extLst>
      <p:ext uri="{BB962C8B-B14F-4D97-AF65-F5344CB8AC3E}">
        <p14:creationId xmlns:p14="http://schemas.microsoft.com/office/powerpoint/2010/main" val="25513856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Grp="1" noChangeArrowheads="1"/>
          </p:cNvSpPr>
          <p:nvPr>
            <p:ph type="ftr" sz="quarter" idx="10"/>
          </p:nvPr>
        </p:nvSpPr>
        <p:spPr/>
        <p:txBody>
          <a:bodyPr/>
          <a:lstStyle/>
          <a:p>
            <a:pPr>
              <a:defRPr/>
            </a:pPr>
            <a:r>
              <a:rPr lang="en-US"/>
              <a:t>Design&amp;SwArch</a:t>
            </a:r>
          </a:p>
        </p:txBody>
      </p:sp>
      <p:sp>
        <p:nvSpPr>
          <p:cNvPr id="159748" name="Rectangle 4"/>
          <p:cNvSpPr>
            <a:spLocks noGrp="1" noChangeArrowheads="1"/>
          </p:cNvSpPr>
          <p:nvPr>
            <p:ph type="ctrTitle"/>
          </p:nvPr>
        </p:nvSpPr>
        <p:spPr/>
        <p:txBody>
          <a:bodyPr/>
          <a:lstStyle/>
          <a:p>
            <a:pPr eaLnBrk="1" hangingPunct="1">
              <a:defRPr/>
            </a:pPr>
            <a:r>
              <a:rPr lang="en-US" sz="2400" dirty="0" smtClean="0">
                <a:cs typeface="+mj-cs"/>
              </a:rPr>
              <a:t>Advanced Software design </a:t>
            </a:r>
            <a:br>
              <a:rPr lang="en-US" sz="2400" dirty="0" smtClean="0">
                <a:cs typeface="+mj-cs"/>
              </a:rPr>
            </a:br>
            <a:r>
              <a:rPr lang="en-US" sz="2400" dirty="0" smtClean="0">
                <a:cs typeface="+mj-cs"/>
              </a:rPr>
              <a:t>and architectures: Architecture Styles</a:t>
            </a:r>
          </a:p>
        </p:txBody>
      </p:sp>
    </p:spTree>
    <p:extLst>
      <p:ext uri="{BB962C8B-B14F-4D97-AF65-F5344CB8AC3E}">
        <p14:creationId xmlns:p14="http://schemas.microsoft.com/office/powerpoint/2010/main" val="60631557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p:txBody>
          <a:bodyPr/>
          <a:lstStyle/>
          <a:p>
            <a:r>
              <a:rPr lang="it-IT" dirty="0" err="1" smtClean="0">
                <a:latin typeface="Arial"/>
                <a:cs typeface="Arial"/>
              </a:rPr>
              <a:t>Adding</a:t>
            </a:r>
            <a:r>
              <a:rPr lang="it-IT" dirty="0" smtClean="0">
                <a:latin typeface="Arial"/>
                <a:cs typeface="Arial"/>
              </a:rPr>
              <a:t> more </a:t>
            </a:r>
            <a:r>
              <a:rPr lang="it-IT" dirty="0" err="1" smtClean="0">
                <a:latin typeface="Arial"/>
                <a:cs typeface="Arial"/>
              </a:rPr>
              <a:t>tiers</a:t>
            </a:r>
            <a:endParaRPr lang="it-IT" dirty="0">
              <a:latin typeface="Arial"/>
              <a:cs typeface="Arial"/>
            </a:endParaRPr>
          </a:p>
        </p:txBody>
      </p:sp>
      <p:sp>
        <p:nvSpPr>
          <p:cNvPr id="28677" name="Rectangle 3"/>
          <p:cNvSpPr>
            <a:spLocks noChangeArrowheads="1"/>
          </p:cNvSpPr>
          <p:nvPr/>
        </p:nvSpPr>
        <p:spPr bwMode="auto">
          <a:xfrm>
            <a:off x="1219200" y="2209800"/>
            <a:ext cx="1143000" cy="304800"/>
          </a:xfrm>
          <a:prstGeom prst="rect">
            <a:avLst/>
          </a:prstGeom>
          <a:solidFill>
            <a:srgbClr val="33CC33"/>
          </a:solidFill>
          <a:ln w="9525">
            <a:solidFill>
              <a:schemeClr val="tx1"/>
            </a:solidFill>
            <a:miter lim="800000"/>
            <a:headEnd type="none" w="sm" len="sm"/>
            <a:tailEnd type="none" w="sm" len="sm"/>
          </a:ln>
        </p:spPr>
        <p:txBody>
          <a:bodyPr wrap="none" anchor="ctr"/>
          <a:lstStyle/>
          <a:p>
            <a:pPr algn="ctr" eaLnBrk="1" hangingPunct="1"/>
            <a:r>
              <a:rPr lang="it-IT" sz="1600" b="1">
                <a:latin typeface="Tahoma" charset="0"/>
              </a:rPr>
              <a:t>GUI</a:t>
            </a:r>
            <a:endParaRPr lang="en-US" sz="1600" b="1">
              <a:latin typeface="Tahoma" charset="0"/>
            </a:endParaRPr>
          </a:p>
        </p:txBody>
      </p:sp>
      <p:sp>
        <p:nvSpPr>
          <p:cNvPr id="28678" name="Rectangle 4"/>
          <p:cNvSpPr>
            <a:spLocks noChangeArrowheads="1"/>
          </p:cNvSpPr>
          <p:nvPr/>
        </p:nvSpPr>
        <p:spPr bwMode="auto">
          <a:xfrm>
            <a:off x="1219200" y="3733800"/>
            <a:ext cx="1143000" cy="457200"/>
          </a:xfrm>
          <a:prstGeom prst="rect">
            <a:avLst/>
          </a:prstGeom>
          <a:solidFill>
            <a:schemeClr val="folHlink"/>
          </a:solidFill>
          <a:ln w="9525">
            <a:solidFill>
              <a:schemeClr val="tx1"/>
            </a:solidFill>
            <a:miter lim="800000"/>
            <a:headEnd type="none" w="sm" len="sm"/>
            <a:tailEnd type="none" w="sm" len="sm"/>
          </a:ln>
        </p:spPr>
        <p:txBody>
          <a:bodyPr wrap="none" anchor="ctr"/>
          <a:lstStyle/>
          <a:p>
            <a:pPr algn="ctr" eaLnBrk="1" hangingPunct="1"/>
            <a:r>
              <a:rPr lang="it-IT" sz="1600" b="1">
                <a:latin typeface="Tahoma" charset="0"/>
              </a:rPr>
              <a:t>Appl.</a:t>
            </a:r>
          </a:p>
          <a:p>
            <a:pPr algn="ctr" eaLnBrk="1" hangingPunct="1"/>
            <a:r>
              <a:rPr lang="it-IT" sz="1600" b="1">
                <a:latin typeface="Tahoma" charset="0"/>
              </a:rPr>
              <a:t>programs</a:t>
            </a:r>
            <a:endParaRPr lang="en-US" sz="1600" b="1">
              <a:latin typeface="Tahoma" charset="0"/>
            </a:endParaRPr>
          </a:p>
        </p:txBody>
      </p:sp>
      <p:sp>
        <p:nvSpPr>
          <p:cNvPr id="28679" name="AutoShape 5"/>
          <p:cNvSpPr>
            <a:spLocks noChangeArrowheads="1"/>
          </p:cNvSpPr>
          <p:nvPr/>
        </p:nvSpPr>
        <p:spPr bwMode="auto">
          <a:xfrm>
            <a:off x="1295400" y="5410200"/>
            <a:ext cx="990600" cy="533400"/>
          </a:xfrm>
          <a:prstGeom prst="can">
            <a:avLst>
              <a:gd name="adj" fmla="val 25000"/>
            </a:avLst>
          </a:prstGeom>
          <a:solidFill>
            <a:srgbClr val="FF0000"/>
          </a:solidFill>
          <a:ln w="9525">
            <a:solidFill>
              <a:schemeClr val="tx1"/>
            </a:solidFill>
            <a:round/>
            <a:headEnd type="none" w="sm" len="sm"/>
            <a:tailEnd type="none" w="sm" len="sm"/>
          </a:ln>
        </p:spPr>
        <p:txBody>
          <a:bodyPr wrap="none" anchor="ctr"/>
          <a:lstStyle/>
          <a:p>
            <a:pPr algn="ctr" eaLnBrk="1" hangingPunct="1"/>
            <a:r>
              <a:rPr lang="it-IT" sz="1600" b="1">
                <a:latin typeface="Tahoma" charset="0"/>
              </a:rPr>
              <a:t>Data</a:t>
            </a:r>
            <a:endParaRPr lang="en-US" sz="1600" b="1">
              <a:latin typeface="Tahoma" charset="0"/>
            </a:endParaRPr>
          </a:p>
        </p:txBody>
      </p:sp>
      <p:cxnSp>
        <p:nvCxnSpPr>
          <p:cNvPr id="28680" name="AutoShape 6"/>
          <p:cNvCxnSpPr>
            <a:cxnSpLocks noChangeShapeType="1"/>
            <a:stCxn id="28678" idx="2"/>
            <a:endCxn id="28679" idx="1"/>
          </p:cNvCxnSpPr>
          <p:nvPr/>
        </p:nvCxnSpPr>
        <p:spPr bwMode="auto">
          <a:xfrm>
            <a:off x="1790700" y="4191000"/>
            <a:ext cx="0" cy="1219200"/>
          </a:xfrm>
          <a:prstGeom prst="straightConnector1">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28681" name="AutoShape 7"/>
          <p:cNvCxnSpPr>
            <a:cxnSpLocks noChangeShapeType="1"/>
            <a:stCxn id="28678" idx="0"/>
            <a:endCxn id="28677" idx="2"/>
          </p:cNvCxnSpPr>
          <p:nvPr/>
        </p:nvCxnSpPr>
        <p:spPr bwMode="auto">
          <a:xfrm flipV="1">
            <a:off x="1790700" y="2514600"/>
            <a:ext cx="0" cy="1219200"/>
          </a:xfrm>
          <a:prstGeom prst="straightConnector1">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nvGrpSpPr>
          <p:cNvPr id="28682" name="Group 8"/>
          <p:cNvGrpSpPr>
            <a:grpSpLocks/>
          </p:cNvGrpSpPr>
          <p:nvPr/>
        </p:nvGrpSpPr>
        <p:grpSpPr bwMode="auto">
          <a:xfrm>
            <a:off x="1219200" y="2895600"/>
            <a:ext cx="1103313" cy="457200"/>
            <a:chOff x="768" y="2112"/>
            <a:chExt cx="695" cy="288"/>
          </a:xfrm>
        </p:grpSpPr>
        <p:grpSp>
          <p:nvGrpSpPr>
            <p:cNvPr id="28815" name="Group 9"/>
            <p:cNvGrpSpPr>
              <a:grpSpLocks/>
            </p:cNvGrpSpPr>
            <p:nvPr/>
          </p:nvGrpSpPr>
          <p:grpSpPr bwMode="auto">
            <a:xfrm>
              <a:off x="768" y="2112"/>
              <a:ext cx="672" cy="288"/>
              <a:chOff x="1103" y="2399"/>
              <a:chExt cx="1679" cy="1281"/>
            </a:xfrm>
          </p:grpSpPr>
          <p:sp>
            <p:nvSpPr>
              <p:cNvPr id="28817" name="Oval 10"/>
              <p:cNvSpPr>
                <a:spLocks noChangeArrowheads="1"/>
              </p:cNvSpPr>
              <p:nvPr/>
            </p:nvSpPr>
            <p:spPr bwMode="auto">
              <a:xfrm>
                <a:off x="1625" y="2438"/>
                <a:ext cx="411" cy="428"/>
              </a:xfrm>
              <a:prstGeom prst="ellipse">
                <a:avLst/>
              </a:prstGeom>
              <a:solidFill>
                <a:srgbClr val="C8C8C8"/>
              </a:solidFill>
              <a:ln w="7938">
                <a:solidFill>
                  <a:srgbClr val="000000"/>
                </a:solidFill>
                <a:round/>
                <a:headEnd/>
                <a:tailEnd/>
              </a:ln>
            </p:spPr>
            <p:txBody>
              <a:bodyPr/>
              <a:lstStyle/>
              <a:p>
                <a:endParaRPr lang="en-GB"/>
              </a:p>
            </p:txBody>
          </p:sp>
          <p:sp>
            <p:nvSpPr>
              <p:cNvPr id="28818" name="Oval 11"/>
              <p:cNvSpPr>
                <a:spLocks noChangeArrowheads="1"/>
              </p:cNvSpPr>
              <p:nvPr/>
            </p:nvSpPr>
            <p:spPr bwMode="auto">
              <a:xfrm>
                <a:off x="1961" y="2399"/>
                <a:ext cx="336" cy="350"/>
              </a:xfrm>
              <a:prstGeom prst="ellipse">
                <a:avLst/>
              </a:prstGeom>
              <a:solidFill>
                <a:srgbClr val="C8C8C8"/>
              </a:solidFill>
              <a:ln w="7938">
                <a:solidFill>
                  <a:srgbClr val="000000"/>
                </a:solidFill>
                <a:round/>
                <a:headEnd/>
                <a:tailEnd/>
              </a:ln>
            </p:spPr>
            <p:txBody>
              <a:bodyPr/>
              <a:lstStyle/>
              <a:p>
                <a:endParaRPr lang="en-GB"/>
              </a:p>
            </p:txBody>
          </p:sp>
          <p:sp>
            <p:nvSpPr>
              <p:cNvPr id="28819" name="Oval 12"/>
              <p:cNvSpPr>
                <a:spLocks noChangeArrowheads="1"/>
              </p:cNvSpPr>
              <p:nvPr/>
            </p:nvSpPr>
            <p:spPr bwMode="auto">
              <a:xfrm>
                <a:off x="2260" y="2748"/>
                <a:ext cx="522" cy="545"/>
              </a:xfrm>
              <a:prstGeom prst="ellipse">
                <a:avLst/>
              </a:prstGeom>
              <a:solidFill>
                <a:srgbClr val="C8C8C8"/>
              </a:solidFill>
              <a:ln w="7938">
                <a:solidFill>
                  <a:srgbClr val="000000"/>
                </a:solidFill>
                <a:round/>
                <a:headEnd/>
                <a:tailEnd/>
              </a:ln>
            </p:spPr>
            <p:txBody>
              <a:bodyPr/>
              <a:lstStyle/>
              <a:p>
                <a:endParaRPr lang="en-GB"/>
              </a:p>
            </p:txBody>
          </p:sp>
          <p:sp>
            <p:nvSpPr>
              <p:cNvPr id="28820" name="Oval 13"/>
              <p:cNvSpPr>
                <a:spLocks noChangeArrowheads="1"/>
              </p:cNvSpPr>
              <p:nvPr/>
            </p:nvSpPr>
            <p:spPr bwMode="auto">
              <a:xfrm>
                <a:off x="1290" y="2980"/>
                <a:ext cx="597" cy="622"/>
              </a:xfrm>
              <a:prstGeom prst="ellipse">
                <a:avLst/>
              </a:prstGeom>
              <a:solidFill>
                <a:srgbClr val="C8C8C8"/>
              </a:solidFill>
              <a:ln w="7938">
                <a:solidFill>
                  <a:srgbClr val="000000"/>
                </a:solidFill>
                <a:round/>
                <a:headEnd/>
                <a:tailEnd/>
              </a:ln>
            </p:spPr>
            <p:txBody>
              <a:bodyPr/>
              <a:lstStyle/>
              <a:p>
                <a:endParaRPr lang="en-GB"/>
              </a:p>
            </p:txBody>
          </p:sp>
          <p:sp>
            <p:nvSpPr>
              <p:cNvPr id="28821" name="Oval 14"/>
              <p:cNvSpPr>
                <a:spLocks noChangeArrowheads="1"/>
              </p:cNvSpPr>
              <p:nvPr/>
            </p:nvSpPr>
            <p:spPr bwMode="auto">
              <a:xfrm>
                <a:off x="2110" y="3058"/>
                <a:ext cx="447" cy="465"/>
              </a:xfrm>
              <a:prstGeom prst="ellipse">
                <a:avLst/>
              </a:prstGeom>
              <a:solidFill>
                <a:srgbClr val="C8C8C8"/>
              </a:solidFill>
              <a:ln w="7938">
                <a:solidFill>
                  <a:srgbClr val="000000"/>
                </a:solidFill>
                <a:round/>
                <a:headEnd/>
                <a:tailEnd/>
              </a:ln>
            </p:spPr>
            <p:txBody>
              <a:bodyPr/>
              <a:lstStyle/>
              <a:p>
                <a:endParaRPr lang="en-GB"/>
              </a:p>
            </p:txBody>
          </p:sp>
          <p:sp>
            <p:nvSpPr>
              <p:cNvPr id="28822" name="Oval 15"/>
              <p:cNvSpPr>
                <a:spLocks noChangeArrowheads="1"/>
              </p:cNvSpPr>
              <p:nvPr/>
            </p:nvSpPr>
            <p:spPr bwMode="auto">
              <a:xfrm>
                <a:off x="1141" y="3097"/>
                <a:ext cx="335" cy="349"/>
              </a:xfrm>
              <a:prstGeom prst="ellipse">
                <a:avLst/>
              </a:prstGeom>
              <a:solidFill>
                <a:srgbClr val="C8C8C8"/>
              </a:solidFill>
              <a:ln w="7938">
                <a:solidFill>
                  <a:srgbClr val="000000"/>
                </a:solidFill>
                <a:round/>
                <a:headEnd/>
                <a:tailEnd/>
              </a:ln>
            </p:spPr>
            <p:txBody>
              <a:bodyPr/>
              <a:lstStyle/>
              <a:p>
                <a:endParaRPr lang="en-GB"/>
              </a:p>
            </p:txBody>
          </p:sp>
          <p:sp>
            <p:nvSpPr>
              <p:cNvPr id="28823" name="Oval 16"/>
              <p:cNvSpPr>
                <a:spLocks noChangeArrowheads="1"/>
              </p:cNvSpPr>
              <p:nvPr/>
            </p:nvSpPr>
            <p:spPr bwMode="auto">
              <a:xfrm>
                <a:off x="1103" y="2826"/>
                <a:ext cx="336" cy="349"/>
              </a:xfrm>
              <a:prstGeom prst="ellipse">
                <a:avLst/>
              </a:prstGeom>
              <a:solidFill>
                <a:srgbClr val="C8C8C8"/>
              </a:solidFill>
              <a:ln w="7938">
                <a:solidFill>
                  <a:srgbClr val="000000"/>
                </a:solidFill>
                <a:round/>
                <a:headEnd/>
                <a:tailEnd/>
              </a:ln>
            </p:spPr>
            <p:txBody>
              <a:bodyPr/>
              <a:lstStyle/>
              <a:p>
                <a:endParaRPr lang="en-GB"/>
              </a:p>
            </p:txBody>
          </p:sp>
          <p:sp>
            <p:nvSpPr>
              <p:cNvPr id="28824" name="Oval 17"/>
              <p:cNvSpPr>
                <a:spLocks noChangeArrowheads="1"/>
              </p:cNvSpPr>
              <p:nvPr/>
            </p:nvSpPr>
            <p:spPr bwMode="auto">
              <a:xfrm>
                <a:off x="1253" y="2516"/>
                <a:ext cx="523" cy="543"/>
              </a:xfrm>
              <a:prstGeom prst="ellipse">
                <a:avLst/>
              </a:prstGeom>
              <a:solidFill>
                <a:srgbClr val="C8C8C8"/>
              </a:solidFill>
              <a:ln w="7938">
                <a:solidFill>
                  <a:srgbClr val="000000"/>
                </a:solidFill>
                <a:round/>
                <a:headEnd/>
                <a:tailEnd/>
              </a:ln>
            </p:spPr>
            <p:txBody>
              <a:bodyPr/>
              <a:lstStyle/>
              <a:p>
                <a:endParaRPr lang="en-GB"/>
              </a:p>
            </p:txBody>
          </p:sp>
          <p:sp>
            <p:nvSpPr>
              <p:cNvPr id="28825" name="Oval 18"/>
              <p:cNvSpPr>
                <a:spLocks noChangeArrowheads="1"/>
              </p:cNvSpPr>
              <p:nvPr/>
            </p:nvSpPr>
            <p:spPr bwMode="auto">
              <a:xfrm>
                <a:off x="1701" y="3136"/>
                <a:ext cx="521" cy="544"/>
              </a:xfrm>
              <a:prstGeom prst="ellipse">
                <a:avLst/>
              </a:prstGeom>
              <a:solidFill>
                <a:srgbClr val="C8C8C8"/>
              </a:solidFill>
              <a:ln w="7938">
                <a:solidFill>
                  <a:srgbClr val="000000"/>
                </a:solidFill>
                <a:round/>
                <a:headEnd/>
                <a:tailEnd/>
              </a:ln>
            </p:spPr>
            <p:txBody>
              <a:bodyPr/>
              <a:lstStyle/>
              <a:p>
                <a:endParaRPr lang="en-GB"/>
              </a:p>
            </p:txBody>
          </p:sp>
          <p:sp>
            <p:nvSpPr>
              <p:cNvPr id="28826" name="Oval 19"/>
              <p:cNvSpPr>
                <a:spLocks noChangeArrowheads="1"/>
              </p:cNvSpPr>
              <p:nvPr/>
            </p:nvSpPr>
            <p:spPr bwMode="auto">
              <a:xfrm>
                <a:off x="2334" y="2554"/>
                <a:ext cx="410" cy="428"/>
              </a:xfrm>
              <a:prstGeom prst="ellipse">
                <a:avLst/>
              </a:prstGeom>
              <a:solidFill>
                <a:srgbClr val="C8C8C8"/>
              </a:solidFill>
              <a:ln w="7938">
                <a:solidFill>
                  <a:srgbClr val="000000"/>
                </a:solidFill>
                <a:round/>
                <a:headEnd/>
                <a:tailEnd/>
              </a:ln>
            </p:spPr>
            <p:txBody>
              <a:bodyPr/>
              <a:lstStyle/>
              <a:p>
                <a:endParaRPr lang="en-GB"/>
              </a:p>
            </p:txBody>
          </p:sp>
          <p:sp>
            <p:nvSpPr>
              <p:cNvPr id="28827" name="Oval 20"/>
              <p:cNvSpPr>
                <a:spLocks noChangeArrowheads="1"/>
              </p:cNvSpPr>
              <p:nvPr/>
            </p:nvSpPr>
            <p:spPr bwMode="auto">
              <a:xfrm>
                <a:off x="2221" y="2399"/>
                <a:ext cx="374" cy="388"/>
              </a:xfrm>
              <a:prstGeom prst="ellipse">
                <a:avLst/>
              </a:prstGeom>
              <a:solidFill>
                <a:srgbClr val="C8C8C8"/>
              </a:solidFill>
              <a:ln w="7938">
                <a:solidFill>
                  <a:srgbClr val="000000"/>
                </a:solidFill>
                <a:round/>
                <a:headEnd/>
                <a:tailEnd/>
              </a:ln>
            </p:spPr>
            <p:txBody>
              <a:bodyPr/>
              <a:lstStyle/>
              <a:p>
                <a:endParaRPr lang="en-GB"/>
              </a:p>
            </p:txBody>
          </p:sp>
          <p:sp>
            <p:nvSpPr>
              <p:cNvPr id="28828" name="Freeform 21"/>
              <p:cNvSpPr>
                <a:spLocks/>
              </p:cNvSpPr>
              <p:nvPr/>
            </p:nvSpPr>
            <p:spPr bwMode="auto">
              <a:xfrm>
                <a:off x="1240" y="2502"/>
                <a:ext cx="1447" cy="1011"/>
              </a:xfrm>
              <a:custGeom>
                <a:avLst/>
                <a:gdLst>
                  <a:gd name="T0" fmla="*/ 447 w 1447"/>
                  <a:gd name="T1" fmla="*/ 103 h 1011"/>
                  <a:gd name="T2" fmla="*/ 507 w 1447"/>
                  <a:gd name="T3" fmla="*/ 29 h 1011"/>
                  <a:gd name="T4" fmla="*/ 777 w 1447"/>
                  <a:gd name="T5" fmla="*/ 34 h 1011"/>
                  <a:gd name="T6" fmla="*/ 968 w 1447"/>
                  <a:gd name="T7" fmla="*/ 0 h 1011"/>
                  <a:gd name="T8" fmla="*/ 1210 w 1447"/>
                  <a:gd name="T9" fmla="*/ 122 h 1011"/>
                  <a:gd name="T10" fmla="*/ 1331 w 1447"/>
                  <a:gd name="T11" fmla="*/ 88 h 1011"/>
                  <a:gd name="T12" fmla="*/ 1396 w 1447"/>
                  <a:gd name="T13" fmla="*/ 103 h 1011"/>
                  <a:gd name="T14" fmla="*/ 1410 w 1447"/>
                  <a:gd name="T15" fmla="*/ 402 h 1011"/>
                  <a:gd name="T16" fmla="*/ 1447 w 1447"/>
                  <a:gd name="T17" fmla="*/ 450 h 1011"/>
                  <a:gd name="T18" fmla="*/ 1336 w 1447"/>
                  <a:gd name="T19" fmla="*/ 683 h 1011"/>
                  <a:gd name="T20" fmla="*/ 1215 w 1447"/>
                  <a:gd name="T21" fmla="*/ 523 h 1011"/>
                  <a:gd name="T22" fmla="*/ 1182 w 1447"/>
                  <a:gd name="T23" fmla="*/ 606 h 1011"/>
                  <a:gd name="T24" fmla="*/ 1010 w 1447"/>
                  <a:gd name="T25" fmla="*/ 924 h 1011"/>
                  <a:gd name="T26" fmla="*/ 437 w 1447"/>
                  <a:gd name="T27" fmla="*/ 1011 h 1011"/>
                  <a:gd name="T28" fmla="*/ 140 w 1447"/>
                  <a:gd name="T29" fmla="*/ 949 h 1011"/>
                  <a:gd name="T30" fmla="*/ 46 w 1447"/>
                  <a:gd name="T31" fmla="*/ 751 h 1011"/>
                  <a:gd name="T32" fmla="*/ 46 w 1447"/>
                  <a:gd name="T33" fmla="*/ 547 h 1011"/>
                  <a:gd name="T34" fmla="*/ 0 w 1447"/>
                  <a:gd name="T35" fmla="*/ 378 h 1011"/>
                  <a:gd name="T36" fmla="*/ 447 w 1447"/>
                  <a:gd name="T37" fmla="*/ 103 h 10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47"/>
                  <a:gd name="T58" fmla="*/ 0 h 1011"/>
                  <a:gd name="T59" fmla="*/ 1447 w 1447"/>
                  <a:gd name="T60" fmla="*/ 1011 h 10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47" h="1011">
                    <a:moveTo>
                      <a:pt x="447" y="103"/>
                    </a:moveTo>
                    <a:lnTo>
                      <a:pt x="507" y="29"/>
                    </a:lnTo>
                    <a:lnTo>
                      <a:pt x="777" y="34"/>
                    </a:lnTo>
                    <a:lnTo>
                      <a:pt x="968" y="0"/>
                    </a:lnTo>
                    <a:lnTo>
                      <a:pt x="1210" y="122"/>
                    </a:lnTo>
                    <a:lnTo>
                      <a:pt x="1331" y="88"/>
                    </a:lnTo>
                    <a:lnTo>
                      <a:pt x="1396" y="103"/>
                    </a:lnTo>
                    <a:lnTo>
                      <a:pt x="1410" y="402"/>
                    </a:lnTo>
                    <a:lnTo>
                      <a:pt x="1447" y="450"/>
                    </a:lnTo>
                    <a:lnTo>
                      <a:pt x="1336" y="683"/>
                    </a:lnTo>
                    <a:lnTo>
                      <a:pt x="1215" y="523"/>
                    </a:lnTo>
                    <a:lnTo>
                      <a:pt x="1182" y="606"/>
                    </a:lnTo>
                    <a:lnTo>
                      <a:pt x="1010" y="924"/>
                    </a:lnTo>
                    <a:lnTo>
                      <a:pt x="437" y="1011"/>
                    </a:lnTo>
                    <a:lnTo>
                      <a:pt x="140" y="949"/>
                    </a:lnTo>
                    <a:lnTo>
                      <a:pt x="46" y="751"/>
                    </a:lnTo>
                    <a:lnTo>
                      <a:pt x="46" y="547"/>
                    </a:lnTo>
                    <a:lnTo>
                      <a:pt x="0" y="378"/>
                    </a:lnTo>
                    <a:lnTo>
                      <a:pt x="447" y="10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8816" name="Text Box 22"/>
            <p:cNvSpPr txBox="1">
              <a:spLocks noChangeArrowheads="1"/>
            </p:cNvSpPr>
            <p:nvPr/>
          </p:nvSpPr>
          <p:spPr bwMode="auto">
            <a:xfrm>
              <a:off x="794" y="2140"/>
              <a:ext cx="66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it-IT" sz="1600" b="1">
                  <a:latin typeface="Tahoma" charset="0"/>
                </a:rPr>
                <a:t>Network</a:t>
              </a:r>
              <a:endParaRPr lang="en-US" sz="1600" b="1">
                <a:latin typeface="Tahoma" charset="0"/>
              </a:endParaRPr>
            </a:p>
          </p:txBody>
        </p:sp>
      </p:grpSp>
      <p:sp>
        <p:nvSpPr>
          <p:cNvPr id="28683" name="Text Box 23"/>
          <p:cNvSpPr txBox="1">
            <a:spLocks noChangeArrowheads="1"/>
          </p:cNvSpPr>
          <p:nvPr/>
        </p:nvSpPr>
        <p:spPr bwMode="auto">
          <a:xfrm>
            <a:off x="877888" y="1316038"/>
            <a:ext cx="1935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it-IT" sz="1800" b="1">
                <a:latin typeface="Tahoma" charset="0"/>
              </a:rPr>
              <a:t>Typical scheme</a:t>
            </a:r>
            <a:endParaRPr lang="en-US" sz="1800" b="1">
              <a:latin typeface="Tahoma" charset="0"/>
            </a:endParaRPr>
          </a:p>
        </p:txBody>
      </p:sp>
      <p:sp>
        <p:nvSpPr>
          <p:cNvPr id="28684" name="Rectangle 24"/>
          <p:cNvSpPr>
            <a:spLocks noChangeArrowheads="1"/>
          </p:cNvSpPr>
          <p:nvPr/>
        </p:nvSpPr>
        <p:spPr bwMode="auto">
          <a:xfrm>
            <a:off x="4724400" y="2209800"/>
            <a:ext cx="1143000" cy="304800"/>
          </a:xfrm>
          <a:prstGeom prst="rect">
            <a:avLst/>
          </a:prstGeom>
          <a:solidFill>
            <a:srgbClr val="33CC33"/>
          </a:solidFill>
          <a:ln w="9525">
            <a:solidFill>
              <a:schemeClr val="tx1"/>
            </a:solidFill>
            <a:miter lim="800000"/>
            <a:headEnd type="none" w="sm" len="sm"/>
            <a:tailEnd type="none" w="sm" len="sm"/>
          </a:ln>
        </p:spPr>
        <p:txBody>
          <a:bodyPr wrap="none" anchor="ctr"/>
          <a:lstStyle/>
          <a:p>
            <a:pPr algn="ctr" eaLnBrk="1" hangingPunct="1"/>
            <a:r>
              <a:rPr lang="it-IT" sz="1600" b="1">
                <a:latin typeface="Tahoma" charset="0"/>
              </a:rPr>
              <a:t>GUI</a:t>
            </a:r>
            <a:endParaRPr lang="en-US" sz="1600" b="1">
              <a:latin typeface="Tahoma" charset="0"/>
            </a:endParaRPr>
          </a:p>
        </p:txBody>
      </p:sp>
      <p:sp>
        <p:nvSpPr>
          <p:cNvPr id="28685" name="Rectangle 25"/>
          <p:cNvSpPr>
            <a:spLocks noChangeArrowheads="1"/>
          </p:cNvSpPr>
          <p:nvPr/>
        </p:nvSpPr>
        <p:spPr bwMode="auto">
          <a:xfrm>
            <a:off x="4724400" y="4724400"/>
            <a:ext cx="1143000" cy="457200"/>
          </a:xfrm>
          <a:prstGeom prst="rect">
            <a:avLst/>
          </a:prstGeom>
          <a:solidFill>
            <a:schemeClr val="folHlink"/>
          </a:solidFill>
          <a:ln w="9525">
            <a:solidFill>
              <a:schemeClr val="tx1"/>
            </a:solidFill>
            <a:miter lim="800000"/>
            <a:headEnd type="none" w="sm" len="sm"/>
            <a:tailEnd type="none" w="sm" len="sm"/>
          </a:ln>
        </p:spPr>
        <p:txBody>
          <a:bodyPr wrap="none" anchor="ctr"/>
          <a:lstStyle/>
          <a:p>
            <a:pPr algn="ctr" eaLnBrk="1" hangingPunct="1"/>
            <a:r>
              <a:rPr lang="it-IT" sz="1600" b="1">
                <a:latin typeface="Tahoma" charset="0"/>
              </a:rPr>
              <a:t>Appl.</a:t>
            </a:r>
          </a:p>
          <a:p>
            <a:pPr algn="ctr" eaLnBrk="1" hangingPunct="1"/>
            <a:r>
              <a:rPr lang="it-IT" sz="1600" b="1">
                <a:latin typeface="Tahoma" charset="0"/>
              </a:rPr>
              <a:t>programs</a:t>
            </a:r>
            <a:endParaRPr lang="en-US" sz="1600" b="1">
              <a:latin typeface="Tahoma" charset="0"/>
            </a:endParaRPr>
          </a:p>
        </p:txBody>
      </p:sp>
      <p:sp>
        <p:nvSpPr>
          <p:cNvPr id="28686" name="AutoShape 26"/>
          <p:cNvSpPr>
            <a:spLocks noChangeArrowheads="1"/>
          </p:cNvSpPr>
          <p:nvPr/>
        </p:nvSpPr>
        <p:spPr bwMode="auto">
          <a:xfrm>
            <a:off x="4800600" y="5410200"/>
            <a:ext cx="990600" cy="533400"/>
          </a:xfrm>
          <a:prstGeom prst="can">
            <a:avLst>
              <a:gd name="adj" fmla="val 25000"/>
            </a:avLst>
          </a:prstGeom>
          <a:solidFill>
            <a:srgbClr val="FF0000"/>
          </a:solidFill>
          <a:ln w="9525">
            <a:solidFill>
              <a:schemeClr val="tx1"/>
            </a:solidFill>
            <a:round/>
            <a:headEnd type="none" w="sm" len="sm"/>
            <a:tailEnd type="none" w="sm" len="sm"/>
          </a:ln>
        </p:spPr>
        <p:txBody>
          <a:bodyPr wrap="none" anchor="ctr"/>
          <a:lstStyle/>
          <a:p>
            <a:pPr algn="ctr" eaLnBrk="1" hangingPunct="1"/>
            <a:r>
              <a:rPr lang="it-IT" sz="1600" b="1">
                <a:latin typeface="Tahoma" charset="0"/>
              </a:rPr>
              <a:t>Data</a:t>
            </a:r>
            <a:endParaRPr lang="en-US" sz="1600" b="1">
              <a:latin typeface="Tahoma" charset="0"/>
            </a:endParaRPr>
          </a:p>
        </p:txBody>
      </p:sp>
      <p:cxnSp>
        <p:nvCxnSpPr>
          <p:cNvPr id="28687" name="AutoShape 27"/>
          <p:cNvCxnSpPr>
            <a:cxnSpLocks noChangeShapeType="1"/>
            <a:stCxn id="28685" idx="2"/>
            <a:endCxn id="28686" idx="1"/>
          </p:cNvCxnSpPr>
          <p:nvPr/>
        </p:nvCxnSpPr>
        <p:spPr bwMode="auto">
          <a:xfrm>
            <a:off x="5295900" y="5181600"/>
            <a:ext cx="0" cy="228600"/>
          </a:xfrm>
          <a:prstGeom prst="straightConnector1">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28688" name="AutoShape 28"/>
          <p:cNvCxnSpPr>
            <a:cxnSpLocks noChangeShapeType="1"/>
            <a:stCxn id="28689" idx="0"/>
            <a:endCxn id="28684" idx="2"/>
          </p:cNvCxnSpPr>
          <p:nvPr/>
        </p:nvCxnSpPr>
        <p:spPr bwMode="auto">
          <a:xfrm flipV="1">
            <a:off x="5295900" y="2514600"/>
            <a:ext cx="0" cy="914400"/>
          </a:xfrm>
          <a:prstGeom prst="straightConnector1">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28689" name="Rectangle 29"/>
          <p:cNvSpPr>
            <a:spLocks noChangeArrowheads="1"/>
          </p:cNvSpPr>
          <p:nvPr/>
        </p:nvSpPr>
        <p:spPr bwMode="auto">
          <a:xfrm>
            <a:off x="4724400" y="3429000"/>
            <a:ext cx="1143000" cy="457200"/>
          </a:xfrm>
          <a:prstGeom prst="rect">
            <a:avLst/>
          </a:prstGeom>
          <a:solidFill>
            <a:schemeClr val="folHlink"/>
          </a:solidFill>
          <a:ln w="9525">
            <a:solidFill>
              <a:schemeClr val="tx1"/>
            </a:solidFill>
            <a:miter lim="800000"/>
            <a:headEnd type="none" w="sm" len="sm"/>
            <a:tailEnd type="none" w="sm" len="sm"/>
          </a:ln>
        </p:spPr>
        <p:txBody>
          <a:bodyPr wrap="none" anchor="ctr"/>
          <a:lstStyle/>
          <a:p>
            <a:pPr algn="ctr" eaLnBrk="1" hangingPunct="1"/>
            <a:r>
              <a:rPr lang="it-IT" sz="1600" b="1">
                <a:latin typeface="Tahoma" charset="0"/>
              </a:rPr>
              <a:t>Appl.</a:t>
            </a:r>
          </a:p>
          <a:p>
            <a:pPr algn="ctr" eaLnBrk="1" hangingPunct="1"/>
            <a:r>
              <a:rPr lang="it-IT" sz="1600" b="1">
                <a:latin typeface="Tahoma" charset="0"/>
              </a:rPr>
              <a:t>programs</a:t>
            </a:r>
            <a:endParaRPr lang="en-US" sz="1600" b="1">
              <a:latin typeface="Tahoma" charset="0"/>
            </a:endParaRPr>
          </a:p>
        </p:txBody>
      </p:sp>
      <p:cxnSp>
        <p:nvCxnSpPr>
          <p:cNvPr id="28690" name="AutoShape 30"/>
          <p:cNvCxnSpPr>
            <a:cxnSpLocks noChangeShapeType="1"/>
            <a:stCxn id="28689" idx="2"/>
            <a:endCxn id="28685" idx="0"/>
          </p:cNvCxnSpPr>
          <p:nvPr/>
        </p:nvCxnSpPr>
        <p:spPr bwMode="auto">
          <a:xfrm>
            <a:off x="5295900" y="3886200"/>
            <a:ext cx="0" cy="838200"/>
          </a:xfrm>
          <a:prstGeom prst="straightConnector1">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28691" name="Text Box 31"/>
          <p:cNvSpPr txBox="1">
            <a:spLocks noChangeArrowheads="1"/>
          </p:cNvSpPr>
          <p:nvPr/>
        </p:nvSpPr>
        <p:spPr bwMode="auto">
          <a:xfrm>
            <a:off x="8051800" y="3900488"/>
            <a:ext cx="387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it-IT" sz="1600" b="1">
                <a:latin typeface="Tahoma" charset="0"/>
              </a:rPr>
              <a:t>…</a:t>
            </a:r>
            <a:endParaRPr lang="en-US" sz="1600" b="1">
              <a:latin typeface="Tahoma" charset="0"/>
            </a:endParaRPr>
          </a:p>
        </p:txBody>
      </p:sp>
      <p:sp>
        <p:nvSpPr>
          <p:cNvPr id="28692" name="AutoShape 32"/>
          <p:cNvSpPr>
            <a:spLocks/>
          </p:cNvSpPr>
          <p:nvPr/>
        </p:nvSpPr>
        <p:spPr bwMode="auto">
          <a:xfrm rot="-5400000">
            <a:off x="5448300" y="-876300"/>
            <a:ext cx="381000" cy="5638800"/>
          </a:xfrm>
          <a:prstGeom prst="rightBrace">
            <a:avLst>
              <a:gd name="adj1" fmla="val 123333"/>
              <a:gd name="adj2" fmla="val 50000"/>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28693" name="Text Box 33"/>
          <p:cNvSpPr txBox="1">
            <a:spLocks noChangeArrowheads="1"/>
          </p:cNvSpPr>
          <p:nvPr/>
        </p:nvSpPr>
        <p:spPr bwMode="auto">
          <a:xfrm>
            <a:off x="4402138" y="1316038"/>
            <a:ext cx="25130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it-IT" sz="1800" b="1">
                <a:latin typeface="Tahoma" charset="0"/>
              </a:rPr>
              <a:t>Alternative schemes</a:t>
            </a:r>
            <a:endParaRPr lang="en-US" sz="1800" b="1">
              <a:latin typeface="Tahoma" charset="0"/>
            </a:endParaRPr>
          </a:p>
        </p:txBody>
      </p:sp>
      <p:grpSp>
        <p:nvGrpSpPr>
          <p:cNvPr id="28694" name="Group 34"/>
          <p:cNvGrpSpPr>
            <a:grpSpLocks/>
          </p:cNvGrpSpPr>
          <p:nvPr/>
        </p:nvGrpSpPr>
        <p:grpSpPr bwMode="auto">
          <a:xfrm>
            <a:off x="4724400" y="2743200"/>
            <a:ext cx="1103313" cy="457200"/>
            <a:chOff x="768" y="2112"/>
            <a:chExt cx="695" cy="288"/>
          </a:xfrm>
        </p:grpSpPr>
        <p:grpSp>
          <p:nvGrpSpPr>
            <p:cNvPr id="28801" name="Group 35"/>
            <p:cNvGrpSpPr>
              <a:grpSpLocks/>
            </p:cNvGrpSpPr>
            <p:nvPr/>
          </p:nvGrpSpPr>
          <p:grpSpPr bwMode="auto">
            <a:xfrm>
              <a:off x="768" y="2112"/>
              <a:ext cx="672" cy="288"/>
              <a:chOff x="1103" y="2399"/>
              <a:chExt cx="1679" cy="1281"/>
            </a:xfrm>
          </p:grpSpPr>
          <p:sp>
            <p:nvSpPr>
              <p:cNvPr id="28803" name="Oval 36"/>
              <p:cNvSpPr>
                <a:spLocks noChangeArrowheads="1"/>
              </p:cNvSpPr>
              <p:nvPr/>
            </p:nvSpPr>
            <p:spPr bwMode="auto">
              <a:xfrm>
                <a:off x="1625" y="2438"/>
                <a:ext cx="411" cy="428"/>
              </a:xfrm>
              <a:prstGeom prst="ellipse">
                <a:avLst/>
              </a:prstGeom>
              <a:solidFill>
                <a:srgbClr val="C8C8C8"/>
              </a:solidFill>
              <a:ln w="7938">
                <a:solidFill>
                  <a:srgbClr val="000000"/>
                </a:solidFill>
                <a:round/>
                <a:headEnd/>
                <a:tailEnd/>
              </a:ln>
            </p:spPr>
            <p:txBody>
              <a:bodyPr/>
              <a:lstStyle/>
              <a:p>
                <a:endParaRPr lang="en-GB"/>
              </a:p>
            </p:txBody>
          </p:sp>
          <p:sp>
            <p:nvSpPr>
              <p:cNvPr id="28804" name="Oval 37"/>
              <p:cNvSpPr>
                <a:spLocks noChangeArrowheads="1"/>
              </p:cNvSpPr>
              <p:nvPr/>
            </p:nvSpPr>
            <p:spPr bwMode="auto">
              <a:xfrm>
                <a:off x="1961" y="2399"/>
                <a:ext cx="336" cy="350"/>
              </a:xfrm>
              <a:prstGeom prst="ellipse">
                <a:avLst/>
              </a:prstGeom>
              <a:solidFill>
                <a:srgbClr val="C8C8C8"/>
              </a:solidFill>
              <a:ln w="7938">
                <a:solidFill>
                  <a:srgbClr val="000000"/>
                </a:solidFill>
                <a:round/>
                <a:headEnd/>
                <a:tailEnd/>
              </a:ln>
            </p:spPr>
            <p:txBody>
              <a:bodyPr/>
              <a:lstStyle/>
              <a:p>
                <a:endParaRPr lang="en-GB"/>
              </a:p>
            </p:txBody>
          </p:sp>
          <p:sp>
            <p:nvSpPr>
              <p:cNvPr id="28805" name="Oval 38"/>
              <p:cNvSpPr>
                <a:spLocks noChangeArrowheads="1"/>
              </p:cNvSpPr>
              <p:nvPr/>
            </p:nvSpPr>
            <p:spPr bwMode="auto">
              <a:xfrm>
                <a:off x="2260" y="2748"/>
                <a:ext cx="522" cy="545"/>
              </a:xfrm>
              <a:prstGeom prst="ellipse">
                <a:avLst/>
              </a:prstGeom>
              <a:solidFill>
                <a:srgbClr val="C8C8C8"/>
              </a:solidFill>
              <a:ln w="7938">
                <a:solidFill>
                  <a:srgbClr val="000000"/>
                </a:solidFill>
                <a:round/>
                <a:headEnd/>
                <a:tailEnd/>
              </a:ln>
            </p:spPr>
            <p:txBody>
              <a:bodyPr/>
              <a:lstStyle/>
              <a:p>
                <a:endParaRPr lang="en-GB"/>
              </a:p>
            </p:txBody>
          </p:sp>
          <p:sp>
            <p:nvSpPr>
              <p:cNvPr id="28806" name="Oval 39"/>
              <p:cNvSpPr>
                <a:spLocks noChangeArrowheads="1"/>
              </p:cNvSpPr>
              <p:nvPr/>
            </p:nvSpPr>
            <p:spPr bwMode="auto">
              <a:xfrm>
                <a:off x="1290" y="2980"/>
                <a:ext cx="597" cy="622"/>
              </a:xfrm>
              <a:prstGeom prst="ellipse">
                <a:avLst/>
              </a:prstGeom>
              <a:solidFill>
                <a:srgbClr val="C8C8C8"/>
              </a:solidFill>
              <a:ln w="7938">
                <a:solidFill>
                  <a:srgbClr val="000000"/>
                </a:solidFill>
                <a:round/>
                <a:headEnd/>
                <a:tailEnd/>
              </a:ln>
            </p:spPr>
            <p:txBody>
              <a:bodyPr/>
              <a:lstStyle/>
              <a:p>
                <a:endParaRPr lang="en-GB"/>
              </a:p>
            </p:txBody>
          </p:sp>
          <p:sp>
            <p:nvSpPr>
              <p:cNvPr id="28807" name="Oval 40"/>
              <p:cNvSpPr>
                <a:spLocks noChangeArrowheads="1"/>
              </p:cNvSpPr>
              <p:nvPr/>
            </p:nvSpPr>
            <p:spPr bwMode="auto">
              <a:xfrm>
                <a:off x="2110" y="3058"/>
                <a:ext cx="447" cy="465"/>
              </a:xfrm>
              <a:prstGeom prst="ellipse">
                <a:avLst/>
              </a:prstGeom>
              <a:solidFill>
                <a:srgbClr val="C8C8C8"/>
              </a:solidFill>
              <a:ln w="7938">
                <a:solidFill>
                  <a:srgbClr val="000000"/>
                </a:solidFill>
                <a:round/>
                <a:headEnd/>
                <a:tailEnd/>
              </a:ln>
            </p:spPr>
            <p:txBody>
              <a:bodyPr/>
              <a:lstStyle/>
              <a:p>
                <a:endParaRPr lang="en-GB"/>
              </a:p>
            </p:txBody>
          </p:sp>
          <p:sp>
            <p:nvSpPr>
              <p:cNvPr id="28808" name="Oval 41"/>
              <p:cNvSpPr>
                <a:spLocks noChangeArrowheads="1"/>
              </p:cNvSpPr>
              <p:nvPr/>
            </p:nvSpPr>
            <p:spPr bwMode="auto">
              <a:xfrm>
                <a:off x="1141" y="3097"/>
                <a:ext cx="335" cy="349"/>
              </a:xfrm>
              <a:prstGeom prst="ellipse">
                <a:avLst/>
              </a:prstGeom>
              <a:solidFill>
                <a:srgbClr val="C8C8C8"/>
              </a:solidFill>
              <a:ln w="7938">
                <a:solidFill>
                  <a:srgbClr val="000000"/>
                </a:solidFill>
                <a:round/>
                <a:headEnd/>
                <a:tailEnd/>
              </a:ln>
            </p:spPr>
            <p:txBody>
              <a:bodyPr/>
              <a:lstStyle/>
              <a:p>
                <a:endParaRPr lang="en-GB"/>
              </a:p>
            </p:txBody>
          </p:sp>
          <p:sp>
            <p:nvSpPr>
              <p:cNvPr id="28809" name="Oval 42"/>
              <p:cNvSpPr>
                <a:spLocks noChangeArrowheads="1"/>
              </p:cNvSpPr>
              <p:nvPr/>
            </p:nvSpPr>
            <p:spPr bwMode="auto">
              <a:xfrm>
                <a:off x="1103" y="2826"/>
                <a:ext cx="336" cy="349"/>
              </a:xfrm>
              <a:prstGeom prst="ellipse">
                <a:avLst/>
              </a:prstGeom>
              <a:solidFill>
                <a:srgbClr val="C8C8C8"/>
              </a:solidFill>
              <a:ln w="7938">
                <a:solidFill>
                  <a:srgbClr val="000000"/>
                </a:solidFill>
                <a:round/>
                <a:headEnd/>
                <a:tailEnd/>
              </a:ln>
            </p:spPr>
            <p:txBody>
              <a:bodyPr/>
              <a:lstStyle/>
              <a:p>
                <a:endParaRPr lang="en-GB"/>
              </a:p>
            </p:txBody>
          </p:sp>
          <p:sp>
            <p:nvSpPr>
              <p:cNvPr id="28810" name="Oval 43"/>
              <p:cNvSpPr>
                <a:spLocks noChangeArrowheads="1"/>
              </p:cNvSpPr>
              <p:nvPr/>
            </p:nvSpPr>
            <p:spPr bwMode="auto">
              <a:xfrm>
                <a:off x="1253" y="2516"/>
                <a:ext cx="523" cy="543"/>
              </a:xfrm>
              <a:prstGeom prst="ellipse">
                <a:avLst/>
              </a:prstGeom>
              <a:solidFill>
                <a:srgbClr val="C8C8C8"/>
              </a:solidFill>
              <a:ln w="7938">
                <a:solidFill>
                  <a:srgbClr val="000000"/>
                </a:solidFill>
                <a:round/>
                <a:headEnd/>
                <a:tailEnd/>
              </a:ln>
            </p:spPr>
            <p:txBody>
              <a:bodyPr/>
              <a:lstStyle/>
              <a:p>
                <a:endParaRPr lang="en-GB"/>
              </a:p>
            </p:txBody>
          </p:sp>
          <p:sp>
            <p:nvSpPr>
              <p:cNvPr id="28811" name="Oval 44"/>
              <p:cNvSpPr>
                <a:spLocks noChangeArrowheads="1"/>
              </p:cNvSpPr>
              <p:nvPr/>
            </p:nvSpPr>
            <p:spPr bwMode="auto">
              <a:xfrm>
                <a:off x="1701" y="3136"/>
                <a:ext cx="521" cy="544"/>
              </a:xfrm>
              <a:prstGeom prst="ellipse">
                <a:avLst/>
              </a:prstGeom>
              <a:solidFill>
                <a:srgbClr val="C8C8C8"/>
              </a:solidFill>
              <a:ln w="7938">
                <a:solidFill>
                  <a:srgbClr val="000000"/>
                </a:solidFill>
                <a:round/>
                <a:headEnd/>
                <a:tailEnd/>
              </a:ln>
            </p:spPr>
            <p:txBody>
              <a:bodyPr/>
              <a:lstStyle/>
              <a:p>
                <a:endParaRPr lang="en-GB"/>
              </a:p>
            </p:txBody>
          </p:sp>
          <p:sp>
            <p:nvSpPr>
              <p:cNvPr id="28812" name="Oval 45"/>
              <p:cNvSpPr>
                <a:spLocks noChangeArrowheads="1"/>
              </p:cNvSpPr>
              <p:nvPr/>
            </p:nvSpPr>
            <p:spPr bwMode="auto">
              <a:xfrm>
                <a:off x="2334" y="2554"/>
                <a:ext cx="410" cy="428"/>
              </a:xfrm>
              <a:prstGeom prst="ellipse">
                <a:avLst/>
              </a:prstGeom>
              <a:solidFill>
                <a:srgbClr val="C8C8C8"/>
              </a:solidFill>
              <a:ln w="7938">
                <a:solidFill>
                  <a:srgbClr val="000000"/>
                </a:solidFill>
                <a:round/>
                <a:headEnd/>
                <a:tailEnd/>
              </a:ln>
            </p:spPr>
            <p:txBody>
              <a:bodyPr/>
              <a:lstStyle/>
              <a:p>
                <a:endParaRPr lang="en-GB"/>
              </a:p>
            </p:txBody>
          </p:sp>
          <p:sp>
            <p:nvSpPr>
              <p:cNvPr id="28813" name="Oval 46"/>
              <p:cNvSpPr>
                <a:spLocks noChangeArrowheads="1"/>
              </p:cNvSpPr>
              <p:nvPr/>
            </p:nvSpPr>
            <p:spPr bwMode="auto">
              <a:xfrm>
                <a:off x="2221" y="2399"/>
                <a:ext cx="374" cy="388"/>
              </a:xfrm>
              <a:prstGeom prst="ellipse">
                <a:avLst/>
              </a:prstGeom>
              <a:solidFill>
                <a:srgbClr val="C8C8C8"/>
              </a:solidFill>
              <a:ln w="7938">
                <a:solidFill>
                  <a:srgbClr val="000000"/>
                </a:solidFill>
                <a:round/>
                <a:headEnd/>
                <a:tailEnd/>
              </a:ln>
            </p:spPr>
            <p:txBody>
              <a:bodyPr/>
              <a:lstStyle/>
              <a:p>
                <a:endParaRPr lang="en-GB"/>
              </a:p>
            </p:txBody>
          </p:sp>
          <p:sp>
            <p:nvSpPr>
              <p:cNvPr id="28814" name="Freeform 47"/>
              <p:cNvSpPr>
                <a:spLocks/>
              </p:cNvSpPr>
              <p:nvPr/>
            </p:nvSpPr>
            <p:spPr bwMode="auto">
              <a:xfrm>
                <a:off x="1240" y="2502"/>
                <a:ext cx="1447" cy="1011"/>
              </a:xfrm>
              <a:custGeom>
                <a:avLst/>
                <a:gdLst>
                  <a:gd name="T0" fmla="*/ 447 w 1447"/>
                  <a:gd name="T1" fmla="*/ 103 h 1011"/>
                  <a:gd name="T2" fmla="*/ 507 w 1447"/>
                  <a:gd name="T3" fmla="*/ 29 h 1011"/>
                  <a:gd name="T4" fmla="*/ 777 w 1447"/>
                  <a:gd name="T5" fmla="*/ 34 h 1011"/>
                  <a:gd name="T6" fmla="*/ 968 w 1447"/>
                  <a:gd name="T7" fmla="*/ 0 h 1011"/>
                  <a:gd name="T8" fmla="*/ 1210 w 1447"/>
                  <a:gd name="T9" fmla="*/ 122 h 1011"/>
                  <a:gd name="T10" fmla="*/ 1331 w 1447"/>
                  <a:gd name="T11" fmla="*/ 88 h 1011"/>
                  <a:gd name="T12" fmla="*/ 1396 w 1447"/>
                  <a:gd name="T13" fmla="*/ 103 h 1011"/>
                  <a:gd name="T14" fmla="*/ 1410 w 1447"/>
                  <a:gd name="T15" fmla="*/ 402 h 1011"/>
                  <a:gd name="T16" fmla="*/ 1447 w 1447"/>
                  <a:gd name="T17" fmla="*/ 450 h 1011"/>
                  <a:gd name="T18" fmla="*/ 1336 w 1447"/>
                  <a:gd name="T19" fmla="*/ 683 h 1011"/>
                  <a:gd name="T20" fmla="*/ 1215 w 1447"/>
                  <a:gd name="T21" fmla="*/ 523 h 1011"/>
                  <a:gd name="T22" fmla="*/ 1182 w 1447"/>
                  <a:gd name="T23" fmla="*/ 606 h 1011"/>
                  <a:gd name="T24" fmla="*/ 1010 w 1447"/>
                  <a:gd name="T25" fmla="*/ 924 h 1011"/>
                  <a:gd name="T26" fmla="*/ 437 w 1447"/>
                  <a:gd name="T27" fmla="*/ 1011 h 1011"/>
                  <a:gd name="T28" fmla="*/ 140 w 1447"/>
                  <a:gd name="T29" fmla="*/ 949 h 1011"/>
                  <a:gd name="T30" fmla="*/ 46 w 1447"/>
                  <a:gd name="T31" fmla="*/ 751 h 1011"/>
                  <a:gd name="T32" fmla="*/ 46 w 1447"/>
                  <a:gd name="T33" fmla="*/ 547 h 1011"/>
                  <a:gd name="T34" fmla="*/ 0 w 1447"/>
                  <a:gd name="T35" fmla="*/ 378 h 1011"/>
                  <a:gd name="T36" fmla="*/ 447 w 1447"/>
                  <a:gd name="T37" fmla="*/ 103 h 10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47"/>
                  <a:gd name="T58" fmla="*/ 0 h 1011"/>
                  <a:gd name="T59" fmla="*/ 1447 w 1447"/>
                  <a:gd name="T60" fmla="*/ 1011 h 10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47" h="1011">
                    <a:moveTo>
                      <a:pt x="447" y="103"/>
                    </a:moveTo>
                    <a:lnTo>
                      <a:pt x="507" y="29"/>
                    </a:lnTo>
                    <a:lnTo>
                      <a:pt x="777" y="34"/>
                    </a:lnTo>
                    <a:lnTo>
                      <a:pt x="968" y="0"/>
                    </a:lnTo>
                    <a:lnTo>
                      <a:pt x="1210" y="122"/>
                    </a:lnTo>
                    <a:lnTo>
                      <a:pt x="1331" y="88"/>
                    </a:lnTo>
                    <a:lnTo>
                      <a:pt x="1396" y="103"/>
                    </a:lnTo>
                    <a:lnTo>
                      <a:pt x="1410" y="402"/>
                    </a:lnTo>
                    <a:lnTo>
                      <a:pt x="1447" y="450"/>
                    </a:lnTo>
                    <a:lnTo>
                      <a:pt x="1336" y="683"/>
                    </a:lnTo>
                    <a:lnTo>
                      <a:pt x="1215" y="523"/>
                    </a:lnTo>
                    <a:lnTo>
                      <a:pt x="1182" y="606"/>
                    </a:lnTo>
                    <a:lnTo>
                      <a:pt x="1010" y="924"/>
                    </a:lnTo>
                    <a:lnTo>
                      <a:pt x="437" y="1011"/>
                    </a:lnTo>
                    <a:lnTo>
                      <a:pt x="140" y="949"/>
                    </a:lnTo>
                    <a:lnTo>
                      <a:pt x="46" y="751"/>
                    </a:lnTo>
                    <a:lnTo>
                      <a:pt x="46" y="547"/>
                    </a:lnTo>
                    <a:lnTo>
                      <a:pt x="0" y="378"/>
                    </a:lnTo>
                    <a:lnTo>
                      <a:pt x="447" y="10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8802" name="Text Box 48"/>
            <p:cNvSpPr txBox="1">
              <a:spLocks noChangeArrowheads="1"/>
            </p:cNvSpPr>
            <p:nvPr/>
          </p:nvSpPr>
          <p:spPr bwMode="auto">
            <a:xfrm>
              <a:off x="794" y="2140"/>
              <a:ext cx="66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it-IT" sz="1600" b="1">
                  <a:latin typeface="Tahoma" charset="0"/>
                </a:rPr>
                <a:t>Network</a:t>
              </a:r>
              <a:endParaRPr lang="en-US" sz="1600" b="1">
                <a:latin typeface="Tahoma" charset="0"/>
              </a:endParaRPr>
            </a:p>
          </p:txBody>
        </p:sp>
      </p:grpSp>
      <p:grpSp>
        <p:nvGrpSpPr>
          <p:cNvPr id="28695" name="Group 49"/>
          <p:cNvGrpSpPr>
            <a:grpSpLocks/>
          </p:cNvGrpSpPr>
          <p:nvPr/>
        </p:nvGrpSpPr>
        <p:grpSpPr bwMode="auto">
          <a:xfrm>
            <a:off x="4724400" y="4038600"/>
            <a:ext cx="1101725" cy="457200"/>
            <a:chOff x="768" y="2112"/>
            <a:chExt cx="694" cy="288"/>
          </a:xfrm>
        </p:grpSpPr>
        <p:grpSp>
          <p:nvGrpSpPr>
            <p:cNvPr id="28787" name="Group 50"/>
            <p:cNvGrpSpPr>
              <a:grpSpLocks/>
            </p:cNvGrpSpPr>
            <p:nvPr/>
          </p:nvGrpSpPr>
          <p:grpSpPr bwMode="auto">
            <a:xfrm>
              <a:off x="768" y="2112"/>
              <a:ext cx="672" cy="288"/>
              <a:chOff x="1103" y="2399"/>
              <a:chExt cx="1679" cy="1281"/>
            </a:xfrm>
          </p:grpSpPr>
          <p:sp>
            <p:nvSpPr>
              <p:cNvPr id="28789" name="Oval 51"/>
              <p:cNvSpPr>
                <a:spLocks noChangeArrowheads="1"/>
              </p:cNvSpPr>
              <p:nvPr/>
            </p:nvSpPr>
            <p:spPr bwMode="auto">
              <a:xfrm>
                <a:off x="1625" y="2438"/>
                <a:ext cx="411" cy="428"/>
              </a:xfrm>
              <a:prstGeom prst="ellipse">
                <a:avLst/>
              </a:prstGeom>
              <a:solidFill>
                <a:srgbClr val="C8C8C8"/>
              </a:solidFill>
              <a:ln w="7938">
                <a:solidFill>
                  <a:srgbClr val="000000"/>
                </a:solidFill>
                <a:round/>
                <a:headEnd/>
                <a:tailEnd/>
              </a:ln>
            </p:spPr>
            <p:txBody>
              <a:bodyPr/>
              <a:lstStyle/>
              <a:p>
                <a:endParaRPr lang="en-GB"/>
              </a:p>
            </p:txBody>
          </p:sp>
          <p:sp>
            <p:nvSpPr>
              <p:cNvPr id="28790" name="Oval 52"/>
              <p:cNvSpPr>
                <a:spLocks noChangeArrowheads="1"/>
              </p:cNvSpPr>
              <p:nvPr/>
            </p:nvSpPr>
            <p:spPr bwMode="auto">
              <a:xfrm>
                <a:off x="1961" y="2399"/>
                <a:ext cx="336" cy="350"/>
              </a:xfrm>
              <a:prstGeom prst="ellipse">
                <a:avLst/>
              </a:prstGeom>
              <a:solidFill>
                <a:srgbClr val="C8C8C8"/>
              </a:solidFill>
              <a:ln w="7938">
                <a:solidFill>
                  <a:srgbClr val="000000"/>
                </a:solidFill>
                <a:round/>
                <a:headEnd/>
                <a:tailEnd/>
              </a:ln>
            </p:spPr>
            <p:txBody>
              <a:bodyPr/>
              <a:lstStyle/>
              <a:p>
                <a:endParaRPr lang="en-GB"/>
              </a:p>
            </p:txBody>
          </p:sp>
          <p:sp>
            <p:nvSpPr>
              <p:cNvPr id="28791" name="Oval 53"/>
              <p:cNvSpPr>
                <a:spLocks noChangeArrowheads="1"/>
              </p:cNvSpPr>
              <p:nvPr/>
            </p:nvSpPr>
            <p:spPr bwMode="auto">
              <a:xfrm>
                <a:off x="2260" y="2748"/>
                <a:ext cx="522" cy="545"/>
              </a:xfrm>
              <a:prstGeom prst="ellipse">
                <a:avLst/>
              </a:prstGeom>
              <a:solidFill>
                <a:srgbClr val="C8C8C8"/>
              </a:solidFill>
              <a:ln w="7938">
                <a:solidFill>
                  <a:srgbClr val="000000"/>
                </a:solidFill>
                <a:round/>
                <a:headEnd/>
                <a:tailEnd/>
              </a:ln>
            </p:spPr>
            <p:txBody>
              <a:bodyPr/>
              <a:lstStyle/>
              <a:p>
                <a:endParaRPr lang="en-GB"/>
              </a:p>
            </p:txBody>
          </p:sp>
          <p:sp>
            <p:nvSpPr>
              <p:cNvPr id="28792" name="Oval 54"/>
              <p:cNvSpPr>
                <a:spLocks noChangeArrowheads="1"/>
              </p:cNvSpPr>
              <p:nvPr/>
            </p:nvSpPr>
            <p:spPr bwMode="auto">
              <a:xfrm>
                <a:off x="1290" y="2980"/>
                <a:ext cx="597" cy="622"/>
              </a:xfrm>
              <a:prstGeom prst="ellipse">
                <a:avLst/>
              </a:prstGeom>
              <a:solidFill>
                <a:srgbClr val="C8C8C8"/>
              </a:solidFill>
              <a:ln w="7938">
                <a:solidFill>
                  <a:srgbClr val="000000"/>
                </a:solidFill>
                <a:round/>
                <a:headEnd/>
                <a:tailEnd/>
              </a:ln>
            </p:spPr>
            <p:txBody>
              <a:bodyPr/>
              <a:lstStyle/>
              <a:p>
                <a:endParaRPr lang="en-GB"/>
              </a:p>
            </p:txBody>
          </p:sp>
          <p:sp>
            <p:nvSpPr>
              <p:cNvPr id="28793" name="Oval 55"/>
              <p:cNvSpPr>
                <a:spLocks noChangeArrowheads="1"/>
              </p:cNvSpPr>
              <p:nvPr/>
            </p:nvSpPr>
            <p:spPr bwMode="auto">
              <a:xfrm>
                <a:off x="2110" y="3058"/>
                <a:ext cx="447" cy="465"/>
              </a:xfrm>
              <a:prstGeom prst="ellipse">
                <a:avLst/>
              </a:prstGeom>
              <a:solidFill>
                <a:srgbClr val="C8C8C8"/>
              </a:solidFill>
              <a:ln w="7938">
                <a:solidFill>
                  <a:srgbClr val="000000"/>
                </a:solidFill>
                <a:round/>
                <a:headEnd/>
                <a:tailEnd/>
              </a:ln>
            </p:spPr>
            <p:txBody>
              <a:bodyPr/>
              <a:lstStyle/>
              <a:p>
                <a:endParaRPr lang="en-GB"/>
              </a:p>
            </p:txBody>
          </p:sp>
          <p:sp>
            <p:nvSpPr>
              <p:cNvPr id="28794" name="Oval 56"/>
              <p:cNvSpPr>
                <a:spLocks noChangeArrowheads="1"/>
              </p:cNvSpPr>
              <p:nvPr/>
            </p:nvSpPr>
            <p:spPr bwMode="auto">
              <a:xfrm>
                <a:off x="1141" y="3097"/>
                <a:ext cx="335" cy="349"/>
              </a:xfrm>
              <a:prstGeom prst="ellipse">
                <a:avLst/>
              </a:prstGeom>
              <a:solidFill>
                <a:srgbClr val="C8C8C8"/>
              </a:solidFill>
              <a:ln w="7938">
                <a:solidFill>
                  <a:srgbClr val="000000"/>
                </a:solidFill>
                <a:round/>
                <a:headEnd/>
                <a:tailEnd/>
              </a:ln>
            </p:spPr>
            <p:txBody>
              <a:bodyPr/>
              <a:lstStyle/>
              <a:p>
                <a:endParaRPr lang="en-GB"/>
              </a:p>
            </p:txBody>
          </p:sp>
          <p:sp>
            <p:nvSpPr>
              <p:cNvPr id="28795" name="Oval 57"/>
              <p:cNvSpPr>
                <a:spLocks noChangeArrowheads="1"/>
              </p:cNvSpPr>
              <p:nvPr/>
            </p:nvSpPr>
            <p:spPr bwMode="auto">
              <a:xfrm>
                <a:off x="1103" y="2826"/>
                <a:ext cx="336" cy="349"/>
              </a:xfrm>
              <a:prstGeom prst="ellipse">
                <a:avLst/>
              </a:prstGeom>
              <a:solidFill>
                <a:srgbClr val="C8C8C8"/>
              </a:solidFill>
              <a:ln w="7938">
                <a:solidFill>
                  <a:srgbClr val="000000"/>
                </a:solidFill>
                <a:round/>
                <a:headEnd/>
                <a:tailEnd/>
              </a:ln>
            </p:spPr>
            <p:txBody>
              <a:bodyPr/>
              <a:lstStyle/>
              <a:p>
                <a:endParaRPr lang="en-GB"/>
              </a:p>
            </p:txBody>
          </p:sp>
          <p:sp>
            <p:nvSpPr>
              <p:cNvPr id="28796" name="Oval 58"/>
              <p:cNvSpPr>
                <a:spLocks noChangeArrowheads="1"/>
              </p:cNvSpPr>
              <p:nvPr/>
            </p:nvSpPr>
            <p:spPr bwMode="auto">
              <a:xfrm>
                <a:off x="1253" y="2516"/>
                <a:ext cx="523" cy="543"/>
              </a:xfrm>
              <a:prstGeom prst="ellipse">
                <a:avLst/>
              </a:prstGeom>
              <a:solidFill>
                <a:srgbClr val="C8C8C8"/>
              </a:solidFill>
              <a:ln w="7938">
                <a:solidFill>
                  <a:srgbClr val="000000"/>
                </a:solidFill>
                <a:round/>
                <a:headEnd/>
                <a:tailEnd/>
              </a:ln>
            </p:spPr>
            <p:txBody>
              <a:bodyPr/>
              <a:lstStyle/>
              <a:p>
                <a:endParaRPr lang="en-GB"/>
              </a:p>
            </p:txBody>
          </p:sp>
          <p:sp>
            <p:nvSpPr>
              <p:cNvPr id="28797" name="Oval 59"/>
              <p:cNvSpPr>
                <a:spLocks noChangeArrowheads="1"/>
              </p:cNvSpPr>
              <p:nvPr/>
            </p:nvSpPr>
            <p:spPr bwMode="auto">
              <a:xfrm>
                <a:off x="1701" y="3136"/>
                <a:ext cx="521" cy="544"/>
              </a:xfrm>
              <a:prstGeom prst="ellipse">
                <a:avLst/>
              </a:prstGeom>
              <a:solidFill>
                <a:srgbClr val="C8C8C8"/>
              </a:solidFill>
              <a:ln w="7938">
                <a:solidFill>
                  <a:srgbClr val="000000"/>
                </a:solidFill>
                <a:round/>
                <a:headEnd/>
                <a:tailEnd/>
              </a:ln>
            </p:spPr>
            <p:txBody>
              <a:bodyPr/>
              <a:lstStyle/>
              <a:p>
                <a:endParaRPr lang="en-GB"/>
              </a:p>
            </p:txBody>
          </p:sp>
          <p:sp>
            <p:nvSpPr>
              <p:cNvPr id="28798" name="Oval 60"/>
              <p:cNvSpPr>
                <a:spLocks noChangeArrowheads="1"/>
              </p:cNvSpPr>
              <p:nvPr/>
            </p:nvSpPr>
            <p:spPr bwMode="auto">
              <a:xfrm>
                <a:off x="2334" y="2554"/>
                <a:ext cx="410" cy="428"/>
              </a:xfrm>
              <a:prstGeom prst="ellipse">
                <a:avLst/>
              </a:prstGeom>
              <a:solidFill>
                <a:srgbClr val="C8C8C8"/>
              </a:solidFill>
              <a:ln w="7938">
                <a:solidFill>
                  <a:srgbClr val="000000"/>
                </a:solidFill>
                <a:round/>
                <a:headEnd/>
                <a:tailEnd/>
              </a:ln>
            </p:spPr>
            <p:txBody>
              <a:bodyPr/>
              <a:lstStyle/>
              <a:p>
                <a:endParaRPr lang="en-GB"/>
              </a:p>
            </p:txBody>
          </p:sp>
          <p:sp>
            <p:nvSpPr>
              <p:cNvPr id="28799" name="Oval 61"/>
              <p:cNvSpPr>
                <a:spLocks noChangeArrowheads="1"/>
              </p:cNvSpPr>
              <p:nvPr/>
            </p:nvSpPr>
            <p:spPr bwMode="auto">
              <a:xfrm>
                <a:off x="2221" y="2399"/>
                <a:ext cx="374" cy="388"/>
              </a:xfrm>
              <a:prstGeom prst="ellipse">
                <a:avLst/>
              </a:prstGeom>
              <a:solidFill>
                <a:srgbClr val="C8C8C8"/>
              </a:solidFill>
              <a:ln w="7938">
                <a:solidFill>
                  <a:srgbClr val="000000"/>
                </a:solidFill>
                <a:round/>
                <a:headEnd/>
                <a:tailEnd/>
              </a:ln>
            </p:spPr>
            <p:txBody>
              <a:bodyPr/>
              <a:lstStyle/>
              <a:p>
                <a:endParaRPr lang="en-GB"/>
              </a:p>
            </p:txBody>
          </p:sp>
          <p:sp>
            <p:nvSpPr>
              <p:cNvPr id="28800" name="Freeform 62"/>
              <p:cNvSpPr>
                <a:spLocks/>
              </p:cNvSpPr>
              <p:nvPr/>
            </p:nvSpPr>
            <p:spPr bwMode="auto">
              <a:xfrm>
                <a:off x="1240" y="2502"/>
                <a:ext cx="1447" cy="1011"/>
              </a:xfrm>
              <a:custGeom>
                <a:avLst/>
                <a:gdLst>
                  <a:gd name="T0" fmla="*/ 447 w 1447"/>
                  <a:gd name="T1" fmla="*/ 103 h 1011"/>
                  <a:gd name="T2" fmla="*/ 507 w 1447"/>
                  <a:gd name="T3" fmla="*/ 29 h 1011"/>
                  <a:gd name="T4" fmla="*/ 777 w 1447"/>
                  <a:gd name="T5" fmla="*/ 34 h 1011"/>
                  <a:gd name="T6" fmla="*/ 968 w 1447"/>
                  <a:gd name="T7" fmla="*/ 0 h 1011"/>
                  <a:gd name="T8" fmla="*/ 1210 w 1447"/>
                  <a:gd name="T9" fmla="*/ 122 h 1011"/>
                  <a:gd name="T10" fmla="*/ 1331 w 1447"/>
                  <a:gd name="T11" fmla="*/ 88 h 1011"/>
                  <a:gd name="T12" fmla="*/ 1396 w 1447"/>
                  <a:gd name="T13" fmla="*/ 103 h 1011"/>
                  <a:gd name="T14" fmla="*/ 1410 w 1447"/>
                  <a:gd name="T15" fmla="*/ 402 h 1011"/>
                  <a:gd name="T16" fmla="*/ 1447 w 1447"/>
                  <a:gd name="T17" fmla="*/ 450 h 1011"/>
                  <a:gd name="T18" fmla="*/ 1336 w 1447"/>
                  <a:gd name="T19" fmla="*/ 683 h 1011"/>
                  <a:gd name="T20" fmla="*/ 1215 w 1447"/>
                  <a:gd name="T21" fmla="*/ 523 h 1011"/>
                  <a:gd name="T22" fmla="*/ 1182 w 1447"/>
                  <a:gd name="T23" fmla="*/ 606 h 1011"/>
                  <a:gd name="T24" fmla="*/ 1010 w 1447"/>
                  <a:gd name="T25" fmla="*/ 924 h 1011"/>
                  <a:gd name="T26" fmla="*/ 437 w 1447"/>
                  <a:gd name="T27" fmla="*/ 1011 h 1011"/>
                  <a:gd name="T28" fmla="*/ 140 w 1447"/>
                  <a:gd name="T29" fmla="*/ 949 h 1011"/>
                  <a:gd name="T30" fmla="*/ 46 w 1447"/>
                  <a:gd name="T31" fmla="*/ 751 h 1011"/>
                  <a:gd name="T32" fmla="*/ 46 w 1447"/>
                  <a:gd name="T33" fmla="*/ 547 h 1011"/>
                  <a:gd name="T34" fmla="*/ 0 w 1447"/>
                  <a:gd name="T35" fmla="*/ 378 h 1011"/>
                  <a:gd name="T36" fmla="*/ 447 w 1447"/>
                  <a:gd name="T37" fmla="*/ 103 h 10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47"/>
                  <a:gd name="T58" fmla="*/ 0 h 1011"/>
                  <a:gd name="T59" fmla="*/ 1447 w 1447"/>
                  <a:gd name="T60" fmla="*/ 1011 h 10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47" h="1011">
                    <a:moveTo>
                      <a:pt x="447" y="103"/>
                    </a:moveTo>
                    <a:lnTo>
                      <a:pt x="507" y="29"/>
                    </a:lnTo>
                    <a:lnTo>
                      <a:pt x="777" y="34"/>
                    </a:lnTo>
                    <a:lnTo>
                      <a:pt x="968" y="0"/>
                    </a:lnTo>
                    <a:lnTo>
                      <a:pt x="1210" y="122"/>
                    </a:lnTo>
                    <a:lnTo>
                      <a:pt x="1331" y="88"/>
                    </a:lnTo>
                    <a:lnTo>
                      <a:pt x="1396" y="103"/>
                    </a:lnTo>
                    <a:lnTo>
                      <a:pt x="1410" y="402"/>
                    </a:lnTo>
                    <a:lnTo>
                      <a:pt x="1447" y="450"/>
                    </a:lnTo>
                    <a:lnTo>
                      <a:pt x="1336" y="683"/>
                    </a:lnTo>
                    <a:lnTo>
                      <a:pt x="1215" y="523"/>
                    </a:lnTo>
                    <a:lnTo>
                      <a:pt x="1182" y="606"/>
                    </a:lnTo>
                    <a:lnTo>
                      <a:pt x="1010" y="924"/>
                    </a:lnTo>
                    <a:lnTo>
                      <a:pt x="437" y="1011"/>
                    </a:lnTo>
                    <a:lnTo>
                      <a:pt x="140" y="949"/>
                    </a:lnTo>
                    <a:lnTo>
                      <a:pt x="46" y="751"/>
                    </a:lnTo>
                    <a:lnTo>
                      <a:pt x="46" y="547"/>
                    </a:lnTo>
                    <a:lnTo>
                      <a:pt x="0" y="378"/>
                    </a:lnTo>
                    <a:lnTo>
                      <a:pt x="447" y="10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8788" name="Text Box 63"/>
            <p:cNvSpPr txBox="1">
              <a:spLocks noChangeArrowheads="1"/>
            </p:cNvSpPr>
            <p:nvPr/>
          </p:nvSpPr>
          <p:spPr bwMode="auto">
            <a:xfrm>
              <a:off x="793" y="2140"/>
              <a:ext cx="66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it-IT" sz="1600" b="1">
                  <a:latin typeface="Tahoma" charset="0"/>
                </a:rPr>
                <a:t>Network</a:t>
              </a:r>
              <a:endParaRPr lang="en-US" sz="1600" b="1">
                <a:latin typeface="Tahoma" charset="0"/>
              </a:endParaRPr>
            </a:p>
          </p:txBody>
        </p:sp>
      </p:grpSp>
      <p:sp>
        <p:nvSpPr>
          <p:cNvPr id="28696" name="Rectangle 64"/>
          <p:cNvSpPr>
            <a:spLocks noChangeArrowheads="1"/>
          </p:cNvSpPr>
          <p:nvPr/>
        </p:nvSpPr>
        <p:spPr bwMode="auto">
          <a:xfrm>
            <a:off x="2895600" y="2209800"/>
            <a:ext cx="1143000" cy="304800"/>
          </a:xfrm>
          <a:prstGeom prst="rect">
            <a:avLst/>
          </a:prstGeom>
          <a:solidFill>
            <a:srgbClr val="33CC33"/>
          </a:solidFill>
          <a:ln w="9525">
            <a:solidFill>
              <a:schemeClr val="tx1"/>
            </a:solidFill>
            <a:miter lim="800000"/>
            <a:headEnd type="none" w="sm" len="sm"/>
            <a:tailEnd type="none" w="sm" len="sm"/>
          </a:ln>
        </p:spPr>
        <p:txBody>
          <a:bodyPr wrap="none" anchor="ctr"/>
          <a:lstStyle/>
          <a:p>
            <a:pPr algn="ctr" eaLnBrk="1" hangingPunct="1"/>
            <a:r>
              <a:rPr lang="it-IT" sz="1600" b="1">
                <a:latin typeface="Tahoma" charset="0"/>
              </a:rPr>
              <a:t>GUI</a:t>
            </a:r>
            <a:endParaRPr lang="en-US" sz="1600" b="1">
              <a:latin typeface="Tahoma" charset="0"/>
            </a:endParaRPr>
          </a:p>
        </p:txBody>
      </p:sp>
      <p:sp>
        <p:nvSpPr>
          <p:cNvPr id="28697" name="Rectangle 65"/>
          <p:cNvSpPr>
            <a:spLocks noChangeArrowheads="1"/>
          </p:cNvSpPr>
          <p:nvPr/>
        </p:nvSpPr>
        <p:spPr bwMode="auto">
          <a:xfrm>
            <a:off x="2895600" y="4114800"/>
            <a:ext cx="1143000" cy="457200"/>
          </a:xfrm>
          <a:prstGeom prst="rect">
            <a:avLst/>
          </a:prstGeom>
          <a:solidFill>
            <a:schemeClr val="folHlink"/>
          </a:solidFill>
          <a:ln w="9525">
            <a:solidFill>
              <a:schemeClr val="tx1"/>
            </a:solidFill>
            <a:miter lim="800000"/>
            <a:headEnd type="none" w="sm" len="sm"/>
            <a:tailEnd type="none" w="sm" len="sm"/>
          </a:ln>
        </p:spPr>
        <p:txBody>
          <a:bodyPr wrap="none" anchor="ctr"/>
          <a:lstStyle/>
          <a:p>
            <a:pPr algn="ctr" eaLnBrk="1" hangingPunct="1"/>
            <a:r>
              <a:rPr lang="it-IT" sz="1600" b="1">
                <a:latin typeface="Tahoma" charset="0"/>
              </a:rPr>
              <a:t>Appl.</a:t>
            </a:r>
          </a:p>
          <a:p>
            <a:pPr algn="ctr" eaLnBrk="1" hangingPunct="1"/>
            <a:r>
              <a:rPr lang="it-IT" sz="1600" b="1">
                <a:latin typeface="Tahoma" charset="0"/>
              </a:rPr>
              <a:t>programs</a:t>
            </a:r>
            <a:endParaRPr lang="en-US" sz="1600" b="1">
              <a:latin typeface="Tahoma" charset="0"/>
            </a:endParaRPr>
          </a:p>
        </p:txBody>
      </p:sp>
      <p:sp>
        <p:nvSpPr>
          <p:cNvPr id="28698" name="AutoShape 66"/>
          <p:cNvSpPr>
            <a:spLocks noChangeArrowheads="1"/>
          </p:cNvSpPr>
          <p:nvPr/>
        </p:nvSpPr>
        <p:spPr bwMode="auto">
          <a:xfrm>
            <a:off x="2971800" y="5410200"/>
            <a:ext cx="990600" cy="533400"/>
          </a:xfrm>
          <a:prstGeom prst="can">
            <a:avLst>
              <a:gd name="adj" fmla="val 25000"/>
            </a:avLst>
          </a:prstGeom>
          <a:solidFill>
            <a:srgbClr val="FF0000"/>
          </a:solidFill>
          <a:ln w="9525">
            <a:solidFill>
              <a:schemeClr val="tx1"/>
            </a:solidFill>
            <a:round/>
            <a:headEnd type="none" w="sm" len="sm"/>
            <a:tailEnd type="none" w="sm" len="sm"/>
          </a:ln>
        </p:spPr>
        <p:txBody>
          <a:bodyPr wrap="none" anchor="ctr"/>
          <a:lstStyle/>
          <a:p>
            <a:pPr algn="ctr" eaLnBrk="1" hangingPunct="1"/>
            <a:r>
              <a:rPr lang="it-IT" sz="1600" b="1">
                <a:latin typeface="Tahoma" charset="0"/>
              </a:rPr>
              <a:t>Data</a:t>
            </a:r>
            <a:endParaRPr lang="en-US" sz="1600" b="1">
              <a:latin typeface="Tahoma" charset="0"/>
            </a:endParaRPr>
          </a:p>
        </p:txBody>
      </p:sp>
      <p:cxnSp>
        <p:nvCxnSpPr>
          <p:cNvPr id="28699" name="AutoShape 67"/>
          <p:cNvCxnSpPr>
            <a:cxnSpLocks noChangeShapeType="1"/>
            <a:stCxn id="28697" idx="2"/>
            <a:endCxn id="28698" idx="1"/>
          </p:cNvCxnSpPr>
          <p:nvPr/>
        </p:nvCxnSpPr>
        <p:spPr bwMode="auto">
          <a:xfrm>
            <a:off x="3467100" y="4572000"/>
            <a:ext cx="0" cy="838200"/>
          </a:xfrm>
          <a:prstGeom prst="straightConnector1">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28700" name="AutoShape 68"/>
          <p:cNvCxnSpPr>
            <a:cxnSpLocks noChangeShapeType="1"/>
            <a:stCxn id="28701" idx="0"/>
            <a:endCxn id="28696" idx="2"/>
          </p:cNvCxnSpPr>
          <p:nvPr/>
        </p:nvCxnSpPr>
        <p:spPr bwMode="auto">
          <a:xfrm flipV="1">
            <a:off x="3467100" y="2514600"/>
            <a:ext cx="0" cy="228600"/>
          </a:xfrm>
          <a:prstGeom prst="straightConnector1">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28701" name="Rectangle 69"/>
          <p:cNvSpPr>
            <a:spLocks noChangeArrowheads="1"/>
          </p:cNvSpPr>
          <p:nvPr/>
        </p:nvSpPr>
        <p:spPr bwMode="auto">
          <a:xfrm>
            <a:off x="2895600" y="2743200"/>
            <a:ext cx="1143000" cy="457200"/>
          </a:xfrm>
          <a:prstGeom prst="rect">
            <a:avLst/>
          </a:prstGeom>
          <a:solidFill>
            <a:schemeClr val="folHlink"/>
          </a:solidFill>
          <a:ln w="9525">
            <a:solidFill>
              <a:schemeClr val="tx1"/>
            </a:solidFill>
            <a:miter lim="800000"/>
            <a:headEnd type="none" w="sm" len="sm"/>
            <a:tailEnd type="none" w="sm" len="sm"/>
          </a:ln>
        </p:spPr>
        <p:txBody>
          <a:bodyPr wrap="none" anchor="ctr"/>
          <a:lstStyle/>
          <a:p>
            <a:pPr algn="ctr" eaLnBrk="1" hangingPunct="1"/>
            <a:r>
              <a:rPr lang="it-IT" sz="1600" b="1">
                <a:latin typeface="Tahoma" charset="0"/>
              </a:rPr>
              <a:t>Appl.</a:t>
            </a:r>
          </a:p>
          <a:p>
            <a:pPr algn="ctr" eaLnBrk="1" hangingPunct="1"/>
            <a:r>
              <a:rPr lang="it-IT" sz="1600" b="1">
                <a:latin typeface="Tahoma" charset="0"/>
              </a:rPr>
              <a:t>programs</a:t>
            </a:r>
            <a:endParaRPr lang="en-US" sz="1600" b="1">
              <a:latin typeface="Tahoma" charset="0"/>
            </a:endParaRPr>
          </a:p>
        </p:txBody>
      </p:sp>
      <p:cxnSp>
        <p:nvCxnSpPr>
          <p:cNvPr id="28702" name="AutoShape 70"/>
          <p:cNvCxnSpPr>
            <a:cxnSpLocks noChangeShapeType="1"/>
            <a:stCxn id="28701" idx="2"/>
            <a:endCxn id="28697" idx="0"/>
          </p:cNvCxnSpPr>
          <p:nvPr/>
        </p:nvCxnSpPr>
        <p:spPr bwMode="auto">
          <a:xfrm>
            <a:off x="3467100" y="3200400"/>
            <a:ext cx="0" cy="914400"/>
          </a:xfrm>
          <a:prstGeom prst="straightConnector1">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nvGrpSpPr>
          <p:cNvPr id="28703" name="Group 71"/>
          <p:cNvGrpSpPr>
            <a:grpSpLocks/>
          </p:cNvGrpSpPr>
          <p:nvPr/>
        </p:nvGrpSpPr>
        <p:grpSpPr bwMode="auto">
          <a:xfrm>
            <a:off x="2895600" y="4724400"/>
            <a:ext cx="1103313" cy="457200"/>
            <a:chOff x="768" y="2112"/>
            <a:chExt cx="695" cy="288"/>
          </a:xfrm>
        </p:grpSpPr>
        <p:grpSp>
          <p:nvGrpSpPr>
            <p:cNvPr id="28773" name="Group 72"/>
            <p:cNvGrpSpPr>
              <a:grpSpLocks/>
            </p:cNvGrpSpPr>
            <p:nvPr/>
          </p:nvGrpSpPr>
          <p:grpSpPr bwMode="auto">
            <a:xfrm>
              <a:off x="768" y="2112"/>
              <a:ext cx="672" cy="288"/>
              <a:chOff x="1103" y="2399"/>
              <a:chExt cx="1679" cy="1281"/>
            </a:xfrm>
          </p:grpSpPr>
          <p:sp>
            <p:nvSpPr>
              <p:cNvPr id="28775" name="Oval 73"/>
              <p:cNvSpPr>
                <a:spLocks noChangeArrowheads="1"/>
              </p:cNvSpPr>
              <p:nvPr/>
            </p:nvSpPr>
            <p:spPr bwMode="auto">
              <a:xfrm>
                <a:off x="1625" y="2438"/>
                <a:ext cx="411" cy="428"/>
              </a:xfrm>
              <a:prstGeom prst="ellipse">
                <a:avLst/>
              </a:prstGeom>
              <a:solidFill>
                <a:srgbClr val="C8C8C8"/>
              </a:solidFill>
              <a:ln w="7938">
                <a:solidFill>
                  <a:srgbClr val="000000"/>
                </a:solidFill>
                <a:round/>
                <a:headEnd/>
                <a:tailEnd/>
              </a:ln>
            </p:spPr>
            <p:txBody>
              <a:bodyPr/>
              <a:lstStyle/>
              <a:p>
                <a:endParaRPr lang="en-GB"/>
              </a:p>
            </p:txBody>
          </p:sp>
          <p:sp>
            <p:nvSpPr>
              <p:cNvPr id="28776" name="Oval 74"/>
              <p:cNvSpPr>
                <a:spLocks noChangeArrowheads="1"/>
              </p:cNvSpPr>
              <p:nvPr/>
            </p:nvSpPr>
            <p:spPr bwMode="auto">
              <a:xfrm>
                <a:off x="1961" y="2399"/>
                <a:ext cx="336" cy="350"/>
              </a:xfrm>
              <a:prstGeom prst="ellipse">
                <a:avLst/>
              </a:prstGeom>
              <a:solidFill>
                <a:srgbClr val="C8C8C8"/>
              </a:solidFill>
              <a:ln w="7938">
                <a:solidFill>
                  <a:srgbClr val="000000"/>
                </a:solidFill>
                <a:round/>
                <a:headEnd/>
                <a:tailEnd/>
              </a:ln>
            </p:spPr>
            <p:txBody>
              <a:bodyPr/>
              <a:lstStyle/>
              <a:p>
                <a:endParaRPr lang="en-GB"/>
              </a:p>
            </p:txBody>
          </p:sp>
          <p:sp>
            <p:nvSpPr>
              <p:cNvPr id="28777" name="Oval 75"/>
              <p:cNvSpPr>
                <a:spLocks noChangeArrowheads="1"/>
              </p:cNvSpPr>
              <p:nvPr/>
            </p:nvSpPr>
            <p:spPr bwMode="auto">
              <a:xfrm>
                <a:off x="2260" y="2748"/>
                <a:ext cx="522" cy="545"/>
              </a:xfrm>
              <a:prstGeom prst="ellipse">
                <a:avLst/>
              </a:prstGeom>
              <a:solidFill>
                <a:srgbClr val="C8C8C8"/>
              </a:solidFill>
              <a:ln w="7938">
                <a:solidFill>
                  <a:srgbClr val="000000"/>
                </a:solidFill>
                <a:round/>
                <a:headEnd/>
                <a:tailEnd/>
              </a:ln>
            </p:spPr>
            <p:txBody>
              <a:bodyPr/>
              <a:lstStyle/>
              <a:p>
                <a:endParaRPr lang="en-GB"/>
              </a:p>
            </p:txBody>
          </p:sp>
          <p:sp>
            <p:nvSpPr>
              <p:cNvPr id="28778" name="Oval 76"/>
              <p:cNvSpPr>
                <a:spLocks noChangeArrowheads="1"/>
              </p:cNvSpPr>
              <p:nvPr/>
            </p:nvSpPr>
            <p:spPr bwMode="auto">
              <a:xfrm>
                <a:off x="1290" y="2980"/>
                <a:ext cx="597" cy="622"/>
              </a:xfrm>
              <a:prstGeom prst="ellipse">
                <a:avLst/>
              </a:prstGeom>
              <a:solidFill>
                <a:srgbClr val="C8C8C8"/>
              </a:solidFill>
              <a:ln w="7938">
                <a:solidFill>
                  <a:srgbClr val="000000"/>
                </a:solidFill>
                <a:round/>
                <a:headEnd/>
                <a:tailEnd/>
              </a:ln>
            </p:spPr>
            <p:txBody>
              <a:bodyPr/>
              <a:lstStyle/>
              <a:p>
                <a:endParaRPr lang="en-GB"/>
              </a:p>
            </p:txBody>
          </p:sp>
          <p:sp>
            <p:nvSpPr>
              <p:cNvPr id="28779" name="Oval 77"/>
              <p:cNvSpPr>
                <a:spLocks noChangeArrowheads="1"/>
              </p:cNvSpPr>
              <p:nvPr/>
            </p:nvSpPr>
            <p:spPr bwMode="auto">
              <a:xfrm>
                <a:off x="2110" y="3058"/>
                <a:ext cx="447" cy="465"/>
              </a:xfrm>
              <a:prstGeom prst="ellipse">
                <a:avLst/>
              </a:prstGeom>
              <a:solidFill>
                <a:srgbClr val="C8C8C8"/>
              </a:solidFill>
              <a:ln w="7938">
                <a:solidFill>
                  <a:srgbClr val="000000"/>
                </a:solidFill>
                <a:round/>
                <a:headEnd/>
                <a:tailEnd/>
              </a:ln>
            </p:spPr>
            <p:txBody>
              <a:bodyPr/>
              <a:lstStyle/>
              <a:p>
                <a:endParaRPr lang="en-GB"/>
              </a:p>
            </p:txBody>
          </p:sp>
          <p:sp>
            <p:nvSpPr>
              <p:cNvPr id="28780" name="Oval 78"/>
              <p:cNvSpPr>
                <a:spLocks noChangeArrowheads="1"/>
              </p:cNvSpPr>
              <p:nvPr/>
            </p:nvSpPr>
            <p:spPr bwMode="auto">
              <a:xfrm>
                <a:off x="1141" y="3097"/>
                <a:ext cx="335" cy="349"/>
              </a:xfrm>
              <a:prstGeom prst="ellipse">
                <a:avLst/>
              </a:prstGeom>
              <a:solidFill>
                <a:srgbClr val="C8C8C8"/>
              </a:solidFill>
              <a:ln w="7938">
                <a:solidFill>
                  <a:srgbClr val="000000"/>
                </a:solidFill>
                <a:round/>
                <a:headEnd/>
                <a:tailEnd/>
              </a:ln>
            </p:spPr>
            <p:txBody>
              <a:bodyPr/>
              <a:lstStyle/>
              <a:p>
                <a:endParaRPr lang="en-GB"/>
              </a:p>
            </p:txBody>
          </p:sp>
          <p:sp>
            <p:nvSpPr>
              <p:cNvPr id="28781" name="Oval 79"/>
              <p:cNvSpPr>
                <a:spLocks noChangeArrowheads="1"/>
              </p:cNvSpPr>
              <p:nvPr/>
            </p:nvSpPr>
            <p:spPr bwMode="auto">
              <a:xfrm>
                <a:off x="1103" y="2826"/>
                <a:ext cx="336" cy="349"/>
              </a:xfrm>
              <a:prstGeom prst="ellipse">
                <a:avLst/>
              </a:prstGeom>
              <a:solidFill>
                <a:srgbClr val="C8C8C8"/>
              </a:solidFill>
              <a:ln w="7938">
                <a:solidFill>
                  <a:srgbClr val="000000"/>
                </a:solidFill>
                <a:round/>
                <a:headEnd/>
                <a:tailEnd/>
              </a:ln>
            </p:spPr>
            <p:txBody>
              <a:bodyPr/>
              <a:lstStyle/>
              <a:p>
                <a:endParaRPr lang="en-GB"/>
              </a:p>
            </p:txBody>
          </p:sp>
          <p:sp>
            <p:nvSpPr>
              <p:cNvPr id="28782" name="Oval 80"/>
              <p:cNvSpPr>
                <a:spLocks noChangeArrowheads="1"/>
              </p:cNvSpPr>
              <p:nvPr/>
            </p:nvSpPr>
            <p:spPr bwMode="auto">
              <a:xfrm>
                <a:off x="1253" y="2516"/>
                <a:ext cx="523" cy="543"/>
              </a:xfrm>
              <a:prstGeom prst="ellipse">
                <a:avLst/>
              </a:prstGeom>
              <a:solidFill>
                <a:srgbClr val="C8C8C8"/>
              </a:solidFill>
              <a:ln w="7938">
                <a:solidFill>
                  <a:srgbClr val="000000"/>
                </a:solidFill>
                <a:round/>
                <a:headEnd/>
                <a:tailEnd/>
              </a:ln>
            </p:spPr>
            <p:txBody>
              <a:bodyPr/>
              <a:lstStyle/>
              <a:p>
                <a:endParaRPr lang="en-GB"/>
              </a:p>
            </p:txBody>
          </p:sp>
          <p:sp>
            <p:nvSpPr>
              <p:cNvPr id="28783" name="Oval 81"/>
              <p:cNvSpPr>
                <a:spLocks noChangeArrowheads="1"/>
              </p:cNvSpPr>
              <p:nvPr/>
            </p:nvSpPr>
            <p:spPr bwMode="auto">
              <a:xfrm>
                <a:off x="1701" y="3136"/>
                <a:ext cx="521" cy="544"/>
              </a:xfrm>
              <a:prstGeom prst="ellipse">
                <a:avLst/>
              </a:prstGeom>
              <a:solidFill>
                <a:srgbClr val="C8C8C8"/>
              </a:solidFill>
              <a:ln w="7938">
                <a:solidFill>
                  <a:srgbClr val="000000"/>
                </a:solidFill>
                <a:round/>
                <a:headEnd/>
                <a:tailEnd/>
              </a:ln>
            </p:spPr>
            <p:txBody>
              <a:bodyPr/>
              <a:lstStyle/>
              <a:p>
                <a:endParaRPr lang="en-GB"/>
              </a:p>
            </p:txBody>
          </p:sp>
          <p:sp>
            <p:nvSpPr>
              <p:cNvPr id="28784" name="Oval 82"/>
              <p:cNvSpPr>
                <a:spLocks noChangeArrowheads="1"/>
              </p:cNvSpPr>
              <p:nvPr/>
            </p:nvSpPr>
            <p:spPr bwMode="auto">
              <a:xfrm>
                <a:off x="2334" y="2554"/>
                <a:ext cx="410" cy="428"/>
              </a:xfrm>
              <a:prstGeom prst="ellipse">
                <a:avLst/>
              </a:prstGeom>
              <a:solidFill>
                <a:srgbClr val="C8C8C8"/>
              </a:solidFill>
              <a:ln w="7938">
                <a:solidFill>
                  <a:srgbClr val="000000"/>
                </a:solidFill>
                <a:round/>
                <a:headEnd/>
                <a:tailEnd/>
              </a:ln>
            </p:spPr>
            <p:txBody>
              <a:bodyPr/>
              <a:lstStyle/>
              <a:p>
                <a:endParaRPr lang="en-GB"/>
              </a:p>
            </p:txBody>
          </p:sp>
          <p:sp>
            <p:nvSpPr>
              <p:cNvPr id="28785" name="Oval 83"/>
              <p:cNvSpPr>
                <a:spLocks noChangeArrowheads="1"/>
              </p:cNvSpPr>
              <p:nvPr/>
            </p:nvSpPr>
            <p:spPr bwMode="auto">
              <a:xfrm>
                <a:off x="2221" y="2399"/>
                <a:ext cx="374" cy="388"/>
              </a:xfrm>
              <a:prstGeom prst="ellipse">
                <a:avLst/>
              </a:prstGeom>
              <a:solidFill>
                <a:srgbClr val="C8C8C8"/>
              </a:solidFill>
              <a:ln w="7938">
                <a:solidFill>
                  <a:srgbClr val="000000"/>
                </a:solidFill>
                <a:round/>
                <a:headEnd/>
                <a:tailEnd/>
              </a:ln>
            </p:spPr>
            <p:txBody>
              <a:bodyPr/>
              <a:lstStyle/>
              <a:p>
                <a:endParaRPr lang="en-GB"/>
              </a:p>
            </p:txBody>
          </p:sp>
          <p:sp>
            <p:nvSpPr>
              <p:cNvPr id="28786" name="Freeform 84"/>
              <p:cNvSpPr>
                <a:spLocks/>
              </p:cNvSpPr>
              <p:nvPr/>
            </p:nvSpPr>
            <p:spPr bwMode="auto">
              <a:xfrm>
                <a:off x="1240" y="2502"/>
                <a:ext cx="1447" cy="1011"/>
              </a:xfrm>
              <a:custGeom>
                <a:avLst/>
                <a:gdLst>
                  <a:gd name="T0" fmla="*/ 447 w 1447"/>
                  <a:gd name="T1" fmla="*/ 103 h 1011"/>
                  <a:gd name="T2" fmla="*/ 507 w 1447"/>
                  <a:gd name="T3" fmla="*/ 29 h 1011"/>
                  <a:gd name="T4" fmla="*/ 777 w 1447"/>
                  <a:gd name="T5" fmla="*/ 34 h 1011"/>
                  <a:gd name="T6" fmla="*/ 968 w 1447"/>
                  <a:gd name="T7" fmla="*/ 0 h 1011"/>
                  <a:gd name="T8" fmla="*/ 1210 w 1447"/>
                  <a:gd name="T9" fmla="*/ 122 h 1011"/>
                  <a:gd name="T10" fmla="*/ 1331 w 1447"/>
                  <a:gd name="T11" fmla="*/ 88 h 1011"/>
                  <a:gd name="T12" fmla="*/ 1396 w 1447"/>
                  <a:gd name="T13" fmla="*/ 103 h 1011"/>
                  <a:gd name="T14" fmla="*/ 1410 w 1447"/>
                  <a:gd name="T15" fmla="*/ 402 h 1011"/>
                  <a:gd name="T16" fmla="*/ 1447 w 1447"/>
                  <a:gd name="T17" fmla="*/ 450 h 1011"/>
                  <a:gd name="T18" fmla="*/ 1336 w 1447"/>
                  <a:gd name="T19" fmla="*/ 683 h 1011"/>
                  <a:gd name="T20" fmla="*/ 1215 w 1447"/>
                  <a:gd name="T21" fmla="*/ 523 h 1011"/>
                  <a:gd name="T22" fmla="*/ 1182 w 1447"/>
                  <a:gd name="T23" fmla="*/ 606 h 1011"/>
                  <a:gd name="T24" fmla="*/ 1010 w 1447"/>
                  <a:gd name="T25" fmla="*/ 924 h 1011"/>
                  <a:gd name="T26" fmla="*/ 437 w 1447"/>
                  <a:gd name="T27" fmla="*/ 1011 h 1011"/>
                  <a:gd name="T28" fmla="*/ 140 w 1447"/>
                  <a:gd name="T29" fmla="*/ 949 h 1011"/>
                  <a:gd name="T30" fmla="*/ 46 w 1447"/>
                  <a:gd name="T31" fmla="*/ 751 h 1011"/>
                  <a:gd name="T32" fmla="*/ 46 w 1447"/>
                  <a:gd name="T33" fmla="*/ 547 h 1011"/>
                  <a:gd name="T34" fmla="*/ 0 w 1447"/>
                  <a:gd name="T35" fmla="*/ 378 h 1011"/>
                  <a:gd name="T36" fmla="*/ 447 w 1447"/>
                  <a:gd name="T37" fmla="*/ 103 h 10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47"/>
                  <a:gd name="T58" fmla="*/ 0 h 1011"/>
                  <a:gd name="T59" fmla="*/ 1447 w 1447"/>
                  <a:gd name="T60" fmla="*/ 1011 h 10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47" h="1011">
                    <a:moveTo>
                      <a:pt x="447" y="103"/>
                    </a:moveTo>
                    <a:lnTo>
                      <a:pt x="507" y="29"/>
                    </a:lnTo>
                    <a:lnTo>
                      <a:pt x="777" y="34"/>
                    </a:lnTo>
                    <a:lnTo>
                      <a:pt x="968" y="0"/>
                    </a:lnTo>
                    <a:lnTo>
                      <a:pt x="1210" y="122"/>
                    </a:lnTo>
                    <a:lnTo>
                      <a:pt x="1331" y="88"/>
                    </a:lnTo>
                    <a:lnTo>
                      <a:pt x="1396" y="103"/>
                    </a:lnTo>
                    <a:lnTo>
                      <a:pt x="1410" y="402"/>
                    </a:lnTo>
                    <a:lnTo>
                      <a:pt x="1447" y="450"/>
                    </a:lnTo>
                    <a:lnTo>
                      <a:pt x="1336" y="683"/>
                    </a:lnTo>
                    <a:lnTo>
                      <a:pt x="1215" y="523"/>
                    </a:lnTo>
                    <a:lnTo>
                      <a:pt x="1182" y="606"/>
                    </a:lnTo>
                    <a:lnTo>
                      <a:pt x="1010" y="924"/>
                    </a:lnTo>
                    <a:lnTo>
                      <a:pt x="437" y="1011"/>
                    </a:lnTo>
                    <a:lnTo>
                      <a:pt x="140" y="949"/>
                    </a:lnTo>
                    <a:lnTo>
                      <a:pt x="46" y="751"/>
                    </a:lnTo>
                    <a:lnTo>
                      <a:pt x="46" y="547"/>
                    </a:lnTo>
                    <a:lnTo>
                      <a:pt x="0" y="378"/>
                    </a:lnTo>
                    <a:lnTo>
                      <a:pt x="447" y="10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8774" name="Text Box 85"/>
            <p:cNvSpPr txBox="1">
              <a:spLocks noChangeArrowheads="1"/>
            </p:cNvSpPr>
            <p:nvPr/>
          </p:nvSpPr>
          <p:spPr bwMode="auto">
            <a:xfrm>
              <a:off x="794" y="2140"/>
              <a:ext cx="66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it-IT" sz="1600" b="1">
                  <a:latin typeface="Tahoma" charset="0"/>
                </a:rPr>
                <a:t>Network</a:t>
              </a:r>
              <a:endParaRPr lang="en-US" sz="1600" b="1">
                <a:latin typeface="Tahoma" charset="0"/>
              </a:endParaRPr>
            </a:p>
          </p:txBody>
        </p:sp>
      </p:grpSp>
      <p:grpSp>
        <p:nvGrpSpPr>
          <p:cNvPr id="28704" name="Group 86"/>
          <p:cNvGrpSpPr>
            <a:grpSpLocks/>
          </p:cNvGrpSpPr>
          <p:nvPr/>
        </p:nvGrpSpPr>
        <p:grpSpPr bwMode="auto">
          <a:xfrm>
            <a:off x="2895600" y="3429000"/>
            <a:ext cx="1101725" cy="457200"/>
            <a:chOff x="768" y="2112"/>
            <a:chExt cx="694" cy="288"/>
          </a:xfrm>
        </p:grpSpPr>
        <p:grpSp>
          <p:nvGrpSpPr>
            <p:cNvPr id="28759" name="Group 87"/>
            <p:cNvGrpSpPr>
              <a:grpSpLocks/>
            </p:cNvGrpSpPr>
            <p:nvPr/>
          </p:nvGrpSpPr>
          <p:grpSpPr bwMode="auto">
            <a:xfrm>
              <a:off x="768" y="2112"/>
              <a:ext cx="672" cy="288"/>
              <a:chOff x="1103" y="2399"/>
              <a:chExt cx="1679" cy="1281"/>
            </a:xfrm>
          </p:grpSpPr>
          <p:sp>
            <p:nvSpPr>
              <p:cNvPr id="28761" name="Oval 88"/>
              <p:cNvSpPr>
                <a:spLocks noChangeArrowheads="1"/>
              </p:cNvSpPr>
              <p:nvPr/>
            </p:nvSpPr>
            <p:spPr bwMode="auto">
              <a:xfrm>
                <a:off x="1625" y="2438"/>
                <a:ext cx="411" cy="428"/>
              </a:xfrm>
              <a:prstGeom prst="ellipse">
                <a:avLst/>
              </a:prstGeom>
              <a:solidFill>
                <a:srgbClr val="C8C8C8"/>
              </a:solidFill>
              <a:ln w="7938">
                <a:solidFill>
                  <a:srgbClr val="000000"/>
                </a:solidFill>
                <a:round/>
                <a:headEnd/>
                <a:tailEnd/>
              </a:ln>
            </p:spPr>
            <p:txBody>
              <a:bodyPr/>
              <a:lstStyle/>
              <a:p>
                <a:endParaRPr lang="en-GB"/>
              </a:p>
            </p:txBody>
          </p:sp>
          <p:sp>
            <p:nvSpPr>
              <p:cNvPr id="28762" name="Oval 89"/>
              <p:cNvSpPr>
                <a:spLocks noChangeArrowheads="1"/>
              </p:cNvSpPr>
              <p:nvPr/>
            </p:nvSpPr>
            <p:spPr bwMode="auto">
              <a:xfrm>
                <a:off x="1961" y="2399"/>
                <a:ext cx="336" cy="350"/>
              </a:xfrm>
              <a:prstGeom prst="ellipse">
                <a:avLst/>
              </a:prstGeom>
              <a:solidFill>
                <a:srgbClr val="C8C8C8"/>
              </a:solidFill>
              <a:ln w="7938">
                <a:solidFill>
                  <a:srgbClr val="000000"/>
                </a:solidFill>
                <a:round/>
                <a:headEnd/>
                <a:tailEnd/>
              </a:ln>
            </p:spPr>
            <p:txBody>
              <a:bodyPr/>
              <a:lstStyle/>
              <a:p>
                <a:endParaRPr lang="en-GB"/>
              </a:p>
            </p:txBody>
          </p:sp>
          <p:sp>
            <p:nvSpPr>
              <p:cNvPr id="28763" name="Oval 90"/>
              <p:cNvSpPr>
                <a:spLocks noChangeArrowheads="1"/>
              </p:cNvSpPr>
              <p:nvPr/>
            </p:nvSpPr>
            <p:spPr bwMode="auto">
              <a:xfrm>
                <a:off x="2260" y="2748"/>
                <a:ext cx="522" cy="545"/>
              </a:xfrm>
              <a:prstGeom prst="ellipse">
                <a:avLst/>
              </a:prstGeom>
              <a:solidFill>
                <a:srgbClr val="C8C8C8"/>
              </a:solidFill>
              <a:ln w="7938">
                <a:solidFill>
                  <a:srgbClr val="000000"/>
                </a:solidFill>
                <a:round/>
                <a:headEnd/>
                <a:tailEnd/>
              </a:ln>
            </p:spPr>
            <p:txBody>
              <a:bodyPr/>
              <a:lstStyle/>
              <a:p>
                <a:endParaRPr lang="en-GB"/>
              </a:p>
            </p:txBody>
          </p:sp>
          <p:sp>
            <p:nvSpPr>
              <p:cNvPr id="28764" name="Oval 91"/>
              <p:cNvSpPr>
                <a:spLocks noChangeArrowheads="1"/>
              </p:cNvSpPr>
              <p:nvPr/>
            </p:nvSpPr>
            <p:spPr bwMode="auto">
              <a:xfrm>
                <a:off x="1290" y="2980"/>
                <a:ext cx="597" cy="622"/>
              </a:xfrm>
              <a:prstGeom prst="ellipse">
                <a:avLst/>
              </a:prstGeom>
              <a:solidFill>
                <a:srgbClr val="C8C8C8"/>
              </a:solidFill>
              <a:ln w="7938">
                <a:solidFill>
                  <a:srgbClr val="000000"/>
                </a:solidFill>
                <a:round/>
                <a:headEnd/>
                <a:tailEnd/>
              </a:ln>
            </p:spPr>
            <p:txBody>
              <a:bodyPr/>
              <a:lstStyle/>
              <a:p>
                <a:endParaRPr lang="en-GB"/>
              </a:p>
            </p:txBody>
          </p:sp>
          <p:sp>
            <p:nvSpPr>
              <p:cNvPr id="28765" name="Oval 92"/>
              <p:cNvSpPr>
                <a:spLocks noChangeArrowheads="1"/>
              </p:cNvSpPr>
              <p:nvPr/>
            </p:nvSpPr>
            <p:spPr bwMode="auto">
              <a:xfrm>
                <a:off x="2110" y="3058"/>
                <a:ext cx="447" cy="465"/>
              </a:xfrm>
              <a:prstGeom prst="ellipse">
                <a:avLst/>
              </a:prstGeom>
              <a:solidFill>
                <a:srgbClr val="C8C8C8"/>
              </a:solidFill>
              <a:ln w="7938">
                <a:solidFill>
                  <a:srgbClr val="000000"/>
                </a:solidFill>
                <a:round/>
                <a:headEnd/>
                <a:tailEnd/>
              </a:ln>
            </p:spPr>
            <p:txBody>
              <a:bodyPr/>
              <a:lstStyle/>
              <a:p>
                <a:endParaRPr lang="en-GB"/>
              </a:p>
            </p:txBody>
          </p:sp>
          <p:sp>
            <p:nvSpPr>
              <p:cNvPr id="28766" name="Oval 93"/>
              <p:cNvSpPr>
                <a:spLocks noChangeArrowheads="1"/>
              </p:cNvSpPr>
              <p:nvPr/>
            </p:nvSpPr>
            <p:spPr bwMode="auto">
              <a:xfrm>
                <a:off x="1141" y="3097"/>
                <a:ext cx="335" cy="349"/>
              </a:xfrm>
              <a:prstGeom prst="ellipse">
                <a:avLst/>
              </a:prstGeom>
              <a:solidFill>
                <a:srgbClr val="C8C8C8"/>
              </a:solidFill>
              <a:ln w="7938">
                <a:solidFill>
                  <a:srgbClr val="000000"/>
                </a:solidFill>
                <a:round/>
                <a:headEnd/>
                <a:tailEnd/>
              </a:ln>
            </p:spPr>
            <p:txBody>
              <a:bodyPr/>
              <a:lstStyle/>
              <a:p>
                <a:endParaRPr lang="en-GB"/>
              </a:p>
            </p:txBody>
          </p:sp>
          <p:sp>
            <p:nvSpPr>
              <p:cNvPr id="28767" name="Oval 94"/>
              <p:cNvSpPr>
                <a:spLocks noChangeArrowheads="1"/>
              </p:cNvSpPr>
              <p:nvPr/>
            </p:nvSpPr>
            <p:spPr bwMode="auto">
              <a:xfrm>
                <a:off x="1103" y="2826"/>
                <a:ext cx="336" cy="349"/>
              </a:xfrm>
              <a:prstGeom prst="ellipse">
                <a:avLst/>
              </a:prstGeom>
              <a:solidFill>
                <a:srgbClr val="C8C8C8"/>
              </a:solidFill>
              <a:ln w="7938">
                <a:solidFill>
                  <a:srgbClr val="000000"/>
                </a:solidFill>
                <a:round/>
                <a:headEnd/>
                <a:tailEnd/>
              </a:ln>
            </p:spPr>
            <p:txBody>
              <a:bodyPr/>
              <a:lstStyle/>
              <a:p>
                <a:endParaRPr lang="en-GB"/>
              </a:p>
            </p:txBody>
          </p:sp>
          <p:sp>
            <p:nvSpPr>
              <p:cNvPr id="28768" name="Oval 95"/>
              <p:cNvSpPr>
                <a:spLocks noChangeArrowheads="1"/>
              </p:cNvSpPr>
              <p:nvPr/>
            </p:nvSpPr>
            <p:spPr bwMode="auto">
              <a:xfrm>
                <a:off x="1253" y="2516"/>
                <a:ext cx="523" cy="543"/>
              </a:xfrm>
              <a:prstGeom prst="ellipse">
                <a:avLst/>
              </a:prstGeom>
              <a:solidFill>
                <a:srgbClr val="C8C8C8"/>
              </a:solidFill>
              <a:ln w="7938">
                <a:solidFill>
                  <a:srgbClr val="000000"/>
                </a:solidFill>
                <a:round/>
                <a:headEnd/>
                <a:tailEnd/>
              </a:ln>
            </p:spPr>
            <p:txBody>
              <a:bodyPr/>
              <a:lstStyle/>
              <a:p>
                <a:endParaRPr lang="en-GB"/>
              </a:p>
            </p:txBody>
          </p:sp>
          <p:sp>
            <p:nvSpPr>
              <p:cNvPr id="28769" name="Oval 96"/>
              <p:cNvSpPr>
                <a:spLocks noChangeArrowheads="1"/>
              </p:cNvSpPr>
              <p:nvPr/>
            </p:nvSpPr>
            <p:spPr bwMode="auto">
              <a:xfrm>
                <a:off x="1701" y="3136"/>
                <a:ext cx="521" cy="544"/>
              </a:xfrm>
              <a:prstGeom prst="ellipse">
                <a:avLst/>
              </a:prstGeom>
              <a:solidFill>
                <a:srgbClr val="C8C8C8"/>
              </a:solidFill>
              <a:ln w="7938">
                <a:solidFill>
                  <a:srgbClr val="000000"/>
                </a:solidFill>
                <a:round/>
                <a:headEnd/>
                <a:tailEnd/>
              </a:ln>
            </p:spPr>
            <p:txBody>
              <a:bodyPr/>
              <a:lstStyle/>
              <a:p>
                <a:endParaRPr lang="en-GB"/>
              </a:p>
            </p:txBody>
          </p:sp>
          <p:sp>
            <p:nvSpPr>
              <p:cNvPr id="28770" name="Oval 97"/>
              <p:cNvSpPr>
                <a:spLocks noChangeArrowheads="1"/>
              </p:cNvSpPr>
              <p:nvPr/>
            </p:nvSpPr>
            <p:spPr bwMode="auto">
              <a:xfrm>
                <a:off x="2334" y="2554"/>
                <a:ext cx="410" cy="428"/>
              </a:xfrm>
              <a:prstGeom prst="ellipse">
                <a:avLst/>
              </a:prstGeom>
              <a:solidFill>
                <a:srgbClr val="C8C8C8"/>
              </a:solidFill>
              <a:ln w="7938">
                <a:solidFill>
                  <a:srgbClr val="000000"/>
                </a:solidFill>
                <a:round/>
                <a:headEnd/>
                <a:tailEnd/>
              </a:ln>
            </p:spPr>
            <p:txBody>
              <a:bodyPr/>
              <a:lstStyle/>
              <a:p>
                <a:endParaRPr lang="en-GB"/>
              </a:p>
            </p:txBody>
          </p:sp>
          <p:sp>
            <p:nvSpPr>
              <p:cNvPr id="28771" name="Oval 98"/>
              <p:cNvSpPr>
                <a:spLocks noChangeArrowheads="1"/>
              </p:cNvSpPr>
              <p:nvPr/>
            </p:nvSpPr>
            <p:spPr bwMode="auto">
              <a:xfrm>
                <a:off x="2221" y="2399"/>
                <a:ext cx="374" cy="388"/>
              </a:xfrm>
              <a:prstGeom prst="ellipse">
                <a:avLst/>
              </a:prstGeom>
              <a:solidFill>
                <a:srgbClr val="C8C8C8"/>
              </a:solidFill>
              <a:ln w="7938">
                <a:solidFill>
                  <a:srgbClr val="000000"/>
                </a:solidFill>
                <a:round/>
                <a:headEnd/>
                <a:tailEnd/>
              </a:ln>
            </p:spPr>
            <p:txBody>
              <a:bodyPr/>
              <a:lstStyle/>
              <a:p>
                <a:endParaRPr lang="en-GB"/>
              </a:p>
            </p:txBody>
          </p:sp>
          <p:sp>
            <p:nvSpPr>
              <p:cNvPr id="28772" name="Freeform 99"/>
              <p:cNvSpPr>
                <a:spLocks/>
              </p:cNvSpPr>
              <p:nvPr/>
            </p:nvSpPr>
            <p:spPr bwMode="auto">
              <a:xfrm>
                <a:off x="1240" y="2502"/>
                <a:ext cx="1447" cy="1011"/>
              </a:xfrm>
              <a:custGeom>
                <a:avLst/>
                <a:gdLst>
                  <a:gd name="T0" fmla="*/ 447 w 1447"/>
                  <a:gd name="T1" fmla="*/ 103 h 1011"/>
                  <a:gd name="T2" fmla="*/ 507 w 1447"/>
                  <a:gd name="T3" fmla="*/ 29 h 1011"/>
                  <a:gd name="T4" fmla="*/ 777 w 1447"/>
                  <a:gd name="T5" fmla="*/ 34 h 1011"/>
                  <a:gd name="T6" fmla="*/ 968 w 1447"/>
                  <a:gd name="T7" fmla="*/ 0 h 1011"/>
                  <a:gd name="T8" fmla="*/ 1210 w 1447"/>
                  <a:gd name="T9" fmla="*/ 122 h 1011"/>
                  <a:gd name="T10" fmla="*/ 1331 w 1447"/>
                  <a:gd name="T11" fmla="*/ 88 h 1011"/>
                  <a:gd name="T12" fmla="*/ 1396 w 1447"/>
                  <a:gd name="T13" fmla="*/ 103 h 1011"/>
                  <a:gd name="T14" fmla="*/ 1410 w 1447"/>
                  <a:gd name="T15" fmla="*/ 402 h 1011"/>
                  <a:gd name="T16" fmla="*/ 1447 w 1447"/>
                  <a:gd name="T17" fmla="*/ 450 h 1011"/>
                  <a:gd name="T18" fmla="*/ 1336 w 1447"/>
                  <a:gd name="T19" fmla="*/ 683 h 1011"/>
                  <a:gd name="T20" fmla="*/ 1215 w 1447"/>
                  <a:gd name="T21" fmla="*/ 523 h 1011"/>
                  <a:gd name="T22" fmla="*/ 1182 w 1447"/>
                  <a:gd name="T23" fmla="*/ 606 h 1011"/>
                  <a:gd name="T24" fmla="*/ 1010 w 1447"/>
                  <a:gd name="T25" fmla="*/ 924 h 1011"/>
                  <a:gd name="T26" fmla="*/ 437 w 1447"/>
                  <a:gd name="T27" fmla="*/ 1011 h 1011"/>
                  <a:gd name="T28" fmla="*/ 140 w 1447"/>
                  <a:gd name="T29" fmla="*/ 949 h 1011"/>
                  <a:gd name="T30" fmla="*/ 46 w 1447"/>
                  <a:gd name="T31" fmla="*/ 751 h 1011"/>
                  <a:gd name="T32" fmla="*/ 46 w 1447"/>
                  <a:gd name="T33" fmla="*/ 547 h 1011"/>
                  <a:gd name="T34" fmla="*/ 0 w 1447"/>
                  <a:gd name="T35" fmla="*/ 378 h 1011"/>
                  <a:gd name="T36" fmla="*/ 447 w 1447"/>
                  <a:gd name="T37" fmla="*/ 103 h 10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47"/>
                  <a:gd name="T58" fmla="*/ 0 h 1011"/>
                  <a:gd name="T59" fmla="*/ 1447 w 1447"/>
                  <a:gd name="T60" fmla="*/ 1011 h 10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47" h="1011">
                    <a:moveTo>
                      <a:pt x="447" y="103"/>
                    </a:moveTo>
                    <a:lnTo>
                      <a:pt x="507" y="29"/>
                    </a:lnTo>
                    <a:lnTo>
                      <a:pt x="777" y="34"/>
                    </a:lnTo>
                    <a:lnTo>
                      <a:pt x="968" y="0"/>
                    </a:lnTo>
                    <a:lnTo>
                      <a:pt x="1210" y="122"/>
                    </a:lnTo>
                    <a:lnTo>
                      <a:pt x="1331" y="88"/>
                    </a:lnTo>
                    <a:lnTo>
                      <a:pt x="1396" y="103"/>
                    </a:lnTo>
                    <a:lnTo>
                      <a:pt x="1410" y="402"/>
                    </a:lnTo>
                    <a:lnTo>
                      <a:pt x="1447" y="450"/>
                    </a:lnTo>
                    <a:lnTo>
                      <a:pt x="1336" y="683"/>
                    </a:lnTo>
                    <a:lnTo>
                      <a:pt x="1215" y="523"/>
                    </a:lnTo>
                    <a:lnTo>
                      <a:pt x="1182" y="606"/>
                    </a:lnTo>
                    <a:lnTo>
                      <a:pt x="1010" y="924"/>
                    </a:lnTo>
                    <a:lnTo>
                      <a:pt x="437" y="1011"/>
                    </a:lnTo>
                    <a:lnTo>
                      <a:pt x="140" y="949"/>
                    </a:lnTo>
                    <a:lnTo>
                      <a:pt x="46" y="751"/>
                    </a:lnTo>
                    <a:lnTo>
                      <a:pt x="46" y="547"/>
                    </a:lnTo>
                    <a:lnTo>
                      <a:pt x="0" y="378"/>
                    </a:lnTo>
                    <a:lnTo>
                      <a:pt x="447" y="10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8760" name="Text Box 100"/>
            <p:cNvSpPr txBox="1">
              <a:spLocks noChangeArrowheads="1"/>
            </p:cNvSpPr>
            <p:nvPr/>
          </p:nvSpPr>
          <p:spPr bwMode="auto">
            <a:xfrm>
              <a:off x="793" y="2140"/>
              <a:ext cx="66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it-IT" sz="1600" b="1">
                  <a:latin typeface="Tahoma" charset="0"/>
                </a:rPr>
                <a:t>Network</a:t>
              </a:r>
              <a:endParaRPr lang="en-US" sz="1600" b="1">
                <a:latin typeface="Tahoma" charset="0"/>
              </a:endParaRPr>
            </a:p>
          </p:txBody>
        </p:sp>
      </p:grpSp>
      <p:sp>
        <p:nvSpPr>
          <p:cNvPr id="28705" name="Rectangle 101"/>
          <p:cNvSpPr>
            <a:spLocks noChangeArrowheads="1"/>
          </p:cNvSpPr>
          <p:nvPr/>
        </p:nvSpPr>
        <p:spPr bwMode="auto">
          <a:xfrm>
            <a:off x="6553200" y="2209800"/>
            <a:ext cx="1143000" cy="304800"/>
          </a:xfrm>
          <a:prstGeom prst="rect">
            <a:avLst/>
          </a:prstGeom>
          <a:solidFill>
            <a:srgbClr val="33CC33"/>
          </a:solidFill>
          <a:ln w="9525">
            <a:solidFill>
              <a:schemeClr val="tx1"/>
            </a:solidFill>
            <a:miter lim="800000"/>
            <a:headEnd type="none" w="sm" len="sm"/>
            <a:tailEnd type="none" w="sm" len="sm"/>
          </a:ln>
        </p:spPr>
        <p:txBody>
          <a:bodyPr wrap="none" anchor="ctr"/>
          <a:lstStyle/>
          <a:p>
            <a:pPr algn="ctr" eaLnBrk="1" hangingPunct="1"/>
            <a:r>
              <a:rPr lang="it-IT" sz="1600" b="1">
                <a:latin typeface="Tahoma" charset="0"/>
              </a:rPr>
              <a:t>GUI</a:t>
            </a:r>
            <a:endParaRPr lang="en-US" sz="1600" b="1">
              <a:latin typeface="Tahoma" charset="0"/>
            </a:endParaRPr>
          </a:p>
        </p:txBody>
      </p:sp>
      <p:sp>
        <p:nvSpPr>
          <p:cNvPr id="28706" name="Rectangle 102"/>
          <p:cNvSpPr>
            <a:spLocks noChangeArrowheads="1"/>
          </p:cNvSpPr>
          <p:nvPr/>
        </p:nvSpPr>
        <p:spPr bwMode="auto">
          <a:xfrm>
            <a:off x="6553200" y="4800600"/>
            <a:ext cx="1143000" cy="457200"/>
          </a:xfrm>
          <a:prstGeom prst="rect">
            <a:avLst/>
          </a:prstGeom>
          <a:solidFill>
            <a:schemeClr val="folHlink"/>
          </a:solidFill>
          <a:ln w="9525">
            <a:solidFill>
              <a:schemeClr val="tx1"/>
            </a:solidFill>
            <a:miter lim="800000"/>
            <a:headEnd type="none" w="sm" len="sm"/>
            <a:tailEnd type="none" w="sm" len="sm"/>
          </a:ln>
        </p:spPr>
        <p:txBody>
          <a:bodyPr wrap="none" anchor="ctr"/>
          <a:lstStyle/>
          <a:p>
            <a:pPr algn="ctr" eaLnBrk="1" hangingPunct="1"/>
            <a:r>
              <a:rPr lang="it-IT" sz="1600" b="1">
                <a:latin typeface="Tahoma" charset="0"/>
              </a:rPr>
              <a:t>Appl.</a:t>
            </a:r>
          </a:p>
          <a:p>
            <a:pPr algn="ctr" eaLnBrk="1" hangingPunct="1"/>
            <a:r>
              <a:rPr lang="it-IT" sz="1600" b="1">
                <a:latin typeface="Tahoma" charset="0"/>
              </a:rPr>
              <a:t>programs</a:t>
            </a:r>
            <a:endParaRPr lang="en-US" sz="1600" b="1">
              <a:latin typeface="Tahoma" charset="0"/>
            </a:endParaRPr>
          </a:p>
        </p:txBody>
      </p:sp>
      <p:sp>
        <p:nvSpPr>
          <p:cNvPr id="28707" name="AutoShape 103"/>
          <p:cNvSpPr>
            <a:spLocks noChangeArrowheads="1"/>
          </p:cNvSpPr>
          <p:nvPr/>
        </p:nvSpPr>
        <p:spPr bwMode="auto">
          <a:xfrm>
            <a:off x="6629400" y="5410200"/>
            <a:ext cx="990600" cy="533400"/>
          </a:xfrm>
          <a:prstGeom prst="can">
            <a:avLst>
              <a:gd name="adj" fmla="val 25000"/>
            </a:avLst>
          </a:prstGeom>
          <a:solidFill>
            <a:srgbClr val="FF0000"/>
          </a:solidFill>
          <a:ln w="9525">
            <a:solidFill>
              <a:schemeClr val="tx1"/>
            </a:solidFill>
            <a:round/>
            <a:headEnd type="none" w="sm" len="sm"/>
            <a:tailEnd type="none" w="sm" len="sm"/>
          </a:ln>
        </p:spPr>
        <p:txBody>
          <a:bodyPr wrap="none" anchor="ctr"/>
          <a:lstStyle/>
          <a:p>
            <a:pPr algn="ctr" eaLnBrk="1" hangingPunct="1"/>
            <a:r>
              <a:rPr lang="it-IT" sz="1600" b="1">
                <a:latin typeface="Tahoma" charset="0"/>
              </a:rPr>
              <a:t>Data</a:t>
            </a:r>
            <a:endParaRPr lang="en-US" sz="1600" b="1">
              <a:latin typeface="Tahoma" charset="0"/>
            </a:endParaRPr>
          </a:p>
        </p:txBody>
      </p:sp>
      <p:cxnSp>
        <p:nvCxnSpPr>
          <p:cNvPr id="28708" name="AutoShape 104"/>
          <p:cNvCxnSpPr>
            <a:cxnSpLocks noChangeShapeType="1"/>
            <a:stCxn id="28706" idx="2"/>
            <a:endCxn id="28707" idx="1"/>
          </p:cNvCxnSpPr>
          <p:nvPr/>
        </p:nvCxnSpPr>
        <p:spPr bwMode="auto">
          <a:xfrm>
            <a:off x="7124700" y="5257800"/>
            <a:ext cx="0" cy="152400"/>
          </a:xfrm>
          <a:prstGeom prst="straightConnector1">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28709" name="AutoShape 105"/>
          <p:cNvCxnSpPr>
            <a:cxnSpLocks noChangeShapeType="1"/>
            <a:stCxn id="28713" idx="0"/>
            <a:endCxn id="28705" idx="2"/>
          </p:cNvCxnSpPr>
          <p:nvPr/>
        </p:nvCxnSpPr>
        <p:spPr bwMode="auto">
          <a:xfrm flipV="1">
            <a:off x="7124700" y="2514600"/>
            <a:ext cx="0" cy="152400"/>
          </a:xfrm>
          <a:prstGeom prst="straightConnector1">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28710" name="Rectangle 106"/>
          <p:cNvSpPr>
            <a:spLocks noChangeArrowheads="1"/>
          </p:cNvSpPr>
          <p:nvPr/>
        </p:nvSpPr>
        <p:spPr bwMode="auto">
          <a:xfrm>
            <a:off x="6553200" y="3733800"/>
            <a:ext cx="1143000" cy="457200"/>
          </a:xfrm>
          <a:prstGeom prst="rect">
            <a:avLst/>
          </a:prstGeom>
          <a:solidFill>
            <a:schemeClr val="folHlink"/>
          </a:solidFill>
          <a:ln w="9525">
            <a:solidFill>
              <a:schemeClr val="tx1"/>
            </a:solidFill>
            <a:miter lim="800000"/>
            <a:headEnd type="none" w="sm" len="sm"/>
            <a:tailEnd type="none" w="sm" len="sm"/>
          </a:ln>
        </p:spPr>
        <p:txBody>
          <a:bodyPr wrap="none" anchor="ctr"/>
          <a:lstStyle/>
          <a:p>
            <a:pPr algn="ctr" eaLnBrk="1" hangingPunct="1"/>
            <a:r>
              <a:rPr lang="it-IT" sz="1600" b="1">
                <a:latin typeface="Tahoma" charset="0"/>
              </a:rPr>
              <a:t>Appl.</a:t>
            </a:r>
          </a:p>
          <a:p>
            <a:pPr algn="ctr" eaLnBrk="1" hangingPunct="1"/>
            <a:r>
              <a:rPr lang="it-IT" sz="1600" b="1">
                <a:latin typeface="Tahoma" charset="0"/>
              </a:rPr>
              <a:t>programs</a:t>
            </a:r>
            <a:endParaRPr lang="en-US" sz="1600" b="1">
              <a:latin typeface="Tahoma" charset="0"/>
            </a:endParaRPr>
          </a:p>
        </p:txBody>
      </p:sp>
      <p:cxnSp>
        <p:nvCxnSpPr>
          <p:cNvPr id="28711" name="AutoShape 107"/>
          <p:cNvCxnSpPr>
            <a:cxnSpLocks noChangeShapeType="1"/>
            <a:stCxn id="28710" idx="2"/>
            <a:endCxn id="28706" idx="0"/>
          </p:cNvCxnSpPr>
          <p:nvPr/>
        </p:nvCxnSpPr>
        <p:spPr bwMode="auto">
          <a:xfrm>
            <a:off x="7124700" y="4191000"/>
            <a:ext cx="0" cy="609600"/>
          </a:xfrm>
          <a:prstGeom prst="straightConnector1">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nvGrpSpPr>
          <p:cNvPr id="28712" name="Group 108"/>
          <p:cNvGrpSpPr>
            <a:grpSpLocks/>
          </p:cNvGrpSpPr>
          <p:nvPr/>
        </p:nvGrpSpPr>
        <p:grpSpPr bwMode="auto">
          <a:xfrm>
            <a:off x="6553200" y="4267200"/>
            <a:ext cx="1101725" cy="457200"/>
            <a:chOff x="768" y="2112"/>
            <a:chExt cx="694" cy="288"/>
          </a:xfrm>
        </p:grpSpPr>
        <p:grpSp>
          <p:nvGrpSpPr>
            <p:cNvPr id="28745" name="Group 109"/>
            <p:cNvGrpSpPr>
              <a:grpSpLocks/>
            </p:cNvGrpSpPr>
            <p:nvPr/>
          </p:nvGrpSpPr>
          <p:grpSpPr bwMode="auto">
            <a:xfrm>
              <a:off x="768" y="2112"/>
              <a:ext cx="672" cy="288"/>
              <a:chOff x="1103" y="2399"/>
              <a:chExt cx="1679" cy="1281"/>
            </a:xfrm>
          </p:grpSpPr>
          <p:sp>
            <p:nvSpPr>
              <p:cNvPr id="28747" name="Oval 110"/>
              <p:cNvSpPr>
                <a:spLocks noChangeArrowheads="1"/>
              </p:cNvSpPr>
              <p:nvPr/>
            </p:nvSpPr>
            <p:spPr bwMode="auto">
              <a:xfrm>
                <a:off x="1625" y="2438"/>
                <a:ext cx="411" cy="428"/>
              </a:xfrm>
              <a:prstGeom prst="ellipse">
                <a:avLst/>
              </a:prstGeom>
              <a:solidFill>
                <a:srgbClr val="C8C8C8"/>
              </a:solidFill>
              <a:ln w="7938">
                <a:solidFill>
                  <a:srgbClr val="000000"/>
                </a:solidFill>
                <a:round/>
                <a:headEnd/>
                <a:tailEnd/>
              </a:ln>
            </p:spPr>
            <p:txBody>
              <a:bodyPr/>
              <a:lstStyle/>
              <a:p>
                <a:endParaRPr lang="en-GB"/>
              </a:p>
            </p:txBody>
          </p:sp>
          <p:sp>
            <p:nvSpPr>
              <p:cNvPr id="28748" name="Oval 111"/>
              <p:cNvSpPr>
                <a:spLocks noChangeArrowheads="1"/>
              </p:cNvSpPr>
              <p:nvPr/>
            </p:nvSpPr>
            <p:spPr bwMode="auto">
              <a:xfrm>
                <a:off x="1961" y="2399"/>
                <a:ext cx="336" cy="350"/>
              </a:xfrm>
              <a:prstGeom prst="ellipse">
                <a:avLst/>
              </a:prstGeom>
              <a:solidFill>
                <a:srgbClr val="C8C8C8"/>
              </a:solidFill>
              <a:ln w="7938">
                <a:solidFill>
                  <a:srgbClr val="000000"/>
                </a:solidFill>
                <a:round/>
                <a:headEnd/>
                <a:tailEnd/>
              </a:ln>
            </p:spPr>
            <p:txBody>
              <a:bodyPr/>
              <a:lstStyle/>
              <a:p>
                <a:endParaRPr lang="en-GB"/>
              </a:p>
            </p:txBody>
          </p:sp>
          <p:sp>
            <p:nvSpPr>
              <p:cNvPr id="28749" name="Oval 112"/>
              <p:cNvSpPr>
                <a:spLocks noChangeArrowheads="1"/>
              </p:cNvSpPr>
              <p:nvPr/>
            </p:nvSpPr>
            <p:spPr bwMode="auto">
              <a:xfrm>
                <a:off x="2260" y="2748"/>
                <a:ext cx="522" cy="545"/>
              </a:xfrm>
              <a:prstGeom prst="ellipse">
                <a:avLst/>
              </a:prstGeom>
              <a:solidFill>
                <a:srgbClr val="C8C8C8"/>
              </a:solidFill>
              <a:ln w="7938">
                <a:solidFill>
                  <a:srgbClr val="000000"/>
                </a:solidFill>
                <a:round/>
                <a:headEnd/>
                <a:tailEnd/>
              </a:ln>
            </p:spPr>
            <p:txBody>
              <a:bodyPr/>
              <a:lstStyle/>
              <a:p>
                <a:endParaRPr lang="en-GB"/>
              </a:p>
            </p:txBody>
          </p:sp>
          <p:sp>
            <p:nvSpPr>
              <p:cNvPr id="28750" name="Oval 113"/>
              <p:cNvSpPr>
                <a:spLocks noChangeArrowheads="1"/>
              </p:cNvSpPr>
              <p:nvPr/>
            </p:nvSpPr>
            <p:spPr bwMode="auto">
              <a:xfrm>
                <a:off x="1290" y="2980"/>
                <a:ext cx="597" cy="622"/>
              </a:xfrm>
              <a:prstGeom prst="ellipse">
                <a:avLst/>
              </a:prstGeom>
              <a:solidFill>
                <a:srgbClr val="C8C8C8"/>
              </a:solidFill>
              <a:ln w="7938">
                <a:solidFill>
                  <a:srgbClr val="000000"/>
                </a:solidFill>
                <a:round/>
                <a:headEnd/>
                <a:tailEnd/>
              </a:ln>
            </p:spPr>
            <p:txBody>
              <a:bodyPr/>
              <a:lstStyle/>
              <a:p>
                <a:endParaRPr lang="en-GB"/>
              </a:p>
            </p:txBody>
          </p:sp>
          <p:sp>
            <p:nvSpPr>
              <p:cNvPr id="28751" name="Oval 114"/>
              <p:cNvSpPr>
                <a:spLocks noChangeArrowheads="1"/>
              </p:cNvSpPr>
              <p:nvPr/>
            </p:nvSpPr>
            <p:spPr bwMode="auto">
              <a:xfrm>
                <a:off x="2110" y="3058"/>
                <a:ext cx="447" cy="465"/>
              </a:xfrm>
              <a:prstGeom prst="ellipse">
                <a:avLst/>
              </a:prstGeom>
              <a:solidFill>
                <a:srgbClr val="C8C8C8"/>
              </a:solidFill>
              <a:ln w="7938">
                <a:solidFill>
                  <a:srgbClr val="000000"/>
                </a:solidFill>
                <a:round/>
                <a:headEnd/>
                <a:tailEnd/>
              </a:ln>
            </p:spPr>
            <p:txBody>
              <a:bodyPr/>
              <a:lstStyle/>
              <a:p>
                <a:endParaRPr lang="en-GB"/>
              </a:p>
            </p:txBody>
          </p:sp>
          <p:sp>
            <p:nvSpPr>
              <p:cNvPr id="28752" name="Oval 115"/>
              <p:cNvSpPr>
                <a:spLocks noChangeArrowheads="1"/>
              </p:cNvSpPr>
              <p:nvPr/>
            </p:nvSpPr>
            <p:spPr bwMode="auto">
              <a:xfrm>
                <a:off x="1141" y="3097"/>
                <a:ext cx="335" cy="349"/>
              </a:xfrm>
              <a:prstGeom prst="ellipse">
                <a:avLst/>
              </a:prstGeom>
              <a:solidFill>
                <a:srgbClr val="C8C8C8"/>
              </a:solidFill>
              <a:ln w="7938">
                <a:solidFill>
                  <a:srgbClr val="000000"/>
                </a:solidFill>
                <a:round/>
                <a:headEnd/>
                <a:tailEnd/>
              </a:ln>
            </p:spPr>
            <p:txBody>
              <a:bodyPr/>
              <a:lstStyle/>
              <a:p>
                <a:endParaRPr lang="en-GB"/>
              </a:p>
            </p:txBody>
          </p:sp>
          <p:sp>
            <p:nvSpPr>
              <p:cNvPr id="28753" name="Oval 116"/>
              <p:cNvSpPr>
                <a:spLocks noChangeArrowheads="1"/>
              </p:cNvSpPr>
              <p:nvPr/>
            </p:nvSpPr>
            <p:spPr bwMode="auto">
              <a:xfrm>
                <a:off x="1103" y="2826"/>
                <a:ext cx="336" cy="349"/>
              </a:xfrm>
              <a:prstGeom prst="ellipse">
                <a:avLst/>
              </a:prstGeom>
              <a:solidFill>
                <a:srgbClr val="C8C8C8"/>
              </a:solidFill>
              <a:ln w="7938">
                <a:solidFill>
                  <a:srgbClr val="000000"/>
                </a:solidFill>
                <a:round/>
                <a:headEnd/>
                <a:tailEnd/>
              </a:ln>
            </p:spPr>
            <p:txBody>
              <a:bodyPr/>
              <a:lstStyle/>
              <a:p>
                <a:endParaRPr lang="en-GB"/>
              </a:p>
            </p:txBody>
          </p:sp>
          <p:sp>
            <p:nvSpPr>
              <p:cNvPr id="28754" name="Oval 117"/>
              <p:cNvSpPr>
                <a:spLocks noChangeArrowheads="1"/>
              </p:cNvSpPr>
              <p:nvPr/>
            </p:nvSpPr>
            <p:spPr bwMode="auto">
              <a:xfrm>
                <a:off x="1253" y="2516"/>
                <a:ext cx="523" cy="543"/>
              </a:xfrm>
              <a:prstGeom prst="ellipse">
                <a:avLst/>
              </a:prstGeom>
              <a:solidFill>
                <a:srgbClr val="C8C8C8"/>
              </a:solidFill>
              <a:ln w="7938">
                <a:solidFill>
                  <a:srgbClr val="000000"/>
                </a:solidFill>
                <a:round/>
                <a:headEnd/>
                <a:tailEnd/>
              </a:ln>
            </p:spPr>
            <p:txBody>
              <a:bodyPr/>
              <a:lstStyle/>
              <a:p>
                <a:endParaRPr lang="en-GB"/>
              </a:p>
            </p:txBody>
          </p:sp>
          <p:sp>
            <p:nvSpPr>
              <p:cNvPr id="28755" name="Oval 118"/>
              <p:cNvSpPr>
                <a:spLocks noChangeArrowheads="1"/>
              </p:cNvSpPr>
              <p:nvPr/>
            </p:nvSpPr>
            <p:spPr bwMode="auto">
              <a:xfrm>
                <a:off x="1701" y="3136"/>
                <a:ext cx="521" cy="544"/>
              </a:xfrm>
              <a:prstGeom prst="ellipse">
                <a:avLst/>
              </a:prstGeom>
              <a:solidFill>
                <a:srgbClr val="C8C8C8"/>
              </a:solidFill>
              <a:ln w="7938">
                <a:solidFill>
                  <a:srgbClr val="000000"/>
                </a:solidFill>
                <a:round/>
                <a:headEnd/>
                <a:tailEnd/>
              </a:ln>
            </p:spPr>
            <p:txBody>
              <a:bodyPr/>
              <a:lstStyle/>
              <a:p>
                <a:endParaRPr lang="en-GB"/>
              </a:p>
            </p:txBody>
          </p:sp>
          <p:sp>
            <p:nvSpPr>
              <p:cNvPr id="28756" name="Oval 119"/>
              <p:cNvSpPr>
                <a:spLocks noChangeArrowheads="1"/>
              </p:cNvSpPr>
              <p:nvPr/>
            </p:nvSpPr>
            <p:spPr bwMode="auto">
              <a:xfrm>
                <a:off x="2334" y="2554"/>
                <a:ext cx="410" cy="428"/>
              </a:xfrm>
              <a:prstGeom prst="ellipse">
                <a:avLst/>
              </a:prstGeom>
              <a:solidFill>
                <a:srgbClr val="C8C8C8"/>
              </a:solidFill>
              <a:ln w="7938">
                <a:solidFill>
                  <a:srgbClr val="000000"/>
                </a:solidFill>
                <a:round/>
                <a:headEnd/>
                <a:tailEnd/>
              </a:ln>
            </p:spPr>
            <p:txBody>
              <a:bodyPr/>
              <a:lstStyle/>
              <a:p>
                <a:endParaRPr lang="en-GB"/>
              </a:p>
            </p:txBody>
          </p:sp>
          <p:sp>
            <p:nvSpPr>
              <p:cNvPr id="28757" name="Oval 120"/>
              <p:cNvSpPr>
                <a:spLocks noChangeArrowheads="1"/>
              </p:cNvSpPr>
              <p:nvPr/>
            </p:nvSpPr>
            <p:spPr bwMode="auto">
              <a:xfrm>
                <a:off x="2221" y="2399"/>
                <a:ext cx="374" cy="388"/>
              </a:xfrm>
              <a:prstGeom prst="ellipse">
                <a:avLst/>
              </a:prstGeom>
              <a:solidFill>
                <a:srgbClr val="C8C8C8"/>
              </a:solidFill>
              <a:ln w="7938">
                <a:solidFill>
                  <a:srgbClr val="000000"/>
                </a:solidFill>
                <a:round/>
                <a:headEnd/>
                <a:tailEnd/>
              </a:ln>
            </p:spPr>
            <p:txBody>
              <a:bodyPr/>
              <a:lstStyle/>
              <a:p>
                <a:endParaRPr lang="en-GB"/>
              </a:p>
            </p:txBody>
          </p:sp>
          <p:sp>
            <p:nvSpPr>
              <p:cNvPr id="28758" name="Freeform 121"/>
              <p:cNvSpPr>
                <a:spLocks/>
              </p:cNvSpPr>
              <p:nvPr/>
            </p:nvSpPr>
            <p:spPr bwMode="auto">
              <a:xfrm>
                <a:off x="1240" y="2502"/>
                <a:ext cx="1447" cy="1011"/>
              </a:xfrm>
              <a:custGeom>
                <a:avLst/>
                <a:gdLst>
                  <a:gd name="T0" fmla="*/ 447 w 1447"/>
                  <a:gd name="T1" fmla="*/ 103 h 1011"/>
                  <a:gd name="T2" fmla="*/ 507 w 1447"/>
                  <a:gd name="T3" fmla="*/ 29 h 1011"/>
                  <a:gd name="T4" fmla="*/ 777 w 1447"/>
                  <a:gd name="T5" fmla="*/ 34 h 1011"/>
                  <a:gd name="T6" fmla="*/ 968 w 1447"/>
                  <a:gd name="T7" fmla="*/ 0 h 1011"/>
                  <a:gd name="T8" fmla="*/ 1210 w 1447"/>
                  <a:gd name="T9" fmla="*/ 122 h 1011"/>
                  <a:gd name="T10" fmla="*/ 1331 w 1447"/>
                  <a:gd name="T11" fmla="*/ 88 h 1011"/>
                  <a:gd name="T12" fmla="*/ 1396 w 1447"/>
                  <a:gd name="T13" fmla="*/ 103 h 1011"/>
                  <a:gd name="T14" fmla="*/ 1410 w 1447"/>
                  <a:gd name="T15" fmla="*/ 402 h 1011"/>
                  <a:gd name="T16" fmla="*/ 1447 w 1447"/>
                  <a:gd name="T17" fmla="*/ 450 h 1011"/>
                  <a:gd name="T18" fmla="*/ 1336 w 1447"/>
                  <a:gd name="T19" fmla="*/ 683 h 1011"/>
                  <a:gd name="T20" fmla="*/ 1215 w 1447"/>
                  <a:gd name="T21" fmla="*/ 523 h 1011"/>
                  <a:gd name="T22" fmla="*/ 1182 w 1447"/>
                  <a:gd name="T23" fmla="*/ 606 h 1011"/>
                  <a:gd name="T24" fmla="*/ 1010 w 1447"/>
                  <a:gd name="T25" fmla="*/ 924 h 1011"/>
                  <a:gd name="T26" fmla="*/ 437 w 1447"/>
                  <a:gd name="T27" fmla="*/ 1011 h 1011"/>
                  <a:gd name="T28" fmla="*/ 140 w 1447"/>
                  <a:gd name="T29" fmla="*/ 949 h 1011"/>
                  <a:gd name="T30" fmla="*/ 46 w 1447"/>
                  <a:gd name="T31" fmla="*/ 751 h 1011"/>
                  <a:gd name="T32" fmla="*/ 46 w 1447"/>
                  <a:gd name="T33" fmla="*/ 547 h 1011"/>
                  <a:gd name="T34" fmla="*/ 0 w 1447"/>
                  <a:gd name="T35" fmla="*/ 378 h 1011"/>
                  <a:gd name="T36" fmla="*/ 447 w 1447"/>
                  <a:gd name="T37" fmla="*/ 103 h 10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47"/>
                  <a:gd name="T58" fmla="*/ 0 h 1011"/>
                  <a:gd name="T59" fmla="*/ 1447 w 1447"/>
                  <a:gd name="T60" fmla="*/ 1011 h 10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47" h="1011">
                    <a:moveTo>
                      <a:pt x="447" y="103"/>
                    </a:moveTo>
                    <a:lnTo>
                      <a:pt x="507" y="29"/>
                    </a:lnTo>
                    <a:lnTo>
                      <a:pt x="777" y="34"/>
                    </a:lnTo>
                    <a:lnTo>
                      <a:pt x="968" y="0"/>
                    </a:lnTo>
                    <a:lnTo>
                      <a:pt x="1210" y="122"/>
                    </a:lnTo>
                    <a:lnTo>
                      <a:pt x="1331" y="88"/>
                    </a:lnTo>
                    <a:lnTo>
                      <a:pt x="1396" y="103"/>
                    </a:lnTo>
                    <a:lnTo>
                      <a:pt x="1410" y="402"/>
                    </a:lnTo>
                    <a:lnTo>
                      <a:pt x="1447" y="450"/>
                    </a:lnTo>
                    <a:lnTo>
                      <a:pt x="1336" y="683"/>
                    </a:lnTo>
                    <a:lnTo>
                      <a:pt x="1215" y="523"/>
                    </a:lnTo>
                    <a:lnTo>
                      <a:pt x="1182" y="606"/>
                    </a:lnTo>
                    <a:lnTo>
                      <a:pt x="1010" y="924"/>
                    </a:lnTo>
                    <a:lnTo>
                      <a:pt x="437" y="1011"/>
                    </a:lnTo>
                    <a:lnTo>
                      <a:pt x="140" y="949"/>
                    </a:lnTo>
                    <a:lnTo>
                      <a:pt x="46" y="751"/>
                    </a:lnTo>
                    <a:lnTo>
                      <a:pt x="46" y="547"/>
                    </a:lnTo>
                    <a:lnTo>
                      <a:pt x="0" y="378"/>
                    </a:lnTo>
                    <a:lnTo>
                      <a:pt x="447" y="10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8746" name="Text Box 122"/>
            <p:cNvSpPr txBox="1">
              <a:spLocks noChangeArrowheads="1"/>
            </p:cNvSpPr>
            <p:nvPr/>
          </p:nvSpPr>
          <p:spPr bwMode="auto">
            <a:xfrm>
              <a:off x="793" y="2140"/>
              <a:ext cx="66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it-IT" sz="1600" b="1">
                  <a:latin typeface="Tahoma" charset="0"/>
                </a:rPr>
                <a:t>Network</a:t>
              </a:r>
              <a:endParaRPr lang="en-US" sz="1600" b="1">
                <a:latin typeface="Tahoma" charset="0"/>
              </a:endParaRPr>
            </a:p>
          </p:txBody>
        </p:sp>
      </p:grpSp>
      <p:sp>
        <p:nvSpPr>
          <p:cNvPr id="28713" name="Rectangle 123"/>
          <p:cNvSpPr>
            <a:spLocks noChangeArrowheads="1"/>
          </p:cNvSpPr>
          <p:nvPr/>
        </p:nvSpPr>
        <p:spPr bwMode="auto">
          <a:xfrm>
            <a:off x="6553200" y="2667000"/>
            <a:ext cx="1143000" cy="457200"/>
          </a:xfrm>
          <a:prstGeom prst="rect">
            <a:avLst/>
          </a:prstGeom>
          <a:solidFill>
            <a:schemeClr val="folHlink"/>
          </a:solidFill>
          <a:ln w="9525">
            <a:solidFill>
              <a:schemeClr val="tx1"/>
            </a:solidFill>
            <a:miter lim="800000"/>
            <a:headEnd type="none" w="sm" len="sm"/>
            <a:tailEnd type="none" w="sm" len="sm"/>
          </a:ln>
        </p:spPr>
        <p:txBody>
          <a:bodyPr wrap="none" anchor="ctr"/>
          <a:lstStyle/>
          <a:p>
            <a:pPr algn="ctr" eaLnBrk="1" hangingPunct="1"/>
            <a:r>
              <a:rPr lang="it-IT" sz="1600" b="1">
                <a:latin typeface="Tahoma" charset="0"/>
              </a:rPr>
              <a:t>Appl.</a:t>
            </a:r>
          </a:p>
          <a:p>
            <a:pPr algn="ctr" eaLnBrk="1" hangingPunct="1"/>
            <a:r>
              <a:rPr lang="it-IT" sz="1600" b="1">
                <a:latin typeface="Tahoma" charset="0"/>
              </a:rPr>
              <a:t>programs</a:t>
            </a:r>
            <a:endParaRPr lang="en-US" sz="1600" b="1">
              <a:latin typeface="Tahoma" charset="0"/>
            </a:endParaRPr>
          </a:p>
        </p:txBody>
      </p:sp>
      <p:cxnSp>
        <p:nvCxnSpPr>
          <p:cNvPr id="28714" name="AutoShape 124"/>
          <p:cNvCxnSpPr>
            <a:cxnSpLocks noChangeShapeType="1"/>
            <a:stCxn id="28713" idx="2"/>
            <a:endCxn id="28710" idx="0"/>
          </p:cNvCxnSpPr>
          <p:nvPr/>
        </p:nvCxnSpPr>
        <p:spPr bwMode="auto">
          <a:xfrm>
            <a:off x="7124700" y="3124200"/>
            <a:ext cx="0" cy="609600"/>
          </a:xfrm>
          <a:prstGeom prst="straightConnector1">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nvGrpSpPr>
          <p:cNvPr id="28715" name="Group 125"/>
          <p:cNvGrpSpPr>
            <a:grpSpLocks/>
          </p:cNvGrpSpPr>
          <p:nvPr/>
        </p:nvGrpSpPr>
        <p:grpSpPr bwMode="auto">
          <a:xfrm>
            <a:off x="6553200" y="3200400"/>
            <a:ext cx="1103313" cy="457200"/>
            <a:chOff x="768" y="2112"/>
            <a:chExt cx="695" cy="288"/>
          </a:xfrm>
        </p:grpSpPr>
        <p:grpSp>
          <p:nvGrpSpPr>
            <p:cNvPr id="28731" name="Group 126"/>
            <p:cNvGrpSpPr>
              <a:grpSpLocks/>
            </p:cNvGrpSpPr>
            <p:nvPr/>
          </p:nvGrpSpPr>
          <p:grpSpPr bwMode="auto">
            <a:xfrm>
              <a:off x="768" y="2112"/>
              <a:ext cx="672" cy="288"/>
              <a:chOff x="1103" y="2399"/>
              <a:chExt cx="1679" cy="1281"/>
            </a:xfrm>
          </p:grpSpPr>
          <p:sp>
            <p:nvSpPr>
              <p:cNvPr id="28733" name="Oval 127"/>
              <p:cNvSpPr>
                <a:spLocks noChangeArrowheads="1"/>
              </p:cNvSpPr>
              <p:nvPr/>
            </p:nvSpPr>
            <p:spPr bwMode="auto">
              <a:xfrm>
                <a:off x="1625" y="2438"/>
                <a:ext cx="411" cy="428"/>
              </a:xfrm>
              <a:prstGeom prst="ellipse">
                <a:avLst/>
              </a:prstGeom>
              <a:solidFill>
                <a:srgbClr val="C8C8C8"/>
              </a:solidFill>
              <a:ln w="7938">
                <a:solidFill>
                  <a:srgbClr val="000000"/>
                </a:solidFill>
                <a:round/>
                <a:headEnd/>
                <a:tailEnd/>
              </a:ln>
            </p:spPr>
            <p:txBody>
              <a:bodyPr/>
              <a:lstStyle/>
              <a:p>
                <a:endParaRPr lang="en-GB"/>
              </a:p>
            </p:txBody>
          </p:sp>
          <p:sp>
            <p:nvSpPr>
              <p:cNvPr id="28734" name="Oval 128"/>
              <p:cNvSpPr>
                <a:spLocks noChangeArrowheads="1"/>
              </p:cNvSpPr>
              <p:nvPr/>
            </p:nvSpPr>
            <p:spPr bwMode="auto">
              <a:xfrm>
                <a:off x="1961" y="2399"/>
                <a:ext cx="336" cy="350"/>
              </a:xfrm>
              <a:prstGeom prst="ellipse">
                <a:avLst/>
              </a:prstGeom>
              <a:solidFill>
                <a:srgbClr val="C8C8C8"/>
              </a:solidFill>
              <a:ln w="7938">
                <a:solidFill>
                  <a:srgbClr val="000000"/>
                </a:solidFill>
                <a:round/>
                <a:headEnd/>
                <a:tailEnd/>
              </a:ln>
            </p:spPr>
            <p:txBody>
              <a:bodyPr/>
              <a:lstStyle/>
              <a:p>
                <a:endParaRPr lang="en-GB"/>
              </a:p>
            </p:txBody>
          </p:sp>
          <p:sp>
            <p:nvSpPr>
              <p:cNvPr id="28735" name="Oval 129"/>
              <p:cNvSpPr>
                <a:spLocks noChangeArrowheads="1"/>
              </p:cNvSpPr>
              <p:nvPr/>
            </p:nvSpPr>
            <p:spPr bwMode="auto">
              <a:xfrm>
                <a:off x="2260" y="2748"/>
                <a:ext cx="522" cy="545"/>
              </a:xfrm>
              <a:prstGeom prst="ellipse">
                <a:avLst/>
              </a:prstGeom>
              <a:solidFill>
                <a:srgbClr val="C8C8C8"/>
              </a:solidFill>
              <a:ln w="7938">
                <a:solidFill>
                  <a:srgbClr val="000000"/>
                </a:solidFill>
                <a:round/>
                <a:headEnd/>
                <a:tailEnd/>
              </a:ln>
            </p:spPr>
            <p:txBody>
              <a:bodyPr/>
              <a:lstStyle/>
              <a:p>
                <a:endParaRPr lang="en-GB"/>
              </a:p>
            </p:txBody>
          </p:sp>
          <p:sp>
            <p:nvSpPr>
              <p:cNvPr id="28736" name="Oval 130"/>
              <p:cNvSpPr>
                <a:spLocks noChangeArrowheads="1"/>
              </p:cNvSpPr>
              <p:nvPr/>
            </p:nvSpPr>
            <p:spPr bwMode="auto">
              <a:xfrm>
                <a:off x="1290" y="2980"/>
                <a:ext cx="597" cy="622"/>
              </a:xfrm>
              <a:prstGeom prst="ellipse">
                <a:avLst/>
              </a:prstGeom>
              <a:solidFill>
                <a:srgbClr val="C8C8C8"/>
              </a:solidFill>
              <a:ln w="7938">
                <a:solidFill>
                  <a:srgbClr val="000000"/>
                </a:solidFill>
                <a:round/>
                <a:headEnd/>
                <a:tailEnd/>
              </a:ln>
            </p:spPr>
            <p:txBody>
              <a:bodyPr/>
              <a:lstStyle/>
              <a:p>
                <a:endParaRPr lang="en-GB"/>
              </a:p>
            </p:txBody>
          </p:sp>
          <p:sp>
            <p:nvSpPr>
              <p:cNvPr id="28737" name="Oval 131"/>
              <p:cNvSpPr>
                <a:spLocks noChangeArrowheads="1"/>
              </p:cNvSpPr>
              <p:nvPr/>
            </p:nvSpPr>
            <p:spPr bwMode="auto">
              <a:xfrm>
                <a:off x="2110" y="3058"/>
                <a:ext cx="447" cy="465"/>
              </a:xfrm>
              <a:prstGeom prst="ellipse">
                <a:avLst/>
              </a:prstGeom>
              <a:solidFill>
                <a:srgbClr val="C8C8C8"/>
              </a:solidFill>
              <a:ln w="7938">
                <a:solidFill>
                  <a:srgbClr val="000000"/>
                </a:solidFill>
                <a:round/>
                <a:headEnd/>
                <a:tailEnd/>
              </a:ln>
            </p:spPr>
            <p:txBody>
              <a:bodyPr/>
              <a:lstStyle/>
              <a:p>
                <a:endParaRPr lang="en-GB"/>
              </a:p>
            </p:txBody>
          </p:sp>
          <p:sp>
            <p:nvSpPr>
              <p:cNvPr id="28738" name="Oval 132"/>
              <p:cNvSpPr>
                <a:spLocks noChangeArrowheads="1"/>
              </p:cNvSpPr>
              <p:nvPr/>
            </p:nvSpPr>
            <p:spPr bwMode="auto">
              <a:xfrm>
                <a:off x="1141" y="3097"/>
                <a:ext cx="335" cy="349"/>
              </a:xfrm>
              <a:prstGeom prst="ellipse">
                <a:avLst/>
              </a:prstGeom>
              <a:solidFill>
                <a:srgbClr val="C8C8C8"/>
              </a:solidFill>
              <a:ln w="7938">
                <a:solidFill>
                  <a:srgbClr val="000000"/>
                </a:solidFill>
                <a:round/>
                <a:headEnd/>
                <a:tailEnd/>
              </a:ln>
            </p:spPr>
            <p:txBody>
              <a:bodyPr/>
              <a:lstStyle/>
              <a:p>
                <a:endParaRPr lang="en-GB"/>
              </a:p>
            </p:txBody>
          </p:sp>
          <p:sp>
            <p:nvSpPr>
              <p:cNvPr id="28739" name="Oval 133"/>
              <p:cNvSpPr>
                <a:spLocks noChangeArrowheads="1"/>
              </p:cNvSpPr>
              <p:nvPr/>
            </p:nvSpPr>
            <p:spPr bwMode="auto">
              <a:xfrm>
                <a:off x="1103" y="2826"/>
                <a:ext cx="336" cy="349"/>
              </a:xfrm>
              <a:prstGeom prst="ellipse">
                <a:avLst/>
              </a:prstGeom>
              <a:solidFill>
                <a:srgbClr val="C8C8C8"/>
              </a:solidFill>
              <a:ln w="7938">
                <a:solidFill>
                  <a:srgbClr val="000000"/>
                </a:solidFill>
                <a:round/>
                <a:headEnd/>
                <a:tailEnd/>
              </a:ln>
            </p:spPr>
            <p:txBody>
              <a:bodyPr/>
              <a:lstStyle/>
              <a:p>
                <a:endParaRPr lang="en-GB"/>
              </a:p>
            </p:txBody>
          </p:sp>
          <p:sp>
            <p:nvSpPr>
              <p:cNvPr id="28740" name="Oval 134"/>
              <p:cNvSpPr>
                <a:spLocks noChangeArrowheads="1"/>
              </p:cNvSpPr>
              <p:nvPr/>
            </p:nvSpPr>
            <p:spPr bwMode="auto">
              <a:xfrm>
                <a:off x="1253" y="2516"/>
                <a:ext cx="523" cy="543"/>
              </a:xfrm>
              <a:prstGeom prst="ellipse">
                <a:avLst/>
              </a:prstGeom>
              <a:solidFill>
                <a:srgbClr val="C8C8C8"/>
              </a:solidFill>
              <a:ln w="7938">
                <a:solidFill>
                  <a:srgbClr val="000000"/>
                </a:solidFill>
                <a:round/>
                <a:headEnd/>
                <a:tailEnd/>
              </a:ln>
            </p:spPr>
            <p:txBody>
              <a:bodyPr/>
              <a:lstStyle/>
              <a:p>
                <a:endParaRPr lang="en-GB"/>
              </a:p>
            </p:txBody>
          </p:sp>
          <p:sp>
            <p:nvSpPr>
              <p:cNvPr id="28741" name="Oval 135"/>
              <p:cNvSpPr>
                <a:spLocks noChangeArrowheads="1"/>
              </p:cNvSpPr>
              <p:nvPr/>
            </p:nvSpPr>
            <p:spPr bwMode="auto">
              <a:xfrm>
                <a:off x="1701" y="3136"/>
                <a:ext cx="521" cy="544"/>
              </a:xfrm>
              <a:prstGeom prst="ellipse">
                <a:avLst/>
              </a:prstGeom>
              <a:solidFill>
                <a:srgbClr val="C8C8C8"/>
              </a:solidFill>
              <a:ln w="7938">
                <a:solidFill>
                  <a:srgbClr val="000000"/>
                </a:solidFill>
                <a:round/>
                <a:headEnd/>
                <a:tailEnd/>
              </a:ln>
            </p:spPr>
            <p:txBody>
              <a:bodyPr/>
              <a:lstStyle/>
              <a:p>
                <a:endParaRPr lang="en-GB"/>
              </a:p>
            </p:txBody>
          </p:sp>
          <p:sp>
            <p:nvSpPr>
              <p:cNvPr id="28742" name="Oval 136"/>
              <p:cNvSpPr>
                <a:spLocks noChangeArrowheads="1"/>
              </p:cNvSpPr>
              <p:nvPr/>
            </p:nvSpPr>
            <p:spPr bwMode="auto">
              <a:xfrm>
                <a:off x="2334" y="2554"/>
                <a:ext cx="410" cy="428"/>
              </a:xfrm>
              <a:prstGeom prst="ellipse">
                <a:avLst/>
              </a:prstGeom>
              <a:solidFill>
                <a:srgbClr val="C8C8C8"/>
              </a:solidFill>
              <a:ln w="7938">
                <a:solidFill>
                  <a:srgbClr val="000000"/>
                </a:solidFill>
                <a:round/>
                <a:headEnd/>
                <a:tailEnd/>
              </a:ln>
            </p:spPr>
            <p:txBody>
              <a:bodyPr/>
              <a:lstStyle/>
              <a:p>
                <a:endParaRPr lang="en-GB"/>
              </a:p>
            </p:txBody>
          </p:sp>
          <p:sp>
            <p:nvSpPr>
              <p:cNvPr id="28743" name="Oval 137"/>
              <p:cNvSpPr>
                <a:spLocks noChangeArrowheads="1"/>
              </p:cNvSpPr>
              <p:nvPr/>
            </p:nvSpPr>
            <p:spPr bwMode="auto">
              <a:xfrm>
                <a:off x="2221" y="2399"/>
                <a:ext cx="374" cy="388"/>
              </a:xfrm>
              <a:prstGeom prst="ellipse">
                <a:avLst/>
              </a:prstGeom>
              <a:solidFill>
                <a:srgbClr val="C8C8C8"/>
              </a:solidFill>
              <a:ln w="7938">
                <a:solidFill>
                  <a:srgbClr val="000000"/>
                </a:solidFill>
                <a:round/>
                <a:headEnd/>
                <a:tailEnd/>
              </a:ln>
            </p:spPr>
            <p:txBody>
              <a:bodyPr/>
              <a:lstStyle/>
              <a:p>
                <a:endParaRPr lang="en-GB"/>
              </a:p>
            </p:txBody>
          </p:sp>
          <p:sp>
            <p:nvSpPr>
              <p:cNvPr id="28744" name="Freeform 138"/>
              <p:cNvSpPr>
                <a:spLocks/>
              </p:cNvSpPr>
              <p:nvPr/>
            </p:nvSpPr>
            <p:spPr bwMode="auto">
              <a:xfrm>
                <a:off x="1240" y="2502"/>
                <a:ext cx="1447" cy="1011"/>
              </a:xfrm>
              <a:custGeom>
                <a:avLst/>
                <a:gdLst>
                  <a:gd name="T0" fmla="*/ 447 w 1447"/>
                  <a:gd name="T1" fmla="*/ 103 h 1011"/>
                  <a:gd name="T2" fmla="*/ 507 w 1447"/>
                  <a:gd name="T3" fmla="*/ 29 h 1011"/>
                  <a:gd name="T4" fmla="*/ 777 w 1447"/>
                  <a:gd name="T5" fmla="*/ 34 h 1011"/>
                  <a:gd name="T6" fmla="*/ 968 w 1447"/>
                  <a:gd name="T7" fmla="*/ 0 h 1011"/>
                  <a:gd name="T8" fmla="*/ 1210 w 1447"/>
                  <a:gd name="T9" fmla="*/ 122 h 1011"/>
                  <a:gd name="T10" fmla="*/ 1331 w 1447"/>
                  <a:gd name="T11" fmla="*/ 88 h 1011"/>
                  <a:gd name="T12" fmla="*/ 1396 w 1447"/>
                  <a:gd name="T13" fmla="*/ 103 h 1011"/>
                  <a:gd name="T14" fmla="*/ 1410 w 1447"/>
                  <a:gd name="T15" fmla="*/ 402 h 1011"/>
                  <a:gd name="T16" fmla="*/ 1447 w 1447"/>
                  <a:gd name="T17" fmla="*/ 450 h 1011"/>
                  <a:gd name="T18" fmla="*/ 1336 w 1447"/>
                  <a:gd name="T19" fmla="*/ 683 h 1011"/>
                  <a:gd name="T20" fmla="*/ 1215 w 1447"/>
                  <a:gd name="T21" fmla="*/ 523 h 1011"/>
                  <a:gd name="T22" fmla="*/ 1182 w 1447"/>
                  <a:gd name="T23" fmla="*/ 606 h 1011"/>
                  <a:gd name="T24" fmla="*/ 1010 w 1447"/>
                  <a:gd name="T25" fmla="*/ 924 h 1011"/>
                  <a:gd name="T26" fmla="*/ 437 w 1447"/>
                  <a:gd name="T27" fmla="*/ 1011 h 1011"/>
                  <a:gd name="T28" fmla="*/ 140 w 1447"/>
                  <a:gd name="T29" fmla="*/ 949 h 1011"/>
                  <a:gd name="T30" fmla="*/ 46 w 1447"/>
                  <a:gd name="T31" fmla="*/ 751 h 1011"/>
                  <a:gd name="T32" fmla="*/ 46 w 1447"/>
                  <a:gd name="T33" fmla="*/ 547 h 1011"/>
                  <a:gd name="T34" fmla="*/ 0 w 1447"/>
                  <a:gd name="T35" fmla="*/ 378 h 1011"/>
                  <a:gd name="T36" fmla="*/ 447 w 1447"/>
                  <a:gd name="T37" fmla="*/ 103 h 10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47"/>
                  <a:gd name="T58" fmla="*/ 0 h 1011"/>
                  <a:gd name="T59" fmla="*/ 1447 w 1447"/>
                  <a:gd name="T60" fmla="*/ 1011 h 10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47" h="1011">
                    <a:moveTo>
                      <a:pt x="447" y="103"/>
                    </a:moveTo>
                    <a:lnTo>
                      <a:pt x="507" y="29"/>
                    </a:lnTo>
                    <a:lnTo>
                      <a:pt x="777" y="34"/>
                    </a:lnTo>
                    <a:lnTo>
                      <a:pt x="968" y="0"/>
                    </a:lnTo>
                    <a:lnTo>
                      <a:pt x="1210" y="122"/>
                    </a:lnTo>
                    <a:lnTo>
                      <a:pt x="1331" y="88"/>
                    </a:lnTo>
                    <a:lnTo>
                      <a:pt x="1396" y="103"/>
                    </a:lnTo>
                    <a:lnTo>
                      <a:pt x="1410" y="402"/>
                    </a:lnTo>
                    <a:lnTo>
                      <a:pt x="1447" y="450"/>
                    </a:lnTo>
                    <a:lnTo>
                      <a:pt x="1336" y="683"/>
                    </a:lnTo>
                    <a:lnTo>
                      <a:pt x="1215" y="523"/>
                    </a:lnTo>
                    <a:lnTo>
                      <a:pt x="1182" y="606"/>
                    </a:lnTo>
                    <a:lnTo>
                      <a:pt x="1010" y="924"/>
                    </a:lnTo>
                    <a:lnTo>
                      <a:pt x="437" y="1011"/>
                    </a:lnTo>
                    <a:lnTo>
                      <a:pt x="140" y="949"/>
                    </a:lnTo>
                    <a:lnTo>
                      <a:pt x="46" y="751"/>
                    </a:lnTo>
                    <a:lnTo>
                      <a:pt x="46" y="547"/>
                    </a:lnTo>
                    <a:lnTo>
                      <a:pt x="0" y="378"/>
                    </a:lnTo>
                    <a:lnTo>
                      <a:pt x="447" y="10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8732" name="Text Box 139"/>
            <p:cNvSpPr txBox="1">
              <a:spLocks noChangeArrowheads="1"/>
            </p:cNvSpPr>
            <p:nvPr/>
          </p:nvSpPr>
          <p:spPr bwMode="auto">
            <a:xfrm>
              <a:off x="794" y="2140"/>
              <a:ext cx="66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it-IT" sz="1600" b="1">
                  <a:latin typeface="Tahoma" charset="0"/>
                </a:rPr>
                <a:t>Network</a:t>
              </a:r>
              <a:endParaRPr lang="en-US" sz="1600" b="1">
                <a:latin typeface="Tahoma" charset="0"/>
              </a:endParaRPr>
            </a:p>
          </p:txBody>
        </p:sp>
      </p:grpSp>
      <p:grpSp>
        <p:nvGrpSpPr>
          <p:cNvPr id="28716" name="Group 140"/>
          <p:cNvGrpSpPr>
            <a:grpSpLocks/>
          </p:cNvGrpSpPr>
          <p:nvPr/>
        </p:nvGrpSpPr>
        <p:grpSpPr bwMode="auto">
          <a:xfrm>
            <a:off x="1258888" y="4652963"/>
            <a:ext cx="1103312" cy="457200"/>
            <a:chOff x="768" y="2112"/>
            <a:chExt cx="695" cy="288"/>
          </a:xfrm>
        </p:grpSpPr>
        <p:grpSp>
          <p:nvGrpSpPr>
            <p:cNvPr id="28717" name="Group 141"/>
            <p:cNvGrpSpPr>
              <a:grpSpLocks/>
            </p:cNvGrpSpPr>
            <p:nvPr/>
          </p:nvGrpSpPr>
          <p:grpSpPr bwMode="auto">
            <a:xfrm>
              <a:off x="768" y="2112"/>
              <a:ext cx="672" cy="288"/>
              <a:chOff x="1103" y="2399"/>
              <a:chExt cx="1679" cy="1281"/>
            </a:xfrm>
          </p:grpSpPr>
          <p:sp>
            <p:nvSpPr>
              <p:cNvPr id="28719" name="Oval 142"/>
              <p:cNvSpPr>
                <a:spLocks noChangeArrowheads="1"/>
              </p:cNvSpPr>
              <p:nvPr/>
            </p:nvSpPr>
            <p:spPr bwMode="auto">
              <a:xfrm>
                <a:off x="1625" y="2438"/>
                <a:ext cx="411" cy="428"/>
              </a:xfrm>
              <a:prstGeom prst="ellipse">
                <a:avLst/>
              </a:prstGeom>
              <a:solidFill>
                <a:srgbClr val="C8C8C8"/>
              </a:solidFill>
              <a:ln w="7938">
                <a:solidFill>
                  <a:srgbClr val="000000"/>
                </a:solidFill>
                <a:round/>
                <a:headEnd/>
                <a:tailEnd/>
              </a:ln>
            </p:spPr>
            <p:txBody>
              <a:bodyPr/>
              <a:lstStyle/>
              <a:p>
                <a:endParaRPr lang="en-GB"/>
              </a:p>
            </p:txBody>
          </p:sp>
          <p:sp>
            <p:nvSpPr>
              <p:cNvPr id="28720" name="Oval 143"/>
              <p:cNvSpPr>
                <a:spLocks noChangeArrowheads="1"/>
              </p:cNvSpPr>
              <p:nvPr/>
            </p:nvSpPr>
            <p:spPr bwMode="auto">
              <a:xfrm>
                <a:off x="1961" y="2399"/>
                <a:ext cx="336" cy="350"/>
              </a:xfrm>
              <a:prstGeom prst="ellipse">
                <a:avLst/>
              </a:prstGeom>
              <a:solidFill>
                <a:srgbClr val="C8C8C8"/>
              </a:solidFill>
              <a:ln w="7938">
                <a:solidFill>
                  <a:srgbClr val="000000"/>
                </a:solidFill>
                <a:round/>
                <a:headEnd/>
                <a:tailEnd/>
              </a:ln>
            </p:spPr>
            <p:txBody>
              <a:bodyPr/>
              <a:lstStyle/>
              <a:p>
                <a:endParaRPr lang="en-GB"/>
              </a:p>
            </p:txBody>
          </p:sp>
          <p:sp>
            <p:nvSpPr>
              <p:cNvPr id="28721" name="Oval 144"/>
              <p:cNvSpPr>
                <a:spLocks noChangeArrowheads="1"/>
              </p:cNvSpPr>
              <p:nvPr/>
            </p:nvSpPr>
            <p:spPr bwMode="auto">
              <a:xfrm>
                <a:off x="2260" y="2748"/>
                <a:ext cx="522" cy="545"/>
              </a:xfrm>
              <a:prstGeom prst="ellipse">
                <a:avLst/>
              </a:prstGeom>
              <a:solidFill>
                <a:srgbClr val="C8C8C8"/>
              </a:solidFill>
              <a:ln w="7938">
                <a:solidFill>
                  <a:srgbClr val="000000"/>
                </a:solidFill>
                <a:round/>
                <a:headEnd/>
                <a:tailEnd/>
              </a:ln>
            </p:spPr>
            <p:txBody>
              <a:bodyPr/>
              <a:lstStyle/>
              <a:p>
                <a:endParaRPr lang="en-GB"/>
              </a:p>
            </p:txBody>
          </p:sp>
          <p:sp>
            <p:nvSpPr>
              <p:cNvPr id="28722" name="Oval 145"/>
              <p:cNvSpPr>
                <a:spLocks noChangeArrowheads="1"/>
              </p:cNvSpPr>
              <p:nvPr/>
            </p:nvSpPr>
            <p:spPr bwMode="auto">
              <a:xfrm>
                <a:off x="1290" y="2980"/>
                <a:ext cx="597" cy="622"/>
              </a:xfrm>
              <a:prstGeom prst="ellipse">
                <a:avLst/>
              </a:prstGeom>
              <a:solidFill>
                <a:srgbClr val="C8C8C8"/>
              </a:solidFill>
              <a:ln w="7938">
                <a:solidFill>
                  <a:srgbClr val="000000"/>
                </a:solidFill>
                <a:round/>
                <a:headEnd/>
                <a:tailEnd/>
              </a:ln>
            </p:spPr>
            <p:txBody>
              <a:bodyPr/>
              <a:lstStyle/>
              <a:p>
                <a:endParaRPr lang="en-GB"/>
              </a:p>
            </p:txBody>
          </p:sp>
          <p:sp>
            <p:nvSpPr>
              <p:cNvPr id="28723" name="Oval 146"/>
              <p:cNvSpPr>
                <a:spLocks noChangeArrowheads="1"/>
              </p:cNvSpPr>
              <p:nvPr/>
            </p:nvSpPr>
            <p:spPr bwMode="auto">
              <a:xfrm>
                <a:off x="2110" y="3058"/>
                <a:ext cx="447" cy="465"/>
              </a:xfrm>
              <a:prstGeom prst="ellipse">
                <a:avLst/>
              </a:prstGeom>
              <a:solidFill>
                <a:srgbClr val="C8C8C8"/>
              </a:solidFill>
              <a:ln w="7938">
                <a:solidFill>
                  <a:srgbClr val="000000"/>
                </a:solidFill>
                <a:round/>
                <a:headEnd/>
                <a:tailEnd/>
              </a:ln>
            </p:spPr>
            <p:txBody>
              <a:bodyPr/>
              <a:lstStyle/>
              <a:p>
                <a:endParaRPr lang="en-GB"/>
              </a:p>
            </p:txBody>
          </p:sp>
          <p:sp>
            <p:nvSpPr>
              <p:cNvPr id="28724" name="Oval 147"/>
              <p:cNvSpPr>
                <a:spLocks noChangeArrowheads="1"/>
              </p:cNvSpPr>
              <p:nvPr/>
            </p:nvSpPr>
            <p:spPr bwMode="auto">
              <a:xfrm>
                <a:off x="1141" y="3097"/>
                <a:ext cx="335" cy="349"/>
              </a:xfrm>
              <a:prstGeom prst="ellipse">
                <a:avLst/>
              </a:prstGeom>
              <a:solidFill>
                <a:srgbClr val="C8C8C8"/>
              </a:solidFill>
              <a:ln w="7938">
                <a:solidFill>
                  <a:srgbClr val="000000"/>
                </a:solidFill>
                <a:round/>
                <a:headEnd/>
                <a:tailEnd/>
              </a:ln>
            </p:spPr>
            <p:txBody>
              <a:bodyPr/>
              <a:lstStyle/>
              <a:p>
                <a:endParaRPr lang="en-GB"/>
              </a:p>
            </p:txBody>
          </p:sp>
          <p:sp>
            <p:nvSpPr>
              <p:cNvPr id="28725" name="Oval 148"/>
              <p:cNvSpPr>
                <a:spLocks noChangeArrowheads="1"/>
              </p:cNvSpPr>
              <p:nvPr/>
            </p:nvSpPr>
            <p:spPr bwMode="auto">
              <a:xfrm>
                <a:off x="1103" y="2826"/>
                <a:ext cx="336" cy="349"/>
              </a:xfrm>
              <a:prstGeom prst="ellipse">
                <a:avLst/>
              </a:prstGeom>
              <a:solidFill>
                <a:srgbClr val="C8C8C8"/>
              </a:solidFill>
              <a:ln w="7938">
                <a:solidFill>
                  <a:srgbClr val="000000"/>
                </a:solidFill>
                <a:round/>
                <a:headEnd/>
                <a:tailEnd/>
              </a:ln>
            </p:spPr>
            <p:txBody>
              <a:bodyPr/>
              <a:lstStyle/>
              <a:p>
                <a:endParaRPr lang="en-GB"/>
              </a:p>
            </p:txBody>
          </p:sp>
          <p:sp>
            <p:nvSpPr>
              <p:cNvPr id="28726" name="Oval 149"/>
              <p:cNvSpPr>
                <a:spLocks noChangeArrowheads="1"/>
              </p:cNvSpPr>
              <p:nvPr/>
            </p:nvSpPr>
            <p:spPr bwMode="auto">
              <a:xfrm>
                <a:off x="1253" y="2516"/>
                <a:ext cx="523" cy="543"/>
              </a:xfrm>
              <a:prstGeom prst="ellipse">
                <a:avLst/>
              </a:prstGeom>
              <a:solidFill>
                <a:srgbClr val="C8C8C8"/>
              </a:solidFill>
              <a:ln w="7938">
                <a:solidFill>
                  <a:srgbClr val="000000"/>
                </a:solidFill>
                <a:round/>
                <a:headEnd/>
                <a:tailEnd/>
              </a:ln>
            </p:spPr>
            <p:txBody>
              <a:bodyPr/>
              <a:lstStyle/>
              <a:p>
                <a:endParaRPr lang="en-GB"/>
              </a:p>
            </p:txBody>
          </p:sp>
          <p:sp>
            <p:nvSpPr>
              <p:cNvPr id="28727" name="Oval 150"/>
              <p:cNvSpPr>
                <a:spLocks noChangeArrowheads="1"/>
              </p:cNvSpPr>
              <p:nvPr/>
            </p:nvSpPr>
            <p:spPr bwMode="auto">
              <a:xfrm>
                <a:off x="1701" y="3136"/>
                <a:ext cx="521" cy="544"/>
              </a:xfrm>
              <a:prstGeom prst="ellipse">
                <a:avLst/>
              </a:prstGeom>
              <a:solidFill>
                <a:srgbClr val="C8C8C8"/>
              </a:solidFill>
              <a:ln w="7938">
                <a:solidFill>
                  <a:srgbClr val="000000"/>
                </a:solidFill>
                <a:round/>
                <a:headEnd/>
                <a:tailEnd/>
              </a:ln>
            </p:spPr>
            <p:txBody>
              <a:bodyPr/>
              <a:lstStyle/>
              <a:p>
                <a:endParaRPr lang="en-GB"/>
              </a:p>
            </p:txBody>
          </p:sp>
          <p:sp>
            <p:nvSpPr>
              <p:cNvPr id="28728" name="Oval 151"/>
              <p:cNvSpPr>
                <a:spLocks noChangeArrowheads="1"/>
              </p:cNvSpPr>
              <p:nvPr/>
            </p:nvSpPr>
            <p:spPr bwMode="auto">
              <a:xfrm>
                <a:off x="2334" y="2554"/>
                <a:ext cx="410" cy="428"/>
              </a:xfrm>
              <a:prstGeom prst="ellipse">
                <a:avLst/>
              </a:prstGeom>
              <a:solidFill>
                <a:srgbClr val="C8C8C8"/>
              </a:solidFill>
              <a:ln w="7938">
                <a:solidFill>
                  <a:srgbClr val="000000"/>
                </a:solidFill>
                <a:round/>
                <a:headEnd/>
                <a:tailEnd/>
              </a:ln>
            </p:spPr>
            <p:txBody>
              <a:bodyPr/>
              <a:lstStyle/>
              <a:p>
                <a:endParaRPr lang="en-GB"/>
              </a:p>
            </p:txBody>
          </p:sp>
          <p:sp>
            <p:nvSpPr>
              <p:cNvPr id="28729" name="Oval 152"/>
              <p:cNvSpPr>
                <a:spLocks noChangeArrowheads="1"/>
              </p:cNvSpPr>
              <p:nvPr/>
            </p:nvSpPr>
            <p:spPr bwMode="auto">
              <a:xfrm>
                <a:off x="2221" y="2399"/>
                <a:ext cx="374" cy="388"/>
              </a:xfrm>
              <a:prstGeom prst="ellipse">
                <a:avLst/>
              </a:prstGeom>
              <a:solidFill>
                <a:srgbClr val="C8C8C8"/>
              </a:solidFill>
              <a:ln w="7938">
                <a:solidFill>
                  <a:srgbClr val="000000"/>
                </a:solidFill>
                <a:round/>
                <a:headEnd/>
                <a:tailEnd/>
              </a:ln>
            </p:spPr>
            <p:txBody>
              <a:bodyPr/>
              <a:lstStyle/>
              <a:p>
                <a:endParaRPr lang="en-GB"/>
              </a:p>
            </p:txBody>
          </p:sp>
          <p:sp>
            <p:nvSpPr>
              <p:cNvPr id="28730" name="Freeform 153"/>
              <p:cNvSpPr>
                <a:spLocks/>
              </p:cNvSpPr>
              <p:nvPr/>
            </p:nvSpPr>
            <p:spPr bwMode="auto">
              <a:xfrm>
                <a:off x="1240" y="2502"/>
                <a:ext cx="1447" cy="1011"/>
              </a:xfrm>
              <a:custGeom>
                <a:avLst/>
                <a:gdLst>
                  <a:gd name="T0" fmla="*/ 447 w 1447"/>
                  <a:gd name="T1" fmla="*/ 103 h 1011"/>
                  <a:gd name="T2" fmla="*/ 507 w 1447"/>
                  <a:gd name="T3" fmla="*/ 29 h 1011"/>
                  <a:gd name="T4" fmla="*/ 777 w 1447"/>
                  <a:gd name="T5" fmla="*/ 34 h 1011"/>
                  <a:gd name="T6" fmla="*/ 968 w 1447"/>
                  <a:gd name="T7" fmla="*/ 0 h 1011"/>
                  <a:gd name="T8" fmla="*/ 1210 w 1447"/>
                  <a:gd name="T9" fmla="*/ 122 h 1011"/>
                  <a:gd name="T10" fmla="*/ 1331 w 1447"/>
                  <a:gd name="T11" fmla="*/ 88 h 1011"/>
                  <a:gd name="T12" fmla="*/ 1396 w 1447"/>
                  <a:gd name="T13" fmla="*/ 103 h 1011"/>
                  <a:gd name="T14" fmla="*/ 1410 w 1447"/>
                  <a:gd name="T15" fmla="*/ 402 h 1011"/>
                  <a:gd name="T16" fmla="*/ 1447 w 1447"/>
                  <a:gd name="T17" fmla="*/ 450 h 1011"/>
                  <a:gd name="T18" fmla="*/ 1336 w 1447"/>
                  <a:gd name="T19" fmla="*/ 683 h 1011"/>
                  <a:gd name="T20" fmla="*/ 1215 w 1447"/>
                  <a:gd name="T21" fmla="*/ 523 h 1011"/>
                  <a:gd name="T22" fmla="*/ 1182 w 1447"/>
                  <a:gd name="T23" fmla="*/ 606 h 1011"/>
                  <a:gd name="T24" fmla="*/ 1010 w 1447"/>
                  <a:gd name="T25" fmla="*/ 924 h 1011"/>
                  <a:gd name="T26" fmla="*/ 437 w 1447"/>
                  <a:gd name="T27" fmla="*/ 1011 h 1011"/>
                  <a:gd name="T28" fmla="*/ 140 w 1447"/>
                  <a:gd name="T29" fmla="*/ 949 h 1011"/>
                  <a:gd name="T30" fmla="*/ 46 w 1447"/>
                  <a:gd name="T31" fmla="*/ 751 h 1011"/>
                  <a:gd name="T32" fmla="*/ 46 w 1447"/>
                  <a:gd name="T33" fmla="*/ 547 h 1011"/>
                  <a:gd name="T34" fmla="*/ 0 w 1447"/>
                  <a:gd name="T35" fmla="*/ 378 h 1011"/>
                  <a:gd name="T36" fmla="*/ 447 w 1447"/>
                  <a:gd name="T37" fmla="*/ 103 h 10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47"/>
                  <a:gd name="T58" fmla="*/ 0 h 1011"/>
                  <a:gd name="T59" fmla="*/ 1447 w 1447"/>
                  <a:gd name="T60" fmla="*/ 1011 h 10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47" h="1011">
                    <a:moveTo>
                      <a:pt x="447" y="103"/>
                    </a:moveTo>
                    <a:lnTo>
                      <a:pt x="507" y="29"/>
                    </a:lnTo>
                    <a:lnTo>
                      <a:pt x="777" y="34"/>
                    </a:lnTo>
                    <a:lnTo>
                      <a:pt x="968" y="0"/>
                    </a:lnTo>
                    <a:lnTo>
                      <a:pt x="1210" y="122"/>
                    </a:lnTo>
                    <a:lnTo>
                      <a:pt x="1331" y="88"/>
                    </a:lnTo>
                    <a:lnTo>
                      <a:pt x="1396" y="103"/>
                    </a:lnTo>
                    <a:lnTo>
                      <a:pt x="1410" y="402"/>
                    </a:lnTo>
                    <a:lnTo>
                      <a:pt x="1447" y="450"/>
                    </a:lnTo>
                    <a:lnTo>
                      <a:pt x="1336" y="683"/>
                    </a:lnTo>
                    <a:lnTo>
                      <a:pt x="1215" y="523"/>
                    </a:lnTo>
                    <a:lnTo>
                      <a:pt x="1182" y="606"/>
                    </a:lnTo>
                    <a:lnTo>
                      <a:pt x="1010" y="924"/>
                    </a:lnTo>
                    <a:lnTo>
                      <a:pt x="437" y="1011"/>
                    </a:lnTo>
                    <a:lnTo>
                      <a:pt x="140" y="949"/>
                    </a:lnTo>
                    <a:lnTo>
                      <a:pt x="46" y="751"/>
                    </a:lnTo>
                    <a:lnTo>
                      <a:pt x="46" y="547"/>
                    </a:lnTo>
                    <a:lnTo>
                      <a:pt x="0" y="378"/>
                    </a:lnTo>
                    <a:lnTo>
                      <a:pt x="447" y="10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8718" name="Text Box 154"/>
            <p:cNvSpPr txBox="1">
              <a:spLocks noChangeArrowheads="1"/>
            </p:cNvSpPr>
            <p:nvPr/>
          </p:nvSpPr>
          <p:spPr bwMode="auto">
            <a:xfrm>
              <a:off x="794" y="2140"/>
              <a:ext cx="66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it-IT" sz="1600" b="1">
                  <a:latin typeface="Tahoma" charset="0"/>
                </a:rPr>
                <a:t>Network</a:t>
              </a:r>
              <a:endParaRPr lang="en-US" sz="1600" b="1">
                <a:latin typeface="Tahoma" charset="0"/>
              </a:endParaRPr>
            </a:p>
          </p:txBody>
        </p:sp>
      </p:grpSp>
      <p:sp>
        <p:nvSpPr>
          <p:cNvPr id="158" name="Text Box 23"/>
          <p:cNvSpPr txBox="1">
            <a:spLocks noChangeArrowheads="1"/>
          </p:cNvSpPr>
          <p:nvPr/>
        </p:nvSpPr>
        <p:spPr bwMode="auto">
          <a:xfrm>
            <a:off x="179512" y="2204864"/>
            <a:ext cx="8524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it-IT" sz="1800" b="1" dirty="0">
                <a:solidFill>
                  <a:schemeClr val="tx2"/>
                </a:solidFill>
                <a:latin typeface="Tahoma" charset="0"/>
              </a:rPr>
              <a:t>Client</a:t>
            </a:r>
            <a:endParaRPr lang="en-US" sz="1800" b="1" dirty="0">
              <a:solidFill>
                <a:schemeClr val="tx2"/>
              </a:solidFill>
              <a:latin typeface="Tahoma" charset="0"/>
            </a:endParaRPr>
          </a:p>
        </p:txBody>
      </p:sp>
      <p:sp>
        <p:nvSpPr>
          <p:cNvPr id="159" name="Text Box 24"/>
          <p:cNvSpPr txBox="1">
            <a:spLocks noChangeArrowheads="1"/>
          </p:cNvSpPr>
          <p:nvPr/>
        </p:nvSpPr>
        <p:spPr bwMode="auto">
          <a:xfrm rot="16200000">
            <a:off x="-53370" y="4021922"/>
            <a:ext cx="12671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it-IT" sz="1800" b="1" dirty="0" smtClean="0">
                <a:solidFill>
                  <a:schemeClr val="tx2"/>
                </a:solidFill>
                <a:latin typeface="Tahoma" charset="0"/>
              </a:rPr>
              <a:t>Server(</a:t>
            </a:r>
            <a:r>
              <a:rPr lang="it-IT" sz="1800" b="1" dirty="0" err="1" smtClean="0">
                <a:solidFill>
                  <a:schemeClr val="tx2"/>
                </a:solidFill>
                <a:latin typeface="Tahoma" charset="0"/>
              </a:rPr>
              <a:t>s</a:t>
            </a:r>
            <a:r>
              <a:rPr lang="it-IT" sz="1800" b="1" dirty="0" smtClean="0">
                <a:solidFill>
                  <a:schemeClr val="tx2"/>
                </a:solidFill>
                <a:latin typeface="Tahoma" charset="0"/>
              </a:rPr>
              <a:t>)</a:t>
            </a:r>
            <a:endParaRPr lang="en-US" sz="1800" b="1" dirty="0">
              <a:solidFill>
                <a:schemeClr val="tx2"/>
              </a:solidFill>
              <a:latin typeface="Tahoma" charset="0"/>
            </a:endParaRPr>
          </a:p>
        </p:txBody>
      </p:sp>
      <p:pic>
        <p:nvPicPr>
          <p:cNvPr id="3" name="Picture 2"/>
          <p:cNvPicPr>
            <a:picLocks noChangeAspect="1"/>
          </p:cNvPicPr>
          <p:nvPr/>
        </p:nvPicPr>
        <p:blipFill>
          <a:blip r:embed="rId3"/>
          <a:stretch>
            <a:fillRect/>
          </a:stretch>
        </p:blipFill>
        <p:spPr>
          <a:xfrm>
            <a:off x="1403648" y="6063436"/>
            <a:ext cx="713656" cy="713656"/>
          </a:xfrm>
          <a:prstGeom prst="rect">
            <a:avLst/>
          </a:prstGeom>
        </p:spPr>
      </p:pic>
      <p:pic>
        <p:nvPicPr>
          <p:cNvPr id="4" name="Picture 3"/>
          <p:cNvPicPr>
            <a:picLocks noChangeAspect="1"/>
          </p:cNvPicPr>
          <p:nvPr/>
        </p:nvPicPr>
        <p:blipFill>
          <a:blip r:embed="rId4"/>
          <a:stretch>
            <a:fillRect/>
          </a:stretch>
        </p:blipFill>
        <p:spPr>
          <a:xfrm>
            <a:off x="4932040" y="6021288"/>
            <a:ext cx="792088" cy="792088"/>
          </a:xfrm>
          <a:prstGeom prst="rect">
            <a:avLst/>
          </a:prstGeom>
        </p:spPr>
      </p:pic>
    </p:spTree>
    <p:extLst>
      <p:ext uri="{BB962C8B-B14F-4D97-AF65-F5344CB8AC3E}">
        <p14:creationId xmlns:p14="http://schemas.microsoft.com/office/powerpoint/2010/main" val="2517278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 Type (cont.)</a:t>
            </a:r>
            <a:endParaRPr lang="en-US" dirty="0"/>
          </a:p>
        </p:txBody>
      </p:sp>
      <p:sp>
        <p:nvSpPr>
          <p:cNvPr id="4" name="Content Placeholder 3"/>
          <p:cNvSpPr>
            <a:spLocks noGrp="1"/>
          </p:cNvSpPr>
          <p:nvPr>
            <p:ph idx="1"/>
          </p:nvPr>
        </p:nvSpPr>
        <p:spPr/>
        <p:txBody>
          <a:bodyPr/>
          <a:lstStyle/>
          <a:p>
            <a:r>
              <a:rPr lang="en-US" dirty="0" smtClean="0"/>
              <a:t>Defines properties as YAML maps</a:t>
            </a:r>
          </a:p>
          <a:p>
            <a:r>
              <a:rPr lang="en-US" dirty="0" smtClean="0"/>
              <a:t>Might define capabilities (What it can provide to other nodes)</a:t>
            </a:r>
          </a:p>
          <a:p>
            <a:endParaRPr lang="en-US" dirty="0"/>
          </a:p>
        </p:txBody>
      </p:sp>
      <p:pic>
        <p:nvPicPr>
          <p:cNvPr id="6" name="Picture 5"/>
          <p:cNvPicPr>
            <a:picLocks noChangeAspect="1"/>
          </p:cNvPicPr>
          <p:nvPr/>
        </p:nvPicPr>
        <p:blipFill>
          <a:blip r:embed="rId2"/>
          <a:stretch>
            <a:fillRect/>
          </a:stretch>
        </p:blipFill>
        <p:spPr>
          <a:xfrm>
            <a:off x="482600" y="2924944"/>
            <a:ext cx="8115300" cy="3086100"/>
          </a:xfrm>
          <a:prstGeom prst="rect">
            <a:avLst/>
          </a:prstGeom>
        </p:spPr>
      </p:pic>
      <p:sp>
        <p:nvSpPr>
          <p:cNvPr id="5" name="Rounded Rectangle 4"/>
          <p:cNvSpPr/>
          <p:nvPr/>
        </p:nvSpPr>
        <p:spPr>
          <a:xfrm>
            <a:off x="549235" y="4987814"/>
            <a:ext cx="4668551" cy="1023230"/>
          </a:xfrm>
          <a:prstGeom prst="roundRect">
            <a:avLst/>
          </a:prstGeom>
          <a:noFill/>
          <a:effectLst>
            <a:glow rad="101600">
              <a:schemeClr val="accent2">
                <a:satMod val="175000"/>
                <a:alpha val="40000"/>
              </a:schemeClr>
            </a:glo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 name="Slide Number Placeholder 2"/>
          <p:cNvSpPr>
            <a:spLocks noGrp="1"/>
          </p:cNvSpPr>
          <p:nvPr>
            <p:ph type="sldNum" sz="quarter" idx="12"/>
          </p:nvPr>
        </p:nvSpPr>
        <p:spPr>
          <a:xfrm>
            <a:off x="4089400" y="6453336"/>
            <a:ext cx="965200" cy="228600"/>
          </a:xfrm>
        </p:spPr>
        <p:txBody>
          <a:bodyPr/>
          <a:lstStyle/>
          <a:p>
            <a:fld id="{A3A2C5DB-42A7-480B-B57D-B0AA071F25FA}" type="slidenum">
              <a:rPr lang="en-GB" smtClean="0"/>
              <a:pPr/>
              <a:t>200</a:t>
            </a:fld>
            <a:endParaRPr lang="en-GB" dirty="0"/>
          </a:p>
        </p:txBody>
      </p:sp>
    </p:spTree>
    <p:extLst>
      <p:ext uri="{BB962C8B-B14F-4D97-AF65-F5344CB8AC3E}">
        <p14:creationId xmlns:p14="http://schemas.microsoft.com/office/powerpoint/2010/main" val="2876003654"/>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Digression</a:t>
            </a:r>
            <a:r>
              <a:rPr lang="mr-IN" dirty="0" smtClean="0"/>
              <a:t>…</a:t>
            </a:r>
            <a:r>
              <a:rPr lang="it-IT" dirty="0" smtClean="0"/>
              <a:t> </a:t>
            </a:r>
            <a:r>
              <a:rPr lang="en-US" dirty="0" smtClean="0"/>
              <a:t>What is YAML?</a:t>
            </a:r>
            <a:endParaRPr lang="en-US" dirty="0"/>
          </a:p>
        </p:txBody>
      </p:sp>
      <p:sp>
        <p:nvSpPr>
          <p:cNvPr id="4" name="Content Placeholder 3"/>
          <p:cNvSpPr>
            <a:spLocks noGrp="1"/>
          </p:cNvSpPr>
          <p:nvPr>
            <p:ph idx="1"/>
          </p:nvPr>
        </p:nvSpPr>
        <p:spPr/>
        <p:txBody>
          <a:bodyPr/>
          <a:lstStyle/>
          <a:p>
            <a:r>
              <a:rPr lang="en-US" dirty="0" smtClean="0">
                <a:solidFill>
                  <a:schemeClr val="bg1">
                    <a:lumMod val="75000"/>
                  </a:schemeClr>
                </a:solidFill>
              </a:rPr>
              <a:t>Defines properties as </a:t>
            </a:r>
            <a:r>
              <a:rPr lang="en-US" b="1" dirty="0" smtClean="0"/>
              <a:t>YAML</a:t>
            </a:r>
            <a:r>
              <a:rPr lang="en-US" dirty="0" smtClean="0"/>
              <a:t> </a:t>
            </a:r>
            <a:r>
              <a:rPr lang="en-US" dirty="0" smtClean="0">
                <a:solidFill>
                  <a:srgbClr val="BFBFBF"/>
                </a:solidFill>
              </a:rPr>
              <a:t>maps</a:t>
            </a:r>
            <a:endParaRPr lang="en-US" dirty="0" smtClean="0"/>
          </a:p>
          <a:p>
            <a:r>
              <a:rPr lang="en-US" dirty="0" smtClean="0"/>
              <a:t>It’s a human readable markup language (Yet Another Markup Language) dialect of JSON, as some would say, It’s </a:t>
            </a:r>
            <a:r>
              <a:rPr lang="en-US" i="1" dirty="0" smtClean="0"/>
              <a:t>“JSON with its pants down”</a:t>
            </a:r>
            <a:endParaRPr lang="en-US" i="1" dirty="0"/>
          </a:p>
        </p:txBody>
      </p:sp>
      <p:pic>
        <p:nvPicPr>
          <p:cNvPr id="6" name="Picture 5"/>
          <p:cNvPicPr>
            <a:picLocks noChangeAspect="1"/>
          </p:cNvPicPr>
          <p:nvPr/>
        </p:nvPicPr>
        <p:blipFill>
          <a:blip r:embed="rId2"/>
          <a:stretch>
            <a:fillRect/>
          </a:stretch>
        </p:blipFill>
        <p:spPr>
          <a:xfrm>
            <a:off x="482600" y="2924944"/>
            <a:ext cx="8115300" cy="3086100"/>
          </a:xfrm>
          <a:prstGeom prst="rect">
            <a:avLst/>
          </a:prstGeom>
        </p:spPr>
      </p:pic>
      <p:sp>
        <p:nvSpPr>
          <p:cNvPr id="5" name="Rounded Rectangle 4"/>
          <p:cNvSpPr/>
          <p:nvPr/>
        </p:nvSpPr>
        <p:spPr>
          <a:xfrm>
            <a:off x="549235" y="4987814"/>
            <a:ext cx="4668551" cy="1023230"/>
          </a:xfrm>
          <a:prstGeom prst="roundRect">
            <a:avLst/>
          </a:prstGeom>
          <a:noFill/>
          <a:effectLst>
            <a:glow rad="101600">
              <a:schemeClr val="accent2">
                <a:satMod val="175000"/>
                <a:alpha val="40000"/>
              </a:schemeClr>
            </a:glo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 name="Slide Number Placeholder 2"/>
          <p:cNvSpPr>
            <a:spLocks noGrp="1"/>
          </p:cNvSpPr>
          <p:nvPr>
            <p:ph type="sldNum" sz="quarter" idx="12"/>
          </p:nvPr>
        </p:nvSpPr>
        <p:spPr>
          <a:xfrm>
            <a:off x="4089400" y="6368752"/>
            <a:ext cx="965200" cy="228600"/>
          </a:xfrm>
        </p:spPr>
        <p:txBody>
          <a:bodyPr/>
          <a:lstStyle/>
          <a:p>
            <a:fld id="{A3A2C5DB-42A7-480B-B57D-B0AA071F25FA}" type="slidenum">
              <a:rPr lang="en-GB" smtClean="0"/>
              <a:pPr/>
              <a:t>201</a:t>
            </a:fld>
            <a:endParaRPr lang="en-GB" dirty="0"/>
          </a:p>
        </p:txBody>
      </p:sp>
    </p:spTree>
    <p:extLst>
      <p:ext uri="{BB962C8B-B14F-4D97-AF65-F5344CB8AC3E}">
        <p14:creationId xmlns:p14="http://schemas.microsoft.com/office/powerpoint/2010/main" val="3921030912"/>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 Type (cont.)</a:t>
            </a:r>
            <a:endParaRPr lang="en-US" dirty="0"/>
          </a:p>
        </p:txBody>
      </p:sp>
      <p:sp>
        <p:nvSpPr>
          <p:cNvPr id="3" name="Content Placeholder 2"/>
          <p:cNvSpPr>
            <a:spLocks noGrp="1"/>
          </p:cNvSpPr>
          <p:nvPr>
            <p:ph idx="1"/>
          </p:nvPr>
        </p:nvSpPr>
        <p:spPr/>
        <p:txBody>
          <a:bodyPr/>
          <a:lstStyle/>
          <a:p>
            <a:r>
              <a:rPr lang="en-US" dirty="0" smtClean="0"/>
              <a:t>Might define </a:t>
            </a:r>
            <a:r>
              <a:rPr lang="en-US" dirty="0"/>
              <a:t>r</a:t>
            </a:r>
            <a:r>
              <a:rPr lang="en-US" dirty="0" smtClean="0"/>
              <a:t>equirements (what it needs from other nodes)</a:t>
            </a:r>
          </a:p>
          <a:p>
            <a:endParaRPr lang="en-US" dirty="0" smtClean="0"/>
          </a:p>
        </p:txBody>
      </p:sp>
      <p:pic>
        <p:nvPicPr>
          <p:cNvPr id="4" name="Picture 3"/>
          <p:cNvPicPr>
            <a:picLocks noChangeAspect="1"/>
          </p:cNvPicPr>
          <p:nvPr/>
        </p:nvPicPr>
        <p:blipFill>
          <a:blip r:embed="rId2"/>
          <a:stretch>
            <a:fillRect/>
          </a:stretch>
        </p:blipFill>
        <p:spPr>
          <a:xfrm>
            <a:off x="1100816" y="2204864"/>
            <a:ext cx="6921500" cy="3769455"/>
          </a:xfrm>
          <a:prstGeom prst="rect">
            <a:avLst/>
          </a:prstGeom>
        </p:spPr>
      </p:pic>
      <p:sp>
        <p:nvSpPr>
          <p:cNvPr id="5" name="Rounded Rectangle 4"/>
          <p:cNvSpPr/>
          <p:nvPr/>
        </p:nvSpPr>
        <p:spPr>
          <a:xfrm>
            <a:off x="875352" y="5001890"/>
            <a:ext cx="2883514" cy="617799"/>
          </a:xfrm>
          <a:prstGeom prst="roundRect">
            <a:avLst/>
          </a:prstGeom>
          <a:noFill/>
          <a:effectLst>
            <a:glow rad="101600">
              <a:schemeClr val="accent2">
                <a:satMod val="175000"/>
                <a:alpha val="40000"/>
              </a:schemeClr>
            </a:glow>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Slide Number Placeholder 5"/>
          <p:cNvSpPr>
            <a:spLocks noGrp="1"/>
          </p:cNvSpPr>
          <p:nvPr>
            <p:ph type="sldNum" sz="quarter" idx="12"/>
          </p:nvPr>
        </p:nvSpPr>
        <p:spPr>
          <a:xfrm>
            <a:off x="4089400" y="6512768"/>
            <a:ext cx="965200" cy="228600"/>
          </a:xfrm>
        </p:spPr>
        <p:txBody>
          <a:bodyPr/>
          <a:lstStyle/>
          <a:p>
            <a:fld id="{A3A2C5DB-42A7-480B-B57D-B0AA071F25FA}" type="slidenum">
              <a:rPr lang="en-GB" smtClean="0"/>
              <a:pPr/>
              <a:t>202</a:t>
            </a:fld>
            <a:endParaRPr lang="en-GB" dirty="0"/>
          </a:p>
        </p:txBody>
      </p:sp>
    </p:spTree>
    <p:extLst>
      <p:ext uri="{BB962C8B-B14F-4D97-AF65-F5344CB8AC3E}">
        <p14:creationId xmlns:p14="http://schemas.microsoft.com/office/powerpoint/2010/main" val="3158105505"/>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TOSCA Core Ingredients</a:t>
            </a:r>
            <a:endParaRPr lang="en-US" dirty="0"/>
          </a:p>
        </p:txBody>
      </p:sp>
      <p:pic>
        <p:nvPicPr>
          <p:cNvPr id="6" name="Picture 5"/>
          <p:cNvPicPr>
            <a:picLocks noChangeAspect="1"/>
          </p:cNvPicPr>
          <p:nvPr/>
        </p:nvPicPr>
        <p:blipFill rotWithShape="1">
          <a:blip r:embed="rId2"/>
          <a:srcRect t="1809"/>
          <a:stretch/>
        </p:blipFill>
        <p:spPr>
          <a:xfrm>
            <a:off x="1866900" y="1498724"/>
            <a:ext cx="5410200" cy="4666580"/>
          </a:xfrm>
          <a:prstGeom prst="rect">
            <a:avLst/>
          </a:prstGeom>
        </p:spPr>
      </p:pic>
      <p:sp>
        <p:nvSpPr>
          <p:cNvPr id="7" name="TextBox 6"/>
          <p:cNvSpPr txBox="1"/>
          <p:nvPr/>
        </p:nvSpPr>
        <p:spPr>
          <a:xfrm>
            <a:off x="683568" y="1052736"/>
            <a:ext cx="3382957" cy="461665"/>
          </a:xfrm>
          <a:prstGeom prst="rect">
            <a:avLst/>
          </a:prstGeom>
          <a:noFill/>
        </p:spPr>
        <p:txBody>
          <a:bodyPr wrap="none" rtlCol="0">
            <a:spAutoFit/>
          </a:bodyPr>
          <a:lstStyle/>
          <a:p>
            <a:r>
              <a:rPr lang="en-US" dirty="0" smtClean="0"/>
              <a:t>TOSCA Service Template</a:t>
            </a:r>
            <a:endParaRPr lang="en-US" dirty="0"/>
          </a:p>
        </p:txBody>
      </p:sp>
      <p:sp>
        <p:nvSpPr>
          <p:cNvPr id="3" name="Rectangle 2"/>
          <p:cNvSpPr/>
          <p:nvPr/>
        </p:nvSpPr>
        <p:spPr>
          <a:xfrm>
            <a:off x="4716016" y="3140968"/>
            <a:ext cx="2880320" cy="1512168"/>
          </a:xfrm>
          <a:prstGeom prst="rect">
            <a:avLst/>
          </a:prstGeom>
          <a:gradFill flip="none" rotWithShape="1">
            <a:gsLst>
              <a:gs pos="0">
                <a:schemeClr val="accent2">
                  <a:shade val="51000"/>
                  <a:satMod val="130000"/>
                  <a:alpha val="0"/>
                </a:schemeClr>
              </a:gs>
              <a:gs pos="80000">
                <a:schemeClr val="accent2">
                  <a:shade val="93000"/>
                  <a:satMod val="130000"/>
                  <a:alpha val="0"/>
                </a:schemeClr>
              </a:gs>
              <a:gs pos="100000">
                <a:schemeClr val="accent2">
                  <a:shade val="94000"/>
                  <a:satMod val="135000"/>
                  <a:alpha val="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A3A2C5DB-42A7-480B-B57D-B0AA071F25FA}" type="slidenum">
              <a:rPr lang="en-GB" smtClean="0"/>
              <a:pPr/>
              <a:t>203</a:t>
            </a:fld>
            <a:endParaRPr lang="en-GB" dirty="0"/>
          </a:p>
        </p:txBody>
      </p:sp>
    </p:spTree>
    <p:extLst>
      <p:ext uri="{BB962C8B-B14F-4D97-AF65-F5344CB8AC3E}">
        <p14:creationId xmlns:p14="http://schemas.microsoft.com/office/powerpoint/2010/main" val="1788873730"/>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7704" y="116632"/>
            <a:ext cx="6192688" cy="792088"/>
          </a:xfrm>
        </p:spPr>
        <p:txBody>
          <a:bodyPr/>
          <a:lstStyle/>
          <a:p>
            <a:r>
              <a:rPr lang="en-US" dirty="0" smtClean="0"/>
              <a:t>Relationship Type</a:t>
            </a:r>
            <a:endParaRPr lang="en-US" dirty="0"/>
          </a:p>
        </p:txBody>
      </p:sp>
      <p:sp>
        <p:nvSpPr>
          <p:cNvPr id="3" name="Content Placeholder 2"/>
          <p:cNvSpPr>
            <a:spLocks noGrp="1"/>
          </p:cNvSpPr>
          <p:nvPr>
            <p:ph idx="1"/>
          </p:nvPr>
        </p:nvSpPr>
        <p:spPr>
          <a:xfrm>
            <a:off x="251520" y="1916832"/>
            <a:ext cx="8712968" cy="4464496"/>
          </a:xfrm>
        </p:spPr>
        <p:txBody>
          <a:bodyPr/>
          <a:lstStyle/>
          <a:p>
            <a:r>
              <a:rPr lang="en-US" dirty="0" smtClean="0"/>
              <a:t>Requirements and Capabilities are an implicit way to describe relationships</a:t>
            </a:r>
          </a:p>
          <a:p>
            <a:r>
              <a:rPr lang="en-US" dirty="0" smtClean="0"/>
              <a:t>Usually you need the explicit way</a:t>
            </a:r>
          </a:p>
          <a:p>
            <a:pPr lvl="1"/>
            <a:r>
              <a:rPr lang="en-US" dirty="0" smtClean="0"/>
              <a:t>You need hooks to configure the source or target node or both</a:t>
            </a:r>
          </a:p>
          <a:p>
            <a:r>
              <a:rPr lang="en-US" dirty="0" smtClean="0"/>
              <a:t>So relationships have types and interfaces as well</a:t>
            </a:r>
          </a:p>
        </p:txBody>
      </p:sp>
      <p:pic>
        <p:nvPicPr>
          <p:cNvPr id="4" name="Picture 3"/>
          <p:cNvPicPr>
            <a:picLocks noChangeAspect="1"/>
          </p:cNvPicPr>
          <p:nvPr/>
        </p:nvPicPr>
        <p:blipFill>
          <a:blip r:embed="rId2"/>
          <a:stretch>
            <a:fillRect/>
          </a:stretch>
        </p:blipFill>
        <p:spPr>
          <a:xfrm>
            <a:off x="388037" y="125440"/>
            <a:ext cx="1433765" cy="1433765"/>
          </a:xfrm>
          <a:prstGeom prst="rect">
            <a:avLst/>
          </a:prstGeom>
        </p:spPr>
      </p:pic>
      <p:sp>
        <p:nvSpPr>
          <p:cNvPr id="5" name="Slide Number Placeholder 4"/>
          <p:cNvSpPr>
            <a:spLocks noGrp="1"/>
          </p:cNvSpPr>
          <p:nvPr>
            <p:ph type="sldNum" sz="quarter" idx="12"/>
          </p:nvPr>
        </p:nvSpPr>
        <p:spPr/>
        <p:txBody>
          <a:bodyPr/>
          <a:lstStyle/>
          <a:p>
            <a:fld id="{A3A2C5DB-42A7-480B-B57D-B0AA071F25FA}" type="slidenum">
              <a:rPr lang="en-GB" smtClean="0"/>
              <a:pPr/>
              <a:t>204</a:t>
            </a:fld>
            <a:endParaRPr lang="en-GB" dirty="0"/>
          </a:p>
        </p:txBody>
      </p:sp>
    </p:spTree>
    <p:extLst>
      <p:ext uri="{BB962C8B-B14F-4D97-AF65-F5344CB8AC3E}">
        <p14:creationId xmlns:p14="http://schemas.microsoft.com/office/powerpoint/2010/main" val="1456132897"/>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Relationships (cont.)</a:t>
            </a:r>
            <a:endParaRPr lang="en-US" dirty="0"/>
          </a:p>
        </p:txBody>
      </p:sp>
      <p:sp>
        <p:nvSpPr>
          <p:cNvPr id="3" name="Content Placeholder 2"/>
          <p:cNvSpPr>
            <a:spLocks noGrp="1"/>
          </p:cNvSpPr>
          <p:nvPr>
            <p:ph idx="1"/>
          </p:nvPr>
        </p:nvSpPr>
        <p:spPr/>
        <p:txBody>
          <a:bodyPr>
            <a:normAutofit/>
          </a:bodyPr>
          <a:lstStyle/>
          <a:p>
            <a:r>
              <a:rPr lang="en-US" dirty="0" smtClean="0"/>
              <a:t>The basic relationship types are:</a:t>
            </a:r>
          </a:p>
          <a:p>
            <a:pPr lvl="1"/>
            <a:r>
              <a:rPr lang="en-US" b="1" dirty="0" err="1" smtClean="0"/>
              <a:t>dependsOn</a:t>
            </a:r>
            <a:r>
              <a:rPr lang="en-US" dirty="0" smtClean="0"/>
              <a:t> – abstract type and its sub types:</a:t>
            </a:r>
          </a:p>
          <a:p>
            <a:pPr lvl="1"/>
            <a:r>
              <a:rPr lang="en-US" b="1" dirty="0" err="1" smtClean="0"/>
              <a:t>hostedOn</a:t>
            </a:r>
            <a:r>
              <a:rPr lang="en-US" dirty="0" smtClean="0"/>
              <a:t> – a node is contained within another</a:t>
            </a:r>
          </a:p>
          <a:p>
            <a:pPr lvl="1"/>
            <a:r>
              <a:rPr lang="en-US" b="1" dirty="0" err="1" smtClean="0"/>
              <a:t>connectsTo</a:t>
            </a:r>
            <a:r>
              <a:rPr lang="en-US" dirty="0" smtClean="0"/>
              <a:t> – a  node has a connection configured to another</a:t>
            </a:r>
          </a:p>
          <a:p>
            <a:r>
              <a:rPr lang="en-US" dirty="0" smtClean="0"/>
              <a:t>The basic interface is configure</a:t>
            </a:r>
          </a:p>
          <a:p>
            <a:pPr lvl="1"/>
            <a:r>
              <a:rPr lang="en-US" b="1" dirty="0" err="1" smtClean="0"/>
              <a:t>preconfigure_source</a:t>
            </a:r>
            <a:r>
              <a:rPr lang="en-US" dirty="0" smtClean="0"/>
              <a:t>, </a:t>
            </a:r>
            <a:r>
              <a:rPr lang="en-US" b="1" dirty="0" err="1" smtClean="0"/>
              <a:t>preconfigure_target</a:t>
            </a:r>
            <a:endParaRPr lang="en-US" b="1" dirty="0" smtClean="0"/>
          </a:p>
          <a:p>
            <a:pPr lvl="1"/>
            <a:r>
              <a:rPr lang="en-US" b="1" dirty="0" err="1"/>
              <a:t>p</a:t>
            </a:r>
            <a:r>
              <a:rPr lang="en-US" b="1" dirty="0" err="1" smtClean="0"/>
              <a:t>ostconfigure_source</a:t>
            </a:r>
            <a:r>
              <a:rPr lang="en-US" dirty="0" smtClean="0"/>
              <a:t>, </a:t>
            </a:r>
            <a:r>
              <a:rPr lang="en-US" b="1" dirty="0" err="1" smtClean="0"/>
              <a:t>postconfigure_target</a:t>
            </a:r>
            <a:endParaRPr lang="en-US" b="1" dirty="0" smtClean="0"/>
          </a:p>
          <a:p>
            <a:pPr lvl="1"/>
            <a:r>
              <a:rPr lang="en-US" b="1" dirty="0" err="1" smtClean="0"/>
              <a:t>add_target</a:t>
            </a:r>
            <a:r>
              <a:rPr lang="en-US" dirty="0" smtClean="0"/>
              <a:t>, </a:t>
            </a:r>
            <a:r>
              <a:rPr lang="en-US" b="1" dirty="0" err="1" smtClean="0"/>
              <a:t>remove_target</a:t>
            </a:r>
            <a:endParaRPr lang="en-US" b="1" dirty="0" smtClean="0"/>
          </a:p>
          <a:p>
            <a:endParaRPr lang="en-US" dirty="0" smtClean="0"/>
          </a:p>
          <a:p>
            <a:pPr lvl="1"/>
            <a:endParaRPr lang="en-US" dirty="0"/>
          </a:p>
        </p:txBody>
      </p:sp>
      <p:sp>
        <p:nvSpPr>
          <p:cNvPr id="4" name="Slide Number Placeholder 3"/>
          <p:cNvSpPr>
            <a:spLocks noGrp="1"/>
          </p:cNvSpPr>
          <p:nvPr>
            <p:ph type="sldNum" sz="quarter" idx="12"/>
          </p:nvPr>
        </p:nvSpPr>
        <p:spPr/>
        <p:txBody>
          <a:bodyPr/>
          <a:lstStyle/>
          <a:p>
            <a:fld id="{A3A2C5DB-42A7-480B-B57D-B0AA071F25FA}" type="slidenum">
              <a:rPr lang="en-GB" smtClean="0"/>
              <a:pPr/>
              <a:t>205</a:t>
            </a:fld>
            <a:endParaRPr lang="en-GB" dirty="0"/>
          </a:p>
        </p:txBody>
      </p:sp>
    </p:spTree>
    <p:extLst>
      <p:ext uri="{BB962C8B-B14F-4D97-AF65-F5344CB8AC3E}">
        <p14:creationId xmlns:p14="http://schemas.microsoft.com/office/powerpoint/2010/main" val="442996084"/>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 Templates</a:t>
            </a:r>
            <a:endParaRPr lang="en-US" dirty="0"/>
          </a:p>
        </p:txBody>
      </p:sp>
      <p:sp>
        <p:nvSpPr>
          <p:cNvPr id="3" name="Content Placeholder 2"/>
          <p:cNvSpPr>
            <a:spLocks noGrp="1"/>
          </p:cNvSpPr>
          <p:nvPr>
            <p:ph idx="1"/>
          </p:nvPr>
        </p:nvSpPr>
        <p:spPr/>
        <p:txBody>
          <a:bodyPr>
            <a:normAutofit/>
          </a:bodyPr>
          <a:lstStyle/>
          <a:p>
            <a:r>
              <a:rPr lang="en-US" dirty="0" smtClean="0"/>
              <a:t>An instance of a type (like Object to Class)</a:t>
            </a:r>
          </a:p>
          <a:p>
            <a:r>
              <a:rPr lang="en-US" dirty="0" smtClean="0"/>
              <a:t>Has specific properties</a:t>
            </a:r>
          </a:p>
          <a:p>
            <a:r>
              <a:rPr lang="en-US" dirty="0" smtClean="0"/>
              <a:t>Has artifacts:</a:t>
            </a:r>
          </a:p>
          <a:p>
            <a:pPr lvl="1"/>
            <a:r>
              <a:rPr lang="en-US" dirty="0" smtClean="0"/>
              <a:t>What to install</a:t>
            </a:r>
          </a:p>
          <a:p>
            <a:pPr lvl="1"/>
            <a:r>
              <a:rPr lang="en-US" dirty="0" smtClean="0"/>
              <a:t>How to install (mapped to interface hooks)</a:t>
            </a:r>
          </a:p>
          <a:p>
            <a:r>
              <a:rPr lang="en-US" dirty="0" smtClean="0"/>
              <a:t>Has requirements and capabilities (or relationships)</a:t>
            </a:r>
          </a:p>
          <a:p>
            <a:endParaRPr lang="en-US" dirty="0"/>
          </a:p>
        </p:txBody>
      </p:sp>
      <p:sp>
        <p:nvSpPr>
          <p:cNvPr id="4" name="Slide Number Placeholder 3"/>
          <p:cNvSpPr>
            <a:spLocks noGrp="1"/>
          </p:cNvSpPr>
          <p:nvPr>
            <p:ph type="sldNum" sz="quarter" idx="12"/>
          </p:nvPr>
        </p:nvSpPr>
        <p:spPr/>
        <p:txBody>
          <a:bodyPr/>
          <a:lstStyle/>
          <a:p>
            <a:fld id="{A3A2C5DB-42A7-480B-B57D-B0AA071F25FA}" type="slidenum">
              <a:rPr lang="en-GB" smtClean="0"/>
              <a:pPr/>
              <a:t>206</a:t>
            </a:fld>
            <a:endParaRPr lang="en-GB" dirty="0"/>
          </a:p>
        </p:txBody>
      </p:sp>
    </p:spTree>
    <p:extLst>
      <p:ext uri="{BB962C8B-B14F-4D97-AF65-F5344CB8AC3E}">
        <p14:creationId xmlns:p14="http://schemas.microsoft.com/office/powerpoint/2010/main" val="3163141824"/>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 Template (Examples)</a:t>
            </a:r>
            <a:endParaRPr lang="en-US" dirty="0"/>
          </a:p>
        </p:txBody>
      </p:sp>
      <p:pic>
        <p:nvPicPr>
          <p:cNvPr id="4" name="Picture 3"/>
          <p:cNvPicPr>
            <a:picLocks noChangeAspect="1"/>
          </p:cNvPicPr>
          <p:nvPr/>
        </p:nvPicPr>
        <p:blipFill>
          <a:blip r:embed="rId2"/>
          <a:stretch>
            <a:fillRect/>
          </a:stretch>
        </p:blipFill>
        <p:spPr>
          <a:xfrm>
            <a:off x="215900" y="1052736"/>
            <a:ext cx="7848600" cy="2603500"/>
          </a:xfrm>
          <a:prstGeom prst="rect">
            <a:avLst/>
          </a:prstGeom>
        </p:spPr>
      </p:pic>
      <p:pic>
        <p:nvPicPr>
          <p:cNvPr id="5" name="Picture 4"/>
          <p:cNvPicPr>
            <a:picLocks noChangeAspect="1"/>
          </p:cNvPicPr>
          <p:nvPr/>
        </p:nvPicPr>
        <p:blipFill>
          <a:blip r:embed="rId3"/>
          <a:stretch>
            <a:fillRect/>
          </a:stretch>
        </p:blipFill>
        <p:spPr>
          <a:xfrm>
            <a:off x="139700" y="3922936"/>
            <a:ext cx="8013700" cy="2235200"/>
          </a:xfrm>
          <a:prstGeom prst="rect">
            <a:avLst/>
          </a:prstGeom>
        </p:spPr>
      </p:pic>
      <p:sp>
        <p:nvSpPr>
          <p:cNvPr id="3" name="Slide Number Placeholder 2"/>
          <p:cNvSpPr>
            <a:spLocks noGrp="1"/>
          </p:cNvSpPr>
          <p:nvPr>
            <p:ph type="sldNum" sz="quarter" idx="12"/>
          </p:nvPr>
        </p:nvSpPr>
        <p:spPr/>
        <p:txBody>
          <a:bodyPr/>
          <a:lstStyle/>
          <a:p>
            <a:fld id="{A3A2C5DB-42A7-480B-B57D-B0AA071F25FA}" type="slidenum">
              <a:rPr lang="en-GB" smtClean="0"/>
              <a:pPr/>
              <a:t>207</a:t>
            </a:fld>
            <a:endParaRPr lang="en-GB" dirty="0"/>
          </a:p>
        </p:txBody>
      </p:sp>
    </p:spTree>
    <p:extLst>
      <p:ext uri="{BB962C8B-B14F-4D97-AF65-F5344CB8AC3E}">
        <p14:creationId xmlns:p14="http://schemas.microsoft.com/office/powerpoint/2010/main" val="2642268027"/>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Translated to TOSCA</a:t>
            </a:r>
            <a:endParaRPr lang="en-US" dirty="0"/>
          </a:p>
        </p:txBody>
      </p:sp>
      <p:pic>
        <p:nvPicPr>
          <p:cNvPr id="2" name="Picture 1" descr="RunningApps-eventsOpe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00" y="1264830"/>
            <a:ext cx="8140700" cy="5522585"/>
          </a:xfrm>
          <a:prstGeom prst="rect">
            <a:avLst/>
          </a:prstGeom>
        </p:spPr>
      </p:pic>
      <p:sp>
        <p:nvSpPr>
          <p:cNvPr id="5" name="Line Callout 2 4"/>
          <p:cNvSpPr/>
          <p:nvPr/>
        </p:nvSpPr>
        <p:spPr>
          <a:xfrm>
            <a:off x="2915210" y="1782076"/>
            <a:ext cx="1268880" cy="455399"/>
          </a:xfrm>
          <a:prstGeom prst="borderCallout2">
            <a:avLst>
              <a:gd name="adj1" fmla="val 47865"/>
              <a:gd name="adj2" fmla="val -1537"/>
              <a:gd name="adj3" fmla="val 114308"/>
              <a:gd name="adj4" fmla="val -28759"/>
              <a:gd name="adj5" fmla="val 183526"/>
              <a:gd name="adj6" fmla="val -28729"/>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Node</a:t>
            </a:r>
            <a:endParaRPr lang="en-US" sz="1600" dirty="0"/>
          </a:p>
        </p:txBody>
      </p:sp>
      <p:sp>
        <p:nvSpPr>
          <p:cNvPr id="6" name="Line Callout 2 5"/>
          <p:cNvSpPr/>
          <p:nvPr/>
        </p:nvSpPr>
        <p:spPr>
          <a:xfrm>
            <a:off x="2280770" y="4309376"/>
            <a:ext cx="1268880" cy="455399"/>
          </a:xfrm>
          <a:prstGeom prst="borderCallout2">
            <a:avLst>
              <a:gd name="adj1" fmla="val -5121"/>
              <a:gd name="adj2" fmla="val 51510"/>
              <a:gd name="adj3" fmla="val -69750"/>
              <a:gd name="adj4" fmla="val 22286"/>
              <a:gd name="adj5" fmla="val -167858"/>
              <a:gd name="adj6" fmla="val 24318"/>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Node</a:t>
            </a:r>
            <a:endParaRPr lang="en-US" sz="1600" dirty="0"/>
          </a:p>
        </p:txBody>
      </p:sp>
      <p:sp>
        <p:nvSpPr>
          <p:cNvPr id="7" name="Line Callout 2 6"/>
          <p:cNvSpPr/>
          <p:nvPr/>
        </p:nvSpPr>
        <p:spPr>
          <a:xfrm>
            <a:off x="5531970" y="2493276"/>
            <a:ext cx="1268880" cy="455399"/>
          </a:xfrm>
          <a:prstGeom prst="borderCallout2">
            <a:avLst>
              <a:gd name="adj1" fmla="val 53443"/>
              <a:gd name="adj2" fmla="val 465"/>
              <a:gd name="adj3" fmla="val 52956"/>
              <a:gd name="adj4" fmla="val -26757"/>
              <a:gd name="adj5" fmla="val 152850"/>
              <a:gd name="adj6" fmla="val -62759"/>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Node</a:t>
            </a:r>
            <a:endParaRPr lang="en-US" sz="1600" dirty="0"/>
          </a:p>
        </p:txBody>
      </p:sp>
      <p:sp>
        <p:nvSpPr>
          <p:cNvPr id="8" name="Line Callout 2 7"/>
          <p:cNvSpPr/>
          <p:nvPr/>
        </p:nvSpPr>
        <p:spPr>
          <a:xfrm>
            <a:off x="5328770" y="5058676"/>
            <a:ext cx="2215030" cy="605524"/>
          </a:xfrm>
          <a:prstGeom prst="borderCallout2">
            <a:avLst>
              <a:gd name="adj1" fmla="val -5121"/>
              <a:gd name="adj2" fmla="val 51510"/>
              <a:gd name="adj3" fmla="val -81573"/>
              <a:gd name="adj4" fmla="val 28805"/>
              <a:gd name="adj5" fmla="val -173965"/>
              <a:gd name="adj6" fmla="val 2398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a:t>
            </a:r>
            <a:r>
              <a:rPr lang="en-US" sz="1600" dirty="0" err="1" smtClean="0"/>
              <a:t>Connects_to</a:t>
            </a:r>
            <a:r>
              <a:rPr lang="en-US" sz="1600" dirty="0" smtClean="0"/>
              <a:t>” relationship</a:t>
            </a:r>
            <a:endParaRPr lang="en-US" sz="1600" dirty="0"/>
          </a:p>
        </p:txBody>
      </p:sp>
      <p:sp>
        <p:nvSpPr>
          <p:cNvPr id="9" name="Line Callout 2 8"/>
          <p:cNvSpPr/>
          <p:nvPr/>
        </p:nvSpPr>
        <p:spPr>
          <a:xfrm>
            <a:off x="6700370" y="3560076"/>
            <a:ext cx="2215030" cy="605524"/>
          </a:xfrm>
          <a:prstGeom prst="borderCallout2">
            <a:avLst>
              <a:gd name="adj1" fmla="val 49410"/>
              <a:gd name="adj2" fmla="val -1812"/>
              <a:gd name="adj3" fmla="val 37976"/>
              <a:gd name="adj4" fmla="val -22224"/>
              <a:gd name="adj5" fmla="val -31345"/>
              <a:gd name="adj6" fmla="val -29908"/>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a:t>
            </a:r>
            <a:r>
              <a:rPr lang="en-US" sz="1600" dirty="0" err="1" smtClean="0"/>
              <a:t>Hosted_on</a:t>
            </a:r>
            <a:r>
              <a:rPr lang="en-US" sz="1600" dirty="0" smtClean="0"/>
              <a:t>”</a:t>
            </a:r>
          </a:p>
          <a:p>
            <a:pPr algn="ctr"/>
            <a:r>
              <a:rPr lang="en-US" sz="1600" dirty="0" smtClean="0"/>
              <a:t>relationship</a:t>
            </a:r>
            <a:endParaRPr lang="en-US" sz="1600" dirty="0"/>
          </a:p>
        </p:txBody>
      </p:sp>
    </p:spTree>
    <p:extLst>
      <p:ext uri="{BB962C8B-B14F-4D97-AF65-F5344CB8AC3E}">
        <p14:creationId xmlns:p14="http://schemas.microsoft.com/office/powerpoint/2010/main" val="2802023408"/>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it All Together</a:t>
            </a:r>
            <a:endParaRPr lang="en-US" dirty="0"/>
          </a:p>
        </p:txBody>
      </p:sp>
      <p:sp>
        <p:nvSpPr>
          <p:cNvPr id="3" name="Content Placeholder 2"/>
          <p:cNvSpPr>
            <a:spLocks noGrp="1"/>
          </p:cNvSpPr>
          <p:nvPr>
            <p:ph idx="1"/>
          </p:nvPr>
        </p:nvSpPr>
        <p:spPr>
          <a:xfrm>
            <a:off x="4116249" y="1124743"/>
            <a:ext cx="4811538" cy="5268781"/>
          </a:xfrm>
        </p:spPr>
        <p:txBody>
          <a:bodyPr>
            <a:normAutofit/>
          </a:bodyPr>
          <a:lstStyle/>
          <a:p>
            <a:r>
              <a:rPr lang="en-US" sz="3600" dirty="0" smtClean="0"/>
              <a:t>TOSCA Blueprint contains:</a:t>
            </a:r>
          </a:p>
          <a:p>
            <a:pPr lvl="1"/>
            <a:r>
              <a:rPr lang="en-US" dirty="0" smtClean="0"/>
              <a:t>Application Topology</a:t>
            </a:r>
          </a:p>
          <a:p>
            <a:pPr lvl="2"/>
            <a:r>
              <a:rPr lang="en-US" dirty="0" smtClean="0"/>
              <a:t>Nodes</a:t>
            </a:r>
          </a:p>
          <a:p>
            <a:pPr lvl="3"/>
            <a:r>
              <a:rPr lang="en-US" dirty="0" smtClean="0"/>
              <a:t>Interfaces</a:t>
            </a:r>
          </a:p>
          <a:p>
            <a:pPr lvl="3"/>
            <a:r>
              <a:rPr lang="en-US" dirty="0" smtClean="0"/>
              <a:t>Properties</a:t>
            </a:r>
          </a:p>
          <a:p>
            <a:pPr lvl="3"/>
            <a:r>
              <a:rPr lang="en-US" dirty="0" smtClean="0"/>
              <a:t>Artifacts (Plugins in Cloudify)</a:t>
            </a:r>
          </a:p>
          <a:p>
            <a:pPr lvl="2"/>
            <a:r>
              <a:rPr lang="en-US" dirty="0" smtClean="0"/>
              <a:t>Relationships</a:t>
            </a:r>
          </a:p>
          <a:p>
            <a:pPr lvl="3"/>
            <a:r>
              <a:rPr lang="en-US" dirty="0" smtClean="0"/>
              <a:t>Interfaces</a:t>
            </a:r>
          </a:p>
          <a:p>
            <a:pPr lvl="1"/>
            <a:r>
              <a:rPr lang="en-US" dirty="0" smtClean="0"/>
              <a:t>Workflows</a:t>
            </a:r>
          </a:p>
          <a:p>
            <a:pPr lvl="1"/>
            <a:r>
              <a:rPr lang="en-US" dirty="0"/>
              <a:t>Policies</a:t>
            </a:r>
          </a:p>
        </p:txBody>
      </p:sp>
      <p:sp>
        <p:nvSpPr>
          <p:cNvPr id="4" name="Slide Number Placeholder 3"/>
          <p:cNvSpPr>
            <a:spLocks noGrp="1"/>
          </p:cNvSpPr>
          <p:nvPr>
            <p:ph type="sldNum" sz="quarter" idx="12"/>
          </p:nvPr>
        </p:nvSpPr>
        <p:spPr/>
        <p:txBody>
          <a:bodyPr/>
          <a:lstStyle/>
          <a:p>
            <a:fld id="{A3A2C5DB-42A7-480B-B57D-B0AA071F25FA}" type="slidenum">
              <a:rPr lang="en-GB" smtClean="0"/>
              <a:pPr/>
              <a:t>209</a:t>
            </a:fld>
            <a:endParaRPr lang="en-GB" dirty="0"/>
          </a:p>
        </p:txBody>
      </p:sp>
    </p:spTree>
    <p:extLst>
      <p:ext uri="{BB962C8B-B14F-4D97-AF65-F5344CB8AC3E}">
        <p14:creationId xmlns:p14="http://schemas.microsoft.com/office/powerpoint/2010/main" val="636046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pPr eaLnBrk="1" hangingPunct="1"/>
            <a:r>
              <a:rPr lang="en-US" dirty="0">
                <a:latin typeface="Arial"/>
                <a:cs typeface="Arial"/>
              </a:rPr>
              <a:t>Layered </a:t>
            </a:r>
            <a:r>
              <a:rPr lang="en-US" dirty="0" smtClean="0">
                <a:latin typeface="Arial"/>
                <a:cs typeface="Arial"/>
              </a:rPr>
              <a:t>style (1/2)</a:t>
            </a:r>
            <a:endParaRPr lang="en-US" b="1" dirty="0">
              <a:latin typeface="Arial"/>
              <a:cs typeface="Arial"/>
            </a:endParaRPr>
          </a:p>
        </p:txBody>
      </p:sp>
      <p:sp>
        <p:nvSpPr>
          <p:cNvPr id="19460" name="Rectangle 3"/>
          <p:cNvSpPr>
            <a:spLocks noGrp="1" noChangeArrowheads="1"/>
          </p:cNvSpPr>
          <p:nvPr>
            <p:ph idx="1"/>
          </p:nvPr>
        </p:nvSpPr>
        <p:spPr>
          <a:xfrm>
            <a:off x="467544" y="1546448"/>
            <a:ext cx="7772400" cy="4978896"/>
          </a:xfrm>
        </p:spPr>
        <p:txBody>
          <a:bodyPr>
            <a:normAutofit fontScale="92500" lnSpcReduction="10000"/>
          </a:bodyPr>
          <a:lstStyle/>
          <a:p>
            <a:pPr eaLnBrk="1" hangingPunct="1">
              <a:lnSpc>
                <a:spcPct val="90000"/>
              </a:lnSpc>
              <a:spcBef>
                <a:spcPts val="900"/>
              </a:spcBef>
            </a:pPr>
            <a:r>
              <a:rPr lang="en-US" sz="2800" b="1" dirty="0">
                <a:latin typeface="Tahoma" charset="0"/>
              </a:rPr>
              <a:t>Hierarchical</a:t>
            </a:r>
            <a:r>
              <a:rPr lang="en-US" sz="2800" dirty="0">
                <a:latin typeface="Tahoma" charset="0"/>
              </a:rPr>
              <a:t> system </a:t>
            </a:r>
            <a:r>
              <a:rPr lang="en-US" sz="2800" dirty="0" smtClean="0">
                <a:latin typeface="Tahoma" charset="0"/>
              </a:rPr>
              <a:t>organization</a:t>
            </a:r>
          </a:p>
          <a:p>
            <a:pPr eaLnBrk="1" hangingPunct="1">
              <a:lnSpc>
                <a:spcPct val="90000"/>
              </a:lnSpc>
              <a:spcBef>
                <a:spcPts val="900"/>
              </a:spcBef>
            </a:pPr>
            <a:r>
              <a:rPr lang="en-US" sz="2800" dirty="0">
                <a:latin typeface="Tahoma" charset="0"/>
              </a:rPr>
              <a:t>Each layer acts as a</a:t>
            </a:r>
          </a:p>
          <a:p>
            <a:pPr lvl="1" eaLnBrk="1" hangingPunct="1">
              <a:lnSpc>
                <a:spcPct val="90000"/>
              </a:lnSpc>
              <a:spcBef>
                <a:spcPts val="600"/>
              </a:spcBef>
            </a:pPr>
            <a:r>
              <a:rPr lang="en-US" sz="2400" dirty="0">
                <a:latin typeface="Tahoma" charset="0"/>
              </a:rPr>
              <a:t>Server</a:t>
            </a:r>
            <a:r>
              <a:rPr lang="en-US" sz="2400" i="1" dirty="0">
                <a:latin typeface="Tahoma" charset="0"/>
              </a:rPr>
              <a:t>:</a:t>
            </a:r>
            <a:r>
              <a:rPr lang="en-US" sz="2400" dirty="0">
                <a:latin typeface="Tahoma" charset="0"/>
              </a:rPr>
              <a:t> service provider to layers </a:t>
            </a:r>
            <a:r>
              <a:rPr lang="ja-JP" altLang="en-US" sz="2400" dirty="0">
                <a:latin typeface="Tahoma" charset="0"/>
              </a:rPr>
              <a:t>“</a:t>
            </a:r>
            <a:r>
              <a:rPr lang="en-US" sz="2400" dirty="0">
                <a:latin typeface="Tahoma" charset="0"/>
              </a:rPr>
              <a:t>above</a:t>
            </a:r>
            <a:r>
              <a:rPr lang="ja-JP" altLang="en-US" sz="2400" dirty="0">
                <a:latin typeface="Tahoma" charset="0"/>
              </a:rPr>
              <a:t>”</a:t>
            </a:r>
            <a:endParaRPr lang="en-US" sz="2400" dirty="0">
              <a:latin typeface="Tahoma" charset="0"/>
            </a:endParaRPr>
          </a:p>
          <a:p>
            <a:pPr lvl="1" eaLnBrk="1" hangingPunct="1">
              <a:lnSpc>
                <a:spcPct val="90000"/>
              </a:lnSpc>
              <a:spcBef>
                <a:spcPts val="600"/>
              </a:spcBef>
            </a:pPr>
            <a:r>
              <a:rPr lang="en-US" sz="2400" dirty="0">
                <a:latin typeface="Tahoma" charset="0"/>
              </a:rPr>
              <a:t>Client</a:t>
            </a:r>
            <a:r>
              <a:rPr lang="en-US" sz="2400" i="1" dirty="0">
                <a:latin typeface="Tahoma" charset="0"/>
              </a:rPr>
              <a:t>:</a:t>
            </a:r>
            <a:r>
              <a:rPr lang="en-US" sz="2400" dirty="0">
                <a:latin typeface="Tahoma" charset="0"/>
              </a:rPr>
              <a:t> service consumer of layer(s) </a:t>
            </a:r>
            <a:r>
              <a:rPr lang="ja-JP" altLang="en-US" sz="2400" dirty="0">
                <a:latin typeface="Tahoma" charset="0"/>
              </a:rPr>
              <a:t>“</a:t>
            </a:r>
            <a:r>
              <a:rPr lang="en-US" sz="2400" dirty="0">
                <a:latin typeface="Tahoma" charset="0"/>
              </a:rPr>
              <a:t>below</a:t>
            </a:r>
            <a:r>
              <a:rPr lang="ja-JP" altLang="en-US" sz="2400" dirty="0">
                <a:latin typeface="Tahoma" charset="0"/>
              </a:rPr>
              <a:t>”</a:t>
            </a:r>
            <a:endParaRPr lang="en-US" sz="2400" b="1" dirty="0">
              <a:latin typeface="Tahoma" charset="0"/>
            </a:endParaRPr>
          </a:p>
          <a:p>
            <a:pPr eaLnBrk="1" hangingPunct="1">
              <a:lnSpc>
                <a:spcPct val="90000"/>
              </a:lnSpc>
              <a:spcBef>
                <a:spcPts val="900"/>
              </a:spcBef>
            </a:pPr>
            <a:r>
              <a:rPr lang="en-US" sz="2800" b="1" dirty="0" smtClean="0">
                <a:latin typeface="Tahoma" charset="0"/>
              </a:rPr>
              <a:t>Topology:</a:t>
            </a:r>
            <a:endParaRPr lang="en-US" sz="2800" b="1" dirty="0">
              <a:latin typeface="Tahoma" charset="0"/>
            </a:endParaRPr>
          </a:p>
          <a:p>
            <a:pPr lvl="1" eaLnBrk="1" hangingPunct="1">
              <a:lnSpc>
                <a:spcPct val="90000"/>
              </a:lnSpc>
              <a:spcBef>
                <a:spcPts val="600"/>
              </a:spcBef>
            </a:pPr>
            <a:r>
              <a:rPr lang="it-IT" altLang="ja-JP" sz="2400" dirty="0" err="1" smtClean="0">
                <a:latin typeface="Tahoma" charset="0"/>
              </a:rPr>
              <a:t>Sort</a:t>
            </a:r>
            <a:r>
              <a:rPr lang="it-IT" altLang="ja-JP" sz="2400" dirty="0" smtClean="0">
                <a:latin typeface="Tahoma" charset="0"/>
              </a:rPr>
              <a:t> of </a:t>
            </a:r>
            <a:r>
              <a:rPr lang="ja-JP" altLang="en-US" sz="2400" dirty="0" smtClean="0">
                <a:latin typeface="Tahoma" charset="0"/>
              </a:rPr>
              <a:t>“</a:t>
            </a:r>
            <a:r>
              <a:rPr lang="it-IT" altLang="ja-JP" sz="2400" dirty="0" smtClean="0">
                <a:latin typeface="Tahoma" charset="0"/>
              </a:rPr>
              <a:t>m</a:t>
            </a:r>
            <a:r>
              <a:rPr lang="en-US" sz="2400" dirty="0" err="1" smtClean="0">
                <a:latin typeface="Tahoma" charset="0"/>
              </a:rPr>
              <a:t>ulti</a:t>
            </a:r>
            <a:r>
              <a:rPr lang="en-US" sz="2400" dirty="0">
                <a:latin typeface="Tahoma" charset="0"/>
              </a:rPr>
              <a:t>-level client-</a:t>
            </a:r>
            <a:r>
              <a:rPr lang="en-US" sz="2400" dirty="0" smtClean="0">
                <a:latin typeface="Tahoma" charset="0"/>
              </a:rPr>
              <a:t>server</a:t>
            </a:r>
            <a:r>
              <a:rPr lang="ja-JP" altLang="en-US" sz="2400" dirty="0" smtClean="0">
                <a:latin typeface="Tahoma" charset="0"/>
              </a:rPr>
              <a:t>”</a:t>
            </a:r>
            <a:endParaRPr lang="en-US" sz="2400" dirty="0">
              <a:latin typeface="Tahoma" charset="0"/>
            </a:endParaRPr>
          </a:p>
          <a:p>
            <a:pPr lvl="1" eaLnBrk="1" hangingPunct="1">
              <a:lnSpc>
                <a:spcPct val="90000"/>
              </a:lnSpc>
              <a:spcBef>
                <a:spcPts val="600"/>
              </a:spcBef>
            </a:pPr>
            <a:r>
              <a:rPr lang="en-US" sz="2400" dirty="0">
                <a:latin typeface="Tahoma" charset="0"/>
              </a:rPr>
              <a:t>Each layer exposes an interface </a:t>
            </a:r>
            <a:r>
              <a:rPr lang="en-US" sz="2400" dirty="0" smtClean="0">
                <a:latin typeface="Tahoma" charset="0"/>
              </a:rPr>
              <a:t/>
            </a:r>
            <a:br>
              <a:rPr lang="en-US" sz="2400" dirty="0" smtClean="0">
                <a:latin typeface="Tahoma" charset="0"/>
              </a:rPr>
            </a:br>
            <a:r>
              <a:rPr lang="en-US" sz="2400" dirty="0" smtClean="0">
                <a:latin typeface="Tahoma" charset="0"/>
              </a:rPr>
              <a:t>(</a:t>
            </a:r>
            <a:r>
              <a:rPr lang="en-US" sz="2400" dirty="0">
                <a:latin typeface="Tahoma" charset="0"/>
              </a:rPr>
              <a:t>API) to be used by </a:t>
            </a:r>
            <a:r>
              <a:rPr lang="en-US" sz="2400" dirty="0" smtClean="0">
                <a:latin typeface="Tahoma" charset="0"/>
              </a:rPr>
              <a:t>layers </a:t>
            </a:r>
            <a:r>
              <a:rPr lang="en-US" sz="2400" dirty="0">
                <a:latin typeface="Tahoma" charset="0"/>
              </a:rPr>
              <a:t>above </a:t>
            </a:r>
          </a:p>
          <a:p>
            <a:pPr eaLnBrk="1" hangingPunct="1">
              <a:lnSpc>
                <a:spcPct val="90000"/>
              </a:lnSpc>
              <a:spcBef>
                <a:spcPts val="900"/>
              </a:spcBef>
            </a:pPr>
            <a:r>
              <a:rPr lang="en-US" sz="2800" dirty="0" smtClean="0">
                <a:latin typeface="Tahoma" charset="0"/>
              </a:rPr>
              <a:t>Connectors </a:t>
            </a:r>
            <a:r>
              <a:rPr lang="en-US" sz="2800" dirty="0">
                <a:latin typeface="Tahoma" charset="0"/>
              </a:rPr>
              <a:t>are protocols of </a:t>
            </a:r>
            <a:r>
              <a:rPr lang="en-US" sz="2800" dirty="0" smtClean="0">
                <a:latin typeface="Tahoma" charset="0"/>
              </a:rPr>
              <a:t/>
            </a:r>
            <a:br>
              <a:rPr lang="en-US" sz="2800" dirty="0" smtClean="0">
                <a:latin typeface="Tahoma" charset="0"/>
              </a:rPr>
            </a:br>
            <a:r>
              <a:rPr lang="en-US" sz="2800" dirty="0" smtClean="0">
                <a:latin typeface="Tahoma" charset="0"/>
              </a:rPr>
              <a:t>layer </a:t>
            </a:r>
            <a:r>
              <a:rPr lang="en-US" sz="2800" dirty="0">
                <a:latin typeface="Tahoma" charset="0"/>
              </a:rPr>
              <a:t>interaction</a:t>
            </a:r>
          </a:p>
          <a:p>
            <a:pPr lvl="1" eaLnBrk="1" hangingPunct="1">
              <a:lnSpc>
                <a:spcPct val="90000"/>
              </a:lnSpc>
              <a:spcBef>
                <a:spcPts val="900"/>
              </a:spcBef>
            </a:pPr>
            <a:r>
              <a:rPr lang="en-US" sz="2400" dirty="0">
                <a:latin typeface="Tahoma" charset="0"/>
              </a:rPr>
              <a:t>Example: operating systems</a:t>
            </a:r>
          </a:p>
          <a:p>
            <a:pPr lvl="1" eaLnBrk="1" hangingPunct="1">
              <a:lnSpc>
                <a:spcPct val="90000"/>
              </a:lnSpc>
              <a:spcBef>
                <a:spcPts val="900"/>
              </a:spcBef>
            </a:pPr>
            <a:r>
              <a:rPr lang="en-US" sz="2400" dirty="0">
                <a:latin typeface="Tahoma" charset="0"/>
              </a:rPr>
              <a:t>Virtual machine style </a:t>
            </a:r>
            <a:r>
              <a:rPr lang="en-US" sz="2400" dirty="0" smtClean="0">
                <a:latin typeface="Tahoma" charset="0"/>
              </a:rPr>
              <a:t>results</a:t>
            </a:r>
            <a:br>
              <a:rPr lang="en-US" sz="2400" dirty="0" smtClean="0">
                <a:latin typeface="Tahoma" charset="0"/>
              </a:rPr>
            </a:br>
            <a:r>
              <a:rPr lang="en-US" sz="2400" dirty="0" smtClean="0">
                <a:latin typeface="Tahoma" charset="0"/>
              </a:rPr>
              <a:t>from </a:t>
            </a:r>
            <a:r>
              <a:rPr lang="en-US" sz="2400" dirty="0">
                <a:latin typeface="Tahoma" charset="0"/>
              </a:rPr>
              <a:t>fully opaque layers</a:t>
            </a:r>
          </a:p>
        </p:txBody>
      </p:sp>
      <p:pic>
        <p:nvPicPr>
          <p:cNvPr id="2" name="Picture 1"/>
          <p:cNvPicPr>
            <a:picLocks noChangeAspect="1"/>
          </p:cNvPicPr>
          <p:nvPr/>
        </p:nvPicPr>
        <p:blipFill>
          <a:blip r:embed="rId3"/>
          <a:stretch>
            <a:fillRect/>
          </a:stretch>
        </p:blipFill>
        <p:spPr>
          <a:xfrm>
            <a:off x="7256834" y="-27384"/>
            <a:ext cx="1923678" cy="2564904"/>
          </a:xfrm>
          <a:prstGeom prst="rect">
            <a:avLst/>
          </a:prstGeom>
        </p:spPr>
      </p:pic>
      <p:pic>
        <p:nvPicPr>
          <p:cNvPr id="6" name="Picture 3" descr="Fig4-10LayeredSystemsNotion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6136" y="3371546"/>
            <a:ext cx="3168352" cy="3287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16239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5888"/>
            <a:ext cx="7668344" cy="838200"/>
          </a:xfrm>
        </p:spPr>
        <p:txBody>
          <a:bodyPr/>
          <a:lstStyle/>
          <a:p>
            <a:r>
              <a:rPr lang="en-CA" sz="4000" dirty="0" smtClean="0"/>
              <a:t>TOSCA YAML </a:t>
            </a:r>
            <a:r>
              <a:rPr lang="en-CA" sz="4000" dirty="0" err="1" smtClean="0"/>
              <a:t>IasC</a:t>
            </a:r>
            <a:r>
              <a:rPr lang="en-CA" sz="4000" dirty="0" smtClean="0"/>
              <a:t> Example</a:t>
            </a:r>
            <a:endParaRPr lang="en-CA" sz="4000" dirty="0"/>
          </a:p>
        </p:txBody>
      </p:sp>
      <p:sp>
        <p:nvSpPr>
          <p:cNvPr id="3" name="Content Placeholder 2"/>
          <p:cNvSpPr>
            <a:spLocks noGrp="1"/>
          </p:cNvSpPr>
          <p:nvPr>
            <p:ph idx="1"/>
          </p:nvPr>
        </p:nvSpPr>
        <p:spPr/>
        <p:txBody>
          <a:bodyPr/>
          <a:lstStyle/>
          <a:p>
            <a:r>
              <a:rPr lang="en-CA" dirty="0" smtClean="0"/>
              <a:t>ELK Monitoring Stack</a:t>
            </a:r>
          </a:p>
          <a:p>
            <a:pPr lvl="1"/>
            <a:r>
              <a:rPr lang="en-CA" dirty="0" smtClean="0"/>
              <a:t>Elastic-search</a:t>
            </a:r>
          </a:p>
          <a:p>
            <a:pPr lvl="1"/>
            <a:r>
              <a:rPr lang="en-CA" dirty="0" err="1" smtClean="0"/>
              <a:t>Logstash</a:t>
            </a:r>
            <a:endParaRPr lang="en-CA" dirty="0" smtClean="0"/>
          </a:p>
          <a:p>
            <a:pPr lvl="1"/>
            <a:r>
              <a:rPr lang="en-CA" dirty="0" err="1" smtClean="0"/>
              <a:t>Kibana</a:t>
            </a:r>
            <a:endParaRPr lang="en-CA" dirty="0" smtClean="0"/>
          </a:p>
        </p:txBody>
      </p:sp>
      <p:sp>
        <p:nvSpPr>
          <p:cNvPr id="4" name="Slide Number Placeholder 3"/>
          <p:cNvSpPr>
            <a:spLocks noGrp="1"/>
          </p:cNvSpPr>
          <p:nvPr>
            <p:ph type="sldNum" sz="quarter" idx="12"/>
          </p:nvPr>
        </p:nvSpPr>
        <p:spPr/>
        <p:txBody>
          <a:bodyPr/>
          <a:lstStyle/>
          <a:p>
            <a:fld id="{A3A2C5DB-42A7-480B-B57D-B0AA071F25FA}" type="slidenum">
              <a:rPr lang="en-GB" smtClean="0"/>
              <a:pPr/>
              <a:t>210</a:t>
            </a:fld>
            <a:endParaRPr lang="en-GB" dirty="0"/>
          </a:p>
        </p:txBody>
      </p:sp>
    </p:spTree>
    <p:extLst>
      <p:ext uri="{BB962C8B-B14F-4D97-AF65-F5344CB8AC3E}">
        <p14:creationId xmlns:p14="http://schemas.microsoft.com/office/powerpoint/2010/main" val="4042104241"/>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7-05-18 at 16.26.3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8659"/>
            <a:ext cx="9144000" cy="3264477"/>
          </a:xfrm>
          <a:prstGeom prst="rect">
            <a:avLst/>
          </a:prstGeom>
        </p:spPr>
      </p:pic>
      <p:sp>
        <p:nvSpPr>
          <p:cNvPr id="3" name="Slide Number Placeholder 2"/>
          <p:cNvSpPr>
            <a:spLocks noGrp="1"/>
          </p:cNvSpPr>
          <p:nvPr>
            <p:ph type="sldNum" sz="quarter" idx="4294967295"/>
          </p:nvPr>
        </p:nvSpPr>
        <p:spPr>
          <a:xfrm>
            <a:off x="4310608" y="6237312"/>
            <a:ext cx="2133600" cy="366183"/>
          </a:xfrm>
          <a:prstGeom prst="rect">
            <a:avLst/>
          </a:prstGeom>
        </p:spPr>
        <p:txBody>
          <a:bodyPr/>
          <a:lstStyle/>
          <a:p>
            <a:pPr>
              <a:defRPr/>
            </a:pPr>
            <a:fld id="{38F90437-3A3D-4475-A3EB-32DBC1A7FC47}" type="slidenum">
              <a:rPr lang="en-US" sz="1600" smtClean="0">
                <a:solidFill>
                  <a:srgbClr val="000000"/>
                </a:solidFill>
              </a:rPr>
              <a:pPr>
                <a:defRPr/>
              </a:pPr>
              <a:t>211</a:t>
            </a:fld>
            <a:endParaRPr lang="en-US" sz="1600" dirty="0">
              <a:solidFill>
                <a:srgbClr val="000000"/>
              </a:solidFill>
            </a:endParaRPr>
          </a:p>
        </p:txBody>
      </p:sp>
    </p:spTree>
    <p:extLst>
      <p:ext uri="{BB962C8B-B14F-4D97-AF65-F5344CB8AC3E}">
        <p14:creationId xmlns:p14="http://schemas.microsoft.com/office/powerpoint/2010/main" val="39978592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7-05-18 at 16.26.38.png"/>
          <p:cNvPicPr>
            <a:picLocks noChangeAspect="1"/>
          </p:cNvPicPr>
          <p:nvPr/>
        </p:nvPicPr>
        <p:blipFill rotWithShape="1">
          <a:blip r:embed="rId2">
            <a:extLst>
              <a:ext uri="{28A0092B-C50C-407E-A947-70E740481C1C}">
                <a14:useLocalDpi xmlns:a14="http://schemas.microsoft.com/office/drawing/2010/main" val="0"/>
              </a:ext>
            </a:extLst>
          </a:blip>
          <a:srcRect r="63254"/>
          <a:stretch/>
        </p:blipFill>
        <p:spPr>
          <a:xfrm>
            <a:off x="135642" y="1052736"/>
            <a:ext cx="5262304" cy="5112568"/>
          </a:xfrm>
          <a:prstGeom prst="rect">
            <a:avLst/>
          </a:prstGeom>
        </p:spPr>
      </p:pic>
      <p:sp>
        <p:nvSpPr>
          <p:cNvPr id="3" name="Slide Number Placeholder 2"/>
          <p:cNvSpPr>
            <a:spLocks noGrp="1"/>
          </p:cNvSpPr>
          <p:nvPr>
            <p:ph type="sldNum" sz="quarter" idx="4294967295"/>
          </p:nvPr>
        </p:nvSpPr>
        <p:spPr>
          <a:xfrm>
            <a:off x="4310608" y="6237312"/>
            <a:ext cx="2133600" cy="366183"/>
          </a:xfrm>
          <a:prstGeom prst="rect">
            <a:avLst/>
          </a:prstGeom>
        </p:spPr>
        <p:txBody>
          <a:bodyPr/>
          <a:lstStyle/>
          <a:p>
            <a:pPr>
              <a:defRPr/>
            </a:pPr>
            <a:fld id="{38F90437-3A3D-4475-A3EB-32DBC1A7FC47}" type="slidenum">
              <a:rPr lang="en-US" sz="1600" smtClean="0">
                <a:solidFill>
                  <a:srgbClr val="000000"/>
                </a:solidFill>
              </a:rPr>
              <a:pPr>
                <a:defRPr/>
              </a:pPr>
              <a:t>212</a:t>
            </a:fld>
            <a:endParaRPr lang="en-US" sz="1600" dirty="0">
              <a:solidFill>
                <a:srgbClr val="000000"/>
              </a:solidFill>
            </a:endParaRPr>
          </a:p>
        </p:txBody>
      </p:sp>
    </p:spTree>
    <p:extLst>
      <p:ext uri="{BB962C8B-B14F-4D97-AF65-F5344CB8AC3E}">
        <p14:creationId xmlns:p14="http://schemas.microsoft.com/office/powerpoint/2010/main" val="3257938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7-05-18 at 16.26.38.png"/>
          <p:cNvPicPr>
            <a:picLocks noChangeAspect="1"/>
          </p:cNvPicPr>
          <p:nvPr/>
        </p:nvPicPr>
        <p:blipFill rotWithShape="1">
          <a:blip r:embed="rId2">
            <a:extLst>
              <a:ext uri="{28A0092B-C50C-407E-A947-70E740481C1C}">
                <a14:useLocalDpi xmlns:a14="http://schemas.microsoft.com/office/drawing/2010/main" val="0"/>
              </a:ext>
            </a:extLst>
          </a:blip>
          <a:srcRect l="36850" r="222"/>
          <a:stretch/>
        </p:blipFill>
        <p:spPr>
          <a:xfrm>
            <a:off x="19574" y="1124744"/>
            <a:ext cx="9011697" cy="5112568"/>
          </a:xfrm>
          <a:prstGeom prst="rect">
            <a:avLst/>
          </a:prstGeom>
        </p:spPr>
      </p:pic>
      <p:sp>
        <p:nvSpPr>
          <p:cNvPr id="3" name="Slide Number Placeholder 2"/>
          <p:cNvSpPr>
            <a:spLocks noGrp="1"/>
          </p:cNvSpPr>
          <p:nvPr>
            <p:ph type="sldNum" sz="quarter" idx="4294967295"/>
          </p:nvPr>
        </p:nvSpPr>
        <p:spPr>
          <a:xfrm>
            <a:off x="4310608" y="6237312"/>
            <a:ext cx="2133600" cy="366183"/>
          </a:xfrm>
          <a:prstGeom prst="rect">
            <a:avLst/>
          </a:prstGeom>
        </p:spPr>
        <p:txBody>
          <a:bodyPr/>
          <a:lstStyle/>
          <a:p>
            <a:pPr>
              <a:defRPr/>
            </a:pPr>
            <a:fld id="{38F90437-3A3D-4475-A3EB-32DBC1A7FC47}" type="slidenum">
              <a:rPr lang="en-US" sz="1600" smtClean="0">
                <a:solidFill>
                  <a:srgbClr val="000000"/>
                </a:solidFill>
              </a:rPr>
              <a:pPr>
                <a:defRPr/>
              </a:pPr>
              <a:t>213</a:t>
            </a:fld>
            <a:endParaRPr lang="en-US" sz="1600" dirty="0">
              <a:solidFill>
                <a:srgbClr val="000000"/>
              </a:solidFill>
            </a:endParaRPr>
          </a:p>
        </p:txBody>
      </p:sp>
    </p:spTree>
    <p:extLst>
      <p:ext uri="{BB962C8B-B14F-4D97-AF65-F5344CB8AC3E}">
        <p14:creationId xmlns:p14="http://schemas.microsoft.com/office/powerpoint/2010/main" val="13512081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4310608" y="6237312"/>
            <a:ext cx="2133600" cy="366183"/>
          </a:xfrm>
          <a:prstGeom prst="rect">
            <a:avLst/>
          </a:prstGeom>
        </p:spPr>
        <p:txBody>
          <a:bodyPr/>
          <a:lstStyle/>
          <a:p>
            <a:pPr>
              <a:defRPr/>
            </a:pPr>
            <a:fld id="{38F90437-3A3D-4475-A3EB-32DBC1A7FC47}" type="slidenum">
              <a:rPr lang="en-US" sz="1600" smtClean="0"/>
              <a:pPr>
                <a:defRPr/>
              </a:pPr>
              <a:t>214</a:t>
            </a:fld>
            <a:endParaRPr lang="en-US" sz="1600" dirty="0"/>
          </a:p>
        </p:txBody>
      </p:sp>
      <p:sp>
        <p:nvSpPr>
          <p:cNvPr id="5" name="Title 1"/>
          <p:cNvSpPr txBox="1">
            <a:spLocks/>
          </p:cNvSpPr>
          <p:nvPr/>
        </p:nvSpPr>
        <p:spPr>
          <a:xfrm>
            <a:off x="19087" y="116632"/>
            <a:ext cx="6691313" cy="838200"/>
          </a:xfrm>
          <a:prstGeom prst="rect">
            <a:avLst/>
          </a:prstGeom>
        </p:spPr>
        <p:txBody>
          <a:bodyPr/>
          <a:lstStyle>
            <a:lvl1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mj-lt"/>
                <a:ea typeface="ＭＳ Ｐゴシック" pitchFamily="-72" charset="-128"/>
                <a:cs typeface="ＭＳ Ｐゴシック" pitchFamily="-72" charset="-128"/>
              </a:defRPr>
            </a:lvl1pPr>
            <a:lvl2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pitchFamily="-72" charset="-128"/>
                <a:cs typeface="ＭＳ Ｐゴシック" pitchFamily="-72" charset="-128"/>
              </a:defRPr>
            </a:lvl2pPr>
            <a:lvl3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pitchFamily="-72" charset="-128"/>
                <a:cs typeface="ＭＳ Ｐゴシック" pitchFamily="-72" charset="-128"/>
              </a:defRPr>
            </a:lvl3pPr>
            <a:lvl4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pitchFamily="-72" charset="-128"/>
                <a:cs typeface="ＭＳ Ｐゴシック" pitchFamily="-72" charset="-128"/>
              </a:defRPr>
            </a:lvl4pPr>
            <a:lvl5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pitchFamily="-72" charset="-128"/>
                <a:cs typeface="ＭＳ Ｐゴシック" pitchFamily="-72" charset="-128"/>
              </a:defRPr>
            </a:lvl5pPr>
            <a:lvl6pPr marL="457200" algn="l" rtl="0" fontAlgn="base">
              <a:spcBef>
                <a:spcPct val="0"/>
              </a:spcBef>
              <a:spcAft>
                <a:spcPct val="0"/>
              </a:spcAft>
              <a:defRPr sz="2800">
                <a:solidFill>
                  <a:srgbClr val="003366"/>
                </a:solidFill>
                <a:effectLst>
                  <a:outerShdw blurRad="38100" dist="38100" dir="2700000" algn="tl">
                    <a:srgbClr val="C0C0C0"/>
                  </a:outerShdw>
                </a:effectLst>
                <a:latin typeface="Arial" charset="0"/>
              </a:defRPr>
            </a:lvl6pPr>
            <a:lvl7pPr marL="914400" algn="l" rtl="0" fontAlgn="base">
              <a:spcBef>
                <a:spcPct val="0"/>
              </a:spcBef>
              <a:spcAft>
                <a:spcPct val="0"/>
              </a:spcAft>
              <a:defRPr sz="2800">
                <a:solidFill>
                  <a:srgbClr val="003366"/>
                </a:solidFill>
                <a:effectLst>
                  <a:outerShdw blurRad="38100" dist="38100" dir="2700000" algn="tl">
                    <a:srgbClr val="C0C0C0"/>
                  </a:outerShdw>
                </a:effectLst>
                <a:latin typeface="Arial" charset="0"/>
              </a:defRPr>
            </a:lvl7pPr>
            <a:lvl8pPr marL="1371600" algn="l" rtl="0" fontAlgn="base">
              <a:spcBef>
                <a:spcPct val="0"/>
              </a:spcBef>
              <a:spcAft>
                <a:spcPct val="0"/>
              </a:spcAft>
              <a:defRPr sz="2800">
                <a:solidFill>
                  <a:srgbClr val="003366"/>
                </a:solidFill>
                <a:effectLst>
                  <a:outerShdw blurRad="38100" dist="38100" dir="2700000" algn="tl">
                    <a:srgbClr val="C0C0C0"/>
                  </a:outerShdw>
                </a:effectLst>
                <a:latin typeface="Arial" charset="0"/>
              </a:defRPr>
            </a:lvl8pPr>
            <a:lvl9pPr marL="1828800" algn="l" rtl="0" fontAlgn="base">
              <a:spcBef>
                <a:spcPct val="0"/>
              </a:spcBef>
              <a:spcAft>
                <a:spcPct val="0"/>
              </a:spcAft>
              <a:defRPr sz="2800">
                <a:solidFill>
                  <a:srgbClr val="003366"/>
                </a:solidFill>
                <a:effectLst>
                  <a:outerShdw blurRad="38100" dist="38100" dir="2700000" algn="tl">
                    <a:srgbClr val="C0C0C0"/>
                  </a:outerShdw>
                </a:effectLst>
                <a:latin typeface="Arial" charset="0"/>
              </a:defRPr>
            </a:lvl9pPr>
          </a:lstStyle>
          <a:p>
            <a:r>
              <a:rPr lang="en-US" dirty="0" smtClean="0"/>
              <a:t>ELK TOSCA </a:t>
            </a:r>
            <a:r>
              <a:rPr lang="en-US" dirty="0" err="1" smtClean="0"/>
              <a:t>IasC</a:t>
            </a:r>
            <a:r>
              <a:rPr lang="en-US" dirty="0" smtClean="0"/>
              <a:t> (</a:t>
            </a:r>
            <a:r>
              <a:rPr lang="en-US" dirty="0" err="1" smtClean="0"/>
              <a:t>Logstash</a:t>
            </a:r>
            <a:r>
              <a:rPr lang="en-US" dirty="0" smtClean="0"/>
              <a:t>)</a:t>
            </a:r>
            <a:endParaRPr lang="en-US" dirty="0"/>
          </a:p>
        </p:txBody>
      </p:sp>
      <p:pic>
        <p:nvPicPr>
          <p:cNvPr id="7" name="Picture 6" descr="Screen Shot 2017-05-19 at 11.11.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5436"/>
            <a:ext cx="9144000" cy="6099948"/>
          </a:xfrm>
          <a:prstGeom prst="rect">
            <a:avLst/>
          </a:prstGeom>
        </p:spPr>
      </p:pic>
    </p:spTree>
    <p:extLst>
      <p:ext uri="{BB962C8B-B14F-4D97-AF65-F5344CB8AC3E}">
        <p14:creationId xmlns:p14="http://schemas.microsoft.com/office/powerpoint/2010/main" val="30205646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Shall we go Home?</a:t>
            </a:r>
            <a:endParaRPr lang="en-US" dirty="0"/>
          </a:p>
        </p:txBody>
      </p:sp>
      <p:sp>
        <p:nvSpPr>
          <p:cNvPr id="5" name="Slide Number Placeholder 4"/>
          <p:cNvSpPr>
            <a:spLocks noGrp="1"/>
          </p:cNvSpPr>
          <p:nvPr>
            <p:ph type="sldNum" sz="quarter" idx="12"/>
          </p:nvPr>
        </p:nvSpPr>
        <p:spPr/>
        <p:txBody>
          <a:bodyPr/>
          <a:lstStyle/>
          <a:p>
            <a:fld id="{06D1F8CB-7A79-2C44-85CF-E197CAEA5005}" type="slidenum">
              <a:rPr lang="it-IT" smtClean="0"/>
              <a:pPr/>
              <a:t>215</a:t>
            </a:fld>
            <a:endParaRPr lang="it-IT"/>
          </a:p>
        </p:txBody>
      </p:sp>
      <p:pic>
        <p:nvPicPr>
          <p:cNvPr id="6" name="Picture 5"/>
          <p:cNvPicPr>
            <a:picLocks noChangeAspect="1"/>
          </p:cNvPicPr>
          <p:nvPr/>
        </p:nvPicPr>
        <p:blipFill>
          <a:blip r:embed="rId2"/>
          <a:stretch>
            <a:fillRect/>
          </a:stretch>
        </p:blipFill>
        <p:spPr>
          <a:xfrm>
            <a:off x="3849388" y="1187881"/>
            <a:ext cx="3113543" cy="4293096"/>
          </a:xfrm>
          <a:prstGeom prst="rect">
            <a:avLst/>
          </a:prstGeom>
        </p:spPr>
      </p:pic>
      <p:pic>
        <p:nvPicPr>
          <p:cNvPr id="7" name="Picture 6"/>
          <p:cNvPicPr>
            <a:picLocks noChangeAspect="1"/>
          </p:cNvPicPr>
          <p:nvPr/>
        </p:nvPicPr>
        <p:blipFill>
          <a:blip r:embed="rId3"/>
          <a:stretch>
            <a:fillRect/>
          </a:stretch>
        </p:blipFill>
        <p:spPr>
          <a:xfrm>
            <a:off x="974812" y="3801998"/>
            <a:ext cx="3535040" cy="2354337"/>
          </a:xfrm>
          <a:prstGeom prst="rect">
            <a:avLst/>
          </a:prstGeom>
        </p:spPr>
      </p:pic>
      <p:sp>
        <p:nvSpPr>
          <p:cNvPr id="4" name="TextBox 3"/>
          <p:cNvSpPr txBox="1"/>
          <p:nvPr/>
        </p:nvSpPr>
        <p:spPr>
          <a:xfrm>
            <a:off x="5662963" y="5524917"/>
            <a:ext cx="3481037" cy="707886"/>
          </a:xfrm>
          <a:prstGeom prst="rect">
            <a:avLst/>
          </a:prstGeom>
          <a:noFill/>
        </p:spPr>
        <p:txBody>
          <a:bodyPr wrap="square" rtlCol="0">
            <a:spAutoFit/>
          </a:bodyPr>
          <a:lstStyle/>
          <a:p>
            <a:r>
              <a:rPr lang="en-CA" sz="2000" dirty="0" smtClean="0"/>
              <a:t>Coming up next</a:t>
            </a:r>
            <a:r>
              <a:rPr lang="mr-IN" sz="2000" dirty="0" smtClean="0"/>
              <a:t>…</a:t>
            </a:r>
            <a:r>
              <a:rPr lang="it-IT" sz="2000" dirty="0" smtClean="0"/>
              <a:t> </a:t>
            </a:r>
            <a:r>
              <a:rPr lang="it-IT" sz="2000" dirty="0" err="1" smtClean="0"/>
              <a:t>advanced</a:t>
            </a:r>
            <a:r>
              <a:rPr lang="it-IT" sz="2000" dirty="0" smtClean="0"/>
              <a:t> SA </a:t>
            </a:r>
            <a:r>
              <a:rPr lang="it-IT" sz="2000" dirty="0" err="1" smtClean="0"/>
              <a:t>Styles</a:t>
            </a:r>
            <a:r>
              <a:rPr lang="it-IT" sz="2000" dirty="0" smtClean="0"/>
              <a:t>!</a:t>
            </a:r>
            <a:endParaRPr lang="en-CA" sz="2000" dirty="0"/>
          </a:p>
        </p:txBody>
      </p:sp>
    </p:spTree>
    <p:extLst>
      <p:ext uri="{BB962C8B-B14F-4D97-AF65-F5344CB8AC3E}">
        <p14:creationId xmlns:p14="http://schemas.microsoft.com/office/powerpoint/2010/main" val="176502700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Before we go... Don’t Forget!</a:t>
            </a:r>
            <a:endParaRPr lang="en-CA" dirty="0"/>
          </a:p>
        </p:txBody>
      </p:sp>
      <p:sp>
        <p:nvSpPr>
          <p:cNvPr id="3" name="Content Placeholder 2"/>
          <p:cNvSpPr>
            <a:spLocks noGrp="1"/>
          </p:cNvSpPr>
          <p:nvPr>
            <p:ph idx="1"/>
          </p:nvPr>
        </p:nvSpPr>
        <p:spPr/>
        <p:txBody>
          <a:bodyPr/>
          <a:lstStyle/>
          <a:p>
            <a:r>
              <a:rPr lang="en-CA" dirty="0" smtClean="0"/>
              <a:t>On Nov. 9</a:t>
            </a:r>
            <a:r>
              <a:rPr lang="en-CA" baseline="30000" dirty="0" smtClean="0"/>
              <a:t>th</a:t>
            </a:r>
            <a:r>
              <a:rPr lang="en-CA" dirty="0" smtClean="0"/>
              <a:t> we will have our 1</a:t>
            </a:r>
            <a:r>
              <a:rPr lang="en-CA" baseline="30000" dirty="0" smtClean="0"/>
              <a:t>st</a:t>
            </a:r>
            <a:r>
              <a:rPr lang="en-CA" dirty="0" smtClean="0"/>
              <a:t> project revision!</a:t>
            </a:r>
          </a:p>
          <a:p>
            <a:r>
              <a:rPr lang="en-CA" dirty="0" smtClean="0"/>
              <a:t>Prepare a presentation:</a:t>
            </a:r>
          </a:p>
          <a:p>
            <a:pPr lvl="1"/>
            <a:r>
              <a:rPr lang="en-CA" dirty="0" smtClean="0"/>
              <a:t>20 </a:t>
            </a:r>
            <a:r>
              <a:rPr lang="en-CA" dirty="0" err="1" smtClean="0"/>
              <a:t>mins</a:t>
            </a:r>
            <a:r>
              <a:rPr lang="en-CA" dirty="0" smtClean="0"/>
              <a:t> + questions</a:t>
            </a:r>
          </a:p>
          <a:p>
            <a:pPr lvl="1"/>
            <a:r>
              <a:rPr lang="en-CA" dirty="0" smtClean="0"/>
              <a:t>You will HAVE TO expose, at least:</a:t>
            </a:r>
          </a:p>
          <a:p>
            <a:pPr lvl="2"/>
            <a:r>
              <a:rPr lang="en-CA" dirty="0">
                <a:solidFill>
                  <a:srgbClr val="000000"/>
                </a:solidFill>
                <a:latin typeface="Calibri"/>
                <a:ea typeface="Calibri"/>
                <a:cs typeface="Calibri"/>
              </a:rPr>
              <a:t> (a) the architecture and organisational structure of the community and product; </a:t>
            </a:r>
            <a:endParaRPr lang="en-CA" dirty="0" smtClean="0">
              <a:solidFill>
                <a:srgbClr val="000000"/>
              </a:solidFill>
              <a:latin typeface="Calibri"/>
              <a:ea typeface="Calibri"/>
              <a:cs typeface="Calibri"/>
            </a:endParaRPr>
          </a:p>
          <a:p>
            <a:pPr lvl="2"/>
            <a:r>
              <a:rPr lang="en-CA" dirty="0" smtClean="0">
                <a:solidFill>
                  <a:srgbClr val="000000"/>
                </a:solidFill>
                <a:latin typeface="Calibri"/>
                <a:ea typeface="Calibri"/>
                <a:cs typeface="Calibri"/>
              </a:rPr>
              <a:t>(</a:t>
            </a:r>
            <a:r>
              <a:rPr lang="en-CA" dirty="0">
                <a:solidFill>
                  <a:srgbClr val="000000"/>
                </a:solidFill>
                <a:latin typeface="Calibri"/>
                <a:ea typeface="Calibri"/>
                <a:cs typeface="Calibri"/>
              </a:rPr>
              <a:t>b) the properties and visible features of the architecture; </a:t>
            </a:r>
            <a:endParaRPr lang="en-CA" dirty="0" smtClean="0">
              <a:solidFill>
                <a:srgbClr val="000000"/>
              </a:solidFill>
              <a:latin typeface="Calibri"/>
              <a:ea typeface="Calibri"/>
              <a:cs typeface="Calibri"/>
            </a:endParaRPr>
          </a:p>
          <a:p>
            <a:pPr lvl="2"/>
            <a:r>
              <a:rPr lang="en-CA" dirty="0" smtClean="0">
                <a:solidFill>
                  <a:srgbClr val="000000"/>
                </a:solidFill>
                <a:latin typeface="Calibri"/>
                <a:ea typeface="Calibri"/>
                <a:cs typeface="Calibri"/>
              </a:rPr>
              <a:t>(</a:t>
            </a:r>
            <a:r>
              <a:rPr lang="en-CA" dirty="0">
                <a:solidFill>
                  <a:srgbClr val="000000"/>
                </a:solidFill>
                <a:latin typeface="Calibri"/>
                <a:ea typeface="Calibri"/>
                <a:cs typeface="Calibri"/>
              </a:rPr>
              <a:t>c) the limitations and shortcomings of that product, how to install/interact with it</a:t>
            </a:r>
            <a:r>
              <a:rPr lang="en-CA" dirty="0" smtClean="0">
                <a:solidFill>
                  <a:srgbClr val="000000"/>
                </a:solidFill>
                <a:latin typeface="Calibri"/>
                <a:ea typeface="Calibri"/>
                <a:cs typeface="Calibri"/>
              </a:rPr>
              <a:t>;</a:t>
            </a:r>
          </a:p>
          <a:p>
            <a:pPr lvl="2"/>
            <a:endParaRPr lang="en-CA" dirty="0">
              <a:solidFill>
                <a:srgbClr val="000000"/>
              </a:solidFill>
              <a:latin typeface="Calibri"/>
              <a:ea typeface="Calibri"/>
              <a:cs typeface="Calibri"/>
            </a:endParaRPr>
          </a:p>
          <a:p>
            <a:pPr lvl="1"/>
            <a:r>
              <a:rPr lang="en-CA" dirty="0" smtClean="0">
                <a:solidFill>
                  <a:srgbClr val="000000"/>
                </a:solidFill>
                <a:latin typeface="Calibri"/>
                <a:ea typeface="Calibri"/>
                <a:cs typeface="Calibri"/>
              </a:rPr>
              <a:t>You MAY want to use the concepts and notations we used up to this point;</a:t>
            </a:r>
            <a:endParaRPr lang="en-CA" dirty="0"/>
          </a:p>
        </p:txBody>
      </p:sp>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216</a:t>
            </a:fld>
            <a:endParaRPr lang="it-IT" altLang="en-US"/>
          </a:p>
        </p:txBody>
      </p:sp>
    </p:spTree>
    <p:extLst>
      <p:ext uri="{BB962C8B-B14F-4D97-AF65-F5344CB8AC3E}">
        <p14:creationId xmlns:p14="http://schemas.microsoft.com/office/powerpoint/2010/main" val="65801347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BA865F8-D0B2-3245-A9F6-5F06F5A3A0C6}" type="slidenum">
              <a:rPr lang="en-US" smtClean="0"/>
              <a:pPr/>
              <a:t>217</a:t>
            </a:fld>
            <a:endParaRPr lang="en-US" dirty="0"/>
          </a:p>
        </p:txBody>
      </p:sp>
      <p:sp>
        <p:nvSpPr>
          <p:cNvPr id="3" name="Text Placeholder 2"/>
          <p:cNvSpPr>
            <a:spLocks noGrp="1"/>
          </p:cNvSpPr>
          <p:nvPr>
            <p:ph type="body" sz="quarter" idx="13"/>
          </p:nvPr>
        </p:nvSpPr>
        <p:spPr>
          <a:xfrm>
            <a:off x="1011551" y="220505"/>
            <a:ext cx="6286589" cy="607027"/>
          </a:xfrm>
        </p:spPr>
        <p:txBody>
          <a:bodyPr/>
          <a:lstStyle/>
          <a:p>
            <a:r>
              <a:rPr lang="de-CH" sz="2800" b="0" dirty="0" smtClean="0"/>
              <a:t>References</a:t>
            </a:r>
            <a:endParaRPr lang="en-US" sz="2800" b="0" dirty="0"/>
          </a:p>
        </p:txBody>
      </p:sp>
      <p:sp>
        <p:nvSpPr>
          <p:cNvPr id="4" name="Text Placeholder 3"/>
          <p:cNvSpPr>
            <a:spLocks noGrp="1"/>
          </p:cNvSpPr>
          <p:nvPr>
            <p:ph type="body" sz="quarter" idx="14"/>
          </p:nvPr>
        </p:nvSpPr>
        <p:spPr>
          <a:xfrm>
            <a:off x="686812" y="1140299"/>
            <a:ext cx="8096241" cy="5403469"/>
          </a:xfrm>
        </p:spPr>
        <p:txBody>
          <a:bodyPr>
            <a:normAutofit fontScale="70000" lnSpcReduction="20000"/>
          </a:bodyPr>
          <a:lstStyle/>
          <a:p>
            <a:r>
              <a:rPr lang="de-CH" dirty="0" err="1" smtClean="0"/>
              <a:t>Classical</a:t>
            </a:r>
            <a:r>
              <a:rPr lang="de-CH" dirty="0" smtClean="0"/>
              <a:t> SA Patterns:</a:t>
            </a:r>
          </a:p>
          <a:p>
            <a:pPr lvl="1"/>
            <a:r>
              <a:rPr lang="de-CH" dirty="0"/>
              <a:t>Bass, Len, Clements, Paul </a:t>
            </a:r>
            <a:r>
              <a:rPr lang="de-CH" dirty="0" err="1"/>
              <a:t>and</a:t>
            </a:r>
            <a:r>
              <a:rPr lang="de-CH" dirty="0"/>
              <a:t> </a:t>
            </a:r>
            <a:r>
              <a:rPr lang="de-CH" dirty="0" err="1"/>
              <a:t>Kazman</a:t>
            </a:r>
            <a:r>
              <a:rPr lang="de-CH" dirty="0"/>
              <a:t>, Rick. </a:t>
            </a:r>
            <a:r>
              <a:rPr lang="de-CH" i="1" dirty="0"/>
              <a:t>Software </a:t>
            </a:r>
            <a:r>
              <a:rPr lang="de-CH" i="1" dirty="0" err="1"/>
              <a:t>Architecture</a:t>
            </a:r>
            <a:r>
              <a:rPr lang="de-CH" i="1" dirty="0"/>
              <a:t> in Practice</a:t>
            </a:r>
            <a:r>
              <a:rPr lang="de-CH" dirty="0"/>
              <a:t>. : Addison Wesley, 1998. </a:t>
            </a:r>
            <a:endParaRPr lang="de-CH" dirty="0" smtClean="0"/>
          </a:p>
          <a:p>
            <a:pPr lvl="1"/>
            <a:r>
              <a:rPr lang="de-CH" dirty="0"/>
              <a:t>Taylor, Richard N., </a:t>
            </a:r>
            <a:r>
              <a:rPr lang="de-CH" dirty="0" err="1"/>
              <a:t>Medvidovic</a:t>
            </a:r>
            <a:r>
              <a:rPr lang="de-CH" dirty="0"/>
              <a:t>, Nenad </a:t>
            </a:r>
            <a:r>
              <a:rPr lang="de-CH" dirty="0" err="1"/>
              <a:t>and</a:t>
            </a:r>
            <a:r>
              <a:rPr lang="de-CH" dirty="0"/>
              <a:t> </a:t>
            </a:r>
            <a:r>
              <a:rPr lang="de-CH" dirty="0" err="1"/>
              <a:t>Dashofy</a:t>
            </a:r>
            <a:r>
              <a:rPr lang="de-CH" dirty="0"/>
              <a:t>, Eric M.. </a:t>
            </a:r>
            <a:r>
              <a:rPr lang="de-CH" i="1" dirty="0"/>
              <a:t>Software </a:t>
            </a:r>
            <a:r>
              <a:rPr lang="de-CH" i="1" dirty="0" err="1"/>
              <a:t>Architecture</a:t>
            </a:r>
            <a:r>
              <a:rPr lang="de-CH" i="1" dirty="0"/>
              <a:t>: </a:t>
            </a:r>
            <a:r>
              <a:rPr lang="de-CH" i="1" dirty="0" err="1"/>
              <a:t>Foundations</a:t>
            </a:r>
            <a:r>
              <a:rPr lang="de-CH" i="1" dirty="0"/>
              <a:t>, </a:t>
            </a:r>
            <a:r>
              <a:rPr lang="de-CH" i="1" dirty="0" err="1"/>
              <a:t>Theory</a:t>
            </a:r>
            <a:r>
              <a:rPr lang="de-CH" i="1" dirty="0"/>
              <a:t> </a:t>
            </a:r>
            <a:r>
              <a:rPr lang="de-CH" i="1" dirty="0" err="1"/>
              <a:t>and</a:t>
            </a:r>
            <a:r>
              <a:rPr lang="de-CH" i="1" dirty="0"/>
              <a:t> Practice</a:t>
            </a:r>
            <a:r>
              <a:rPr lang="de-CH" dirty="0"/>
              <a:t>. : Addison-Wesley, 2007. </a:t>
            </a:r>
            <a:endParaRPr lang="de-CH" dirty="0" smtClean="0"/>
          </a:p>
          <a:p>
            <a:endParaRPr lang="de-CH" dirty="0" smtClean="0"/>
          </a:p>
          <a:p>
            <a:r>
              <a:rPr lang="de-CH" dirty="0" err="1" smtClean="0"/>
              <a:t>Cloud</a:t>
            </a:r>
            <a:r>
              <a:rPr lang="de-CH" dirty="0" smtClean="0"/>
              <a:t> </a:t>
            </a:r>
            <a:r>
              <a:rPr lang="de-CH" dirty="0" err="1" smtClean="0"/>
              <a:t>Architectural</a:t>
            </a:r>
            <a:r>
              <a:rPr lang="de-CH" dirty="0" smtClean="0"/>
              <a:t> </a:t>
            </a:r>
            <a:r>
              <a:rPr lang="de-CH" dirty="0" err="1" smtClean="0"/>
              <a:t>patterns</a:t>
            </a:r>
            <a:r>
              <a:rPr lang="de-CH" dirty="0" smtClean="0"/>
              <a:t>:</a:t>
            </a:r>
          </a:p>
          <a:p>
            <a:pPr lvl="1"/>
            <a:r>
              <a:rPr lang="de-CH" dirty="0">
                <a:hlinkClick r:id="rId2"/>
              </a:rPr>
              <a:t>http://www.sei.cmu.edu/library/assets/presentations/retter-saturn2013.</a:t>
            </a:r>
            <a:r>
              <a:rPr lang="de-CH" dirty="0" smtClean="0">
                <a:hlinkClick r:id="rId2"/>
              </a:rPr>
              <a:t>pdf</a:t>
            </a:r>
            <a:endParaRPr lang="de-CH" dirty="0" smtClean="0"/>
          </a:p>
          <a:p>
            <a:pPr lvl="1"/>
            <a:r>
              <a:rPr lang="de-CH" dirty="0" smtClean="0"/>
              <a:t>Microsoft Development Network, SA Field Guide: </a:t>
            </a:r>
            <a:r>
              <a:rPr lang="de-CH" dirty="0" smtClean="0">
                <a:hlinkClick r:id="rId3"/>
              </a:rPr>
              <a:t>https</a:t>
            </a:r>
            <a:r>
              <a:rPr lang="de-CH" dirty="0">
                <a:hlinkClick r:id="rId3"/>
              </a:rPr>
              <a:t>://</a:t>
            </a:r>
            <a:r>
              <a:rPr lang="de-CH" dirty="0" err="1">
                <a:hlinkClick r:id="rId3"/>
              </a:rPr>
              <a:t>msdn.microsoft.com</a:t>
            </a:r>
            <a:r>
              <a:rPr lang="de-CH" dirty="0">
                <a:hlinkClick r:id="rId3"/>
              </a:rPr>
              <a:t>/en-</a:t>
            </a:r>
            <a:r>
              <a:rPr lang="de-CH" dirty="0" err="1">
                <a:hlinkClick r:id="rId3"/>
              </a:rPr>
              <a:t>us</a:t>
            </a:r>
            <a:r>
              <a:rPr lang="de-CH" dirty="0">
                <a:hlinkClick r:id="rId3"/>
              </a:rPr>
              <a:t>/</a:t>
            </a:r>
            <a:r>
              <a:rPr lang="de-CH" dirty="0" err="1">
                <a:hlinkClick r:id="rId3"/>
              </a:rPr>
              <a:t>library</a:t>
            </a:r>
            <a:r>
              <a:rPr lang="de-CH" dirty="0">
                <a:hlinkClick r:id="rId3"/>
              </a:rPr>
              <a:t>/ff650706.aspx</a:t>
            </a:r>
            <a:endParaRPr lang="de-CH" dirty="0" smtClean="0"/>
          </a:p>
          <a:p>
            <a:pPr marL="0" indent="0">
              <a:buNone/>
            </a:pPr>
            <a:endParaRPr lang="de-CH" dirty="0" smtClean="0"/>
          </a:p>
          <a:p>
            <a:r>
              <a:rPr lang="de-CH" dirty="0" smtClean="0"/>
              <a:t>Docker </a:t>
            </a:r>
            <a:r>
              <a:rPr lang="de-CH" dirty="0"/>
              <a:t>homepage: </a:t>
            </a:r>
            <a:r>
              <a:rPr lang="de-CH" dirty="0" smtClean="0">
                <a:hlinkClick r:id="rId4"/>
              </a:rPr>
              <a:t>https</a:t>
            </a:r>
            <a:r>
              <a:rPr lang="de-CH" dirty="0">
                <a:hlinkClick r:id="rId4"/>
              </a:rPr>
              <a:t>://www.docker.com</a:t>
            </a:r>
            <a:r>
              <a:rPr lang="de-CH" dirty="0" smtClean="0">
                <a:hlinkClick r:id="rId4"/>
              </a:rPr>
              <a:t>/</a:t>
            </a:r>
            <a:endParaRPr lang="de-CH" dirty="0" smtClean="0"/>
          </a:p>
          <a:p>
            <a:pPr lvl="1"/>
            <a:r>
              <a:rPr lang="de-CH" dirty="0"/>
              <a:t>Introduction: </a:t>
            </a:r>
            <a:r>
              <a:rPr lang="de-CH" dirty="0">
                <a:hlinkClick r:id="rId5"/>
              </a:rPr>
              <a:t>https://www.docker.com/whatisdocker</a:t>
            </a:r>
            <a:r>
              <a:rPr lang="de-CH" dirty="0" smtClean="0">
                <a:hlinkClick r:id="rId5"/>
              </a:rPr>
              <a:t>/</a:t>
            </a:r>
            <a:r>
              <a:rPr lang="de-CH" dirty="0" smtClean="0"/>
              <a:t> </a:t>
            </a:r>
            <a:endParaRPr lang="de-CH" dirty="0"/>
          </a:p>
          <a:p>
            <a:pPr lvl="1"/>
            <a:r>
              <a:rPr lang="de-CH" dirty="0" smtClean="0"/>
              <a:t>Online </a:t>
            </a:r>
            <a:r>
              <a:rPr lang="de-CH" dirty="0"/>
              <a:t>tutorial: </a:t>
            </a:r>
            <a:r>
              <a:rPr lang="de-CH" dirty="0">
                <a:hlinkClick r:id="rId6"/>
              </a:rPr>
              <a:t>https://www.docker.com/tryit</a:t>
            </a:r>
            <a:r>
              <a:rPr lang="de-CH" dirty="0" smtClean="0">
                <a:hlinkClick r:id="rId6"/>
              </a:rPr>
              <a:t>/</a:t>
            </a:r>
            <a:endParaRPr lang="de-CH" dirty="0" smtClean="0"/>
          </a:p>
          <a:p>
            <a:pPr lvl="1"/>
            <a:r>
              <a:rPr lang="de-CH" dirty="0"/>
              <a:t>Installation and user guide: </a:t>
            </a:r>
            <a:r>
              <a:rPr lang="de-CH" dirty="0">
                <a:hlinkClick r:id="rId7"/>
              </a:rPr>
              <a:t>https://docs.docker.com</a:t>
            </a:r>
            <a:r>
              <a:rPr lang="de-CH" dirty="0" smtClean="0">
                <a:hlinkClick r:id="rId7"/>
              </a:rPr>
              <a:t>/</a:t>
            </a:r>
            <a:endParaRPr lang="de-CH" dirty="0" smtClean="0"/>
          </a:p>
          <a:p>
            <a:pPr marL="457200" lvl="1" indent="0">
              <a:buNone/>
            </a:pPr>
            <a:endParaRPr lang="de-CH" dirty="0" smtClean="0"/>
          </a:p>
          <a:p>
            <a:r>
              <a:rPr lang="de-CH" dirty="0"/>
              <a:t>InfTec TecBoard: </a:t>
            </a:r>
            <a:r>
              <a:rPr lang="de-CH" dirty="0">
                <a:hlinkClick r:id="rId8"/>
              </a:rPr>
              <a:t>https://</a:t>
            </a:r>
            <a:r>
              <a:rPr lang="de-CH" dirty="0" smtClean="0">
                <a:hlinkClick r:id="rId8"/>
              </a:rPr>
              <a:t>inftec.atlassian.net/wiki/display/TEC/Docker</a:t>
            </a:r>
            <a:r>
              <a:rPr lang="de-CH" dirty="0" smtClean="0"/>
              <a:t> </a:t>
            </a:r>
          </a:p>
          <a:p>
            <a:pPr lvl="1"/>
            <a:r>
              <a:rPr lang="de-CH" dirty="0" smtClean="0"/>
              <a:t>Includes this presentation</a:t>
            </a:r>
          </a:p>
          <a:p>
            <a:pPr lvl="1"/>
            <a:endParaRPr lang="en-US" dirty="0"/>
          </a:p>
        </p:txBody>
      </p:sp>
    </p:spTree>
    <p:extLst>
      <p:ext uri="{BB962C8B-B14F-4D97-AF65-F5344CB8AC3E}">
        <p14:creationId xmlns:p14="http://schemas.microsoft.com/office/powerpoint/2010/main" val="1377109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BA865F8-D0B2-3245-A9F6-5F06F5A3A0C6}" type="slidenum">
              <a:rPr lang="en-US" smtClean="0"/>
              <a:pPr/>
              <a:t>218</a:t>
            </a:fld>
            <a:endParaRPr lang="en-US" dirty="0"/>
          </a:p>
        </p:txBody>
      </p:sp>
      <p:sp>
        <p:nvSpPr>
          <p:cNvPr id="3" name="Text Placeholder 2"/>
          <p:cNvSpPr>
            <a:spLocks noGrp="1"/>
          </p:cNvSpPr>
          <p:nvPr>
            <p:ph type="body" sz="quarter" idx="13"/>
          </p:nvPr>
        </p:nvSpPr>
        <p:spPr>
          <a:xfrm>
            <a:off x="1011551" y="285295"/>
            <a:ext cx="6286589" cy="607027"/>
          </a:xfrm>
        </p:spPr>
        <p:txBody>
          <a:bodyPr/>
          <a:lstStyle/>
          <a:p>
            <a:r>
              <a:rPr lang="de-CH" sz="2800" b="0" dirty="0" smtClean="0"/>
              <a:t>Docker Hands On</a:t>
            </a:r>
            <a:endParaRPr lang="en-US" sz="2800" b="0" dirty="0"/>
          </a:p>
        </p:txBody>
      </p:sp>
      <p:sp>
        <p:nvSpPr>
          <p:cNvPr id="4" name="Text Placeholder 3"/>
          <p:cNvSpPr>
            <a:spLocks noGrp="1"/>
          </p:cNvSpPr>
          <p:nvPr>
            <p:ph type="body" sz="quarter" idx="14"/>
          </p:nvPr>
        </p:nvSpPr>
        <p:spPr/>
        <p:txBody>
          <a:bodyPr/>
          <a:lstStyle/>
          <a:p>
            <a:r>
              <a:rPr lang="en-US" dirty="0">
                <a:hlinkClick r:id="rId2"/>
              </a:rPr>
              <a:t>https://</a:t>
            </a:r>
            <a:r>
              <a:rPr lang="en-US" dirty="0" smtClean="0">
                <a:hlinkClick r:id="rId2"/>
              </a:rPr>
              <a:t>bitbucket.org/inftec/vagrant-playground/branch/docker-demo</a:t>
            </a:r>
            <a:endParaRPr lang="en-US" dirty="0" smtClean="0"/>
          </a:p>
          <a:p>
            <a:r>
              <a:rPr lang="de-CH" dirty="0" smtClean="0"/>
              <a:t>Multi-Container-Setup</a:t>
            </a:r>
          </a:p>
          <a:p>
            <a:pPr lvl="1"/>
            <a:r>
              <a:rPr lang="de-CH" dirty="0" smtClean="0"/>
              <a:t>Logging-Container</a:t>
            </a:r>
          </a:p>
          <a:p>
            <a:pPr lvl="1"/>
            <a:r>
              <a:rPr lang="de-CH" dirty="0" smtClean="0"/>
              <a:t>Echo-Container</a:t>
            </a:r>
          </a:p>
          <a:p>
            <a:pPr lvl="1"/>
            <a:r>
              <a:rPr lang="de-CH" dirty="0" smtClean="0"/>
              <a:t>Client-Container</a:t>
            </a:r>
            <a:endParaRPr lang="en-US" dirty="0"/>
          </a:p>
        </p:txBody>
      </p:sp>
    </p:spTree>
    <p:extLst>
      <p:ext uri="{BB962C8B-B14F-4D97-AF65-F5344CB8AC3E}">
        <p14:creationId xmlns:p14="http://schemas.microsoft.com/office/powerpoint/2010/main" val="29908242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ooter Placeholder 4"/>
          <p:cNvSpPr>
            <a:spLocks noGrp="1"/>
          </p:cNvSpPr>
          <p:nvPr>
            <p:ph type="ftr" sz="quarter" idx="11"/>
          </p:nvPr>
        </p:nvSpPr>
        <p:spPr/>
        <p:txBody>
          <a:bodyPr/>
          <a:lstStyle/>
          <a:p>
            <a:r>
              <a:rPr lang="en-US" altLang="en-US"/>
              <a:t>Design&amp;SwArch</a:t>
            </a:r>
          </a:p>
        </p:txBody>
      </p:sp>
      <p:sp>
        <p:nvSpPr>
          <p:cNvPr id="21" name="Slide Number Placeholder 5"/>
          <p:cNvSpPr>
            <a:spLocks noGrp="1"/>
          </p:cNvSpPr>
          <p:nvPr>
            <p:ph type="sldNum" sz="quarter" idx="12"/>
          </p:nvPr>
        </p:nvSpPr>
        <p:spPr/>
        <p:txBody>
          <a:bodyPr/>
          <a:lstStyle/>
          <a:p>
            <a:r>
              <a:rPr lang="it-IT" altLang="en-US"/>
              <a:t>- </a:t>
            </a:r>
            <a:fld id="{52FEE907-91A8-C542-991D-605A5CA3DA97}" type="slidenum">
              <a:rPr lang="en-US" altLang="en-US"/>
              <a:pPr/>
              <a:t>22</a:t>
            </a:fld>
            <a:r>
              <a:rPr lang="it-IT" altLang="en-US"/>
              <a:t> -</a:t>
            </a:r>
            <a:endParaRPr lang="en-US" altLang="en-US"/>
          </a:p>
        </p:txBody>
      </p:sp>
      <p:sp>
        <p:nvSpPr>
          <p:cNvPr id="385026" name="Rectangle 2"/>
          <p:cNvSpPr>
            <a:spLocks noGrp="1" noChangeArrowheads="1"/>
          </p:cNvSpPr>
          <p:nvPr>
            <p:ph type="title"/>
          </p:nvPr>
        </p:nvSpPr>
        <p:spPr>
          <a:xfrm>
            <a:off x="755650" y="0"/>
            <a:ext cx="7772400" cy="1143000"/>
          </a:xfrm>
        </p:spPr>
        <p:txBody>
          <a:bodyPr/>
          <a:lstStyle/>
          <a:p>
            <a:r>
              <a:rPr lang="en-US" altLang="en-US" dirty="0"/>
              <a:t>Layered </a:t>
            </a:r>
            <a:r>
              <a:rPr lang="en-US" altLang="en-US" dirty="0" smtClean="0"/>
              <a:t>style</a:t>
            </a:r>
            <a:endParaRPr lang="en-US" altLang="en-US" dirty="0"/>
          </a:p>
        </p:txBody>
      </p:sp>
      <p:sp>
        <p:nvSpPr>
          <p:cNvPr id="385027" name="Rectangle 3"/>
          <p:cNvSpPr>
            <a:spLocks noGrp="1" noChangeArrowheads="1"/>
          </p:cNvSpPr>
          <p:nvPr>
            <p:ph type="body" idx="1"/>
          </p:nvPr>
        </p:nvSpPr>
        <p:spPr>
          <a:xfrm>
            <a:off x="684213" y="981075"/>
            <a:ext cx="7772400" cy="4114800"/>
          </a:xfrm>
        </p:spPr>
        <p:txBody>
          <a:bodyPr/>
          <a:lstStyle/>
          <a:p>
            <a:r>
              <a:rPr lang="en-US" altLang="en-US"/>
              <a:t>The system is organized through abstraction levels, as a hierarchy of abstract machines</a:t>
            </a:r>
          </a:p>
          <a:p>
            <a:r>
              <a:rPr lang="en-US" altLang="en-US"/>
              <a:t>Hierarchy is given by the USE relation</a:t>
            </a:r>
          </a:p>
        </p:txBody>
      </p:sp>
      <p:sp>
        <p:nvSpPr>
          <p:cNvPr id="385028" name="Rectangle 4"/>
          <p:cNvSpPr>
            <a:spLocks noChangeArrowheads="1"/>
          </p:cNvSpPr>
          <p:nvPr/>
        </p:nvSpPr>
        <p:spPr bwMode="auto">
          <a:xfrm>
            <a:off x="1524000" y="3276600"/>
            <a:ext cx="685800" cy="5334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ltLang="en-US">
                <a:latin typeface="Tahoma" charset="0"/>
              </a:rPr>
              <a:t>A</a:t>
            </a:r>
          </a:p>
        </p:txBody>
      </p:sp>
      <p:sp>
        <p:nvSpPr>
          <p:cNvPr id="385029" name="Rectangle 5"/>
          <p:cNvSpPr>
            <a:spLocks noChangeArrowheads="1"/>
          </p:cNvSpPr>
          <p:nvPr/>
        </p:nvSpPr>
        <p:spPr bwMode="auto">
          <a:xfrm>
            <a:off x="990600" y="5638800"/>
            <a:ext cx="685800" cy="5334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ltLang="en-US">
                <a:latin typeface="Tahoma" charset="0"/>
              </a:rPr>
              <a:t>D</a:t>
            </a:r>
          </a:p>
        </p:txBody>
      </p:sp>
      <p:sp>
        <p:nvSpPr>
          <p:cNvPr id="385030" name="Rectangle 6"/>
          <p:cNvSpPr>
            <a:spLocks noChangeArrowheads="1"/>
          </p:cNvSpPr>
          <p:nvPr/>
        </p:nvSpPr>
        <p:spPr bwMode="auto">
          <a:xfrm>
            <a:off x="2286000" y="4419600"/>
            <a:ext cx="685800" cy="5334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ltLang="en-US">
                <a:latin typeface="Tahoma" charset="0"/>
              </a:rPr>
              <a:t>C</a:t>
            </a:r>
          </a:p>
        </p:txBody>
      </p:sp>
      <p:sp>
        <p:nvSpPr>
          <p:cNvPr id="385031" name="Rectangle 7"/>
          <p:cNvSpPr>
            <a:spLocks noChangeArrowheads="1"/>
          </p:cNvSpPr>
          <p:nvPr/>
        </p:nvSpPr>
        <p:spPr bwMode="auto">
          <a:xfrm>
            <a:off x="914400" y="4419600"/>
            <a:ext cx="685800" cy="5334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ltLang="en-US">
                <a:latin typeface="Tahoma" charset="0"/>
              </a:rPr>
              <a:t>B</a:t>
            </a:r>
          </a:p>
        </p:txBody>
      </p:sp>
      <p:sp>
        <p:nvSpPr>
          <p:cNvPr id="385032" name="Rectangle 8"/>
          <p:cNvSpPr>
            <a:spLocks noChangeArrowheads="1"/>
          </p:cNvSpPr>
          <p:nvPr/>
        </p:nvSpPr>
        <p:spPr bwMode="auto">
          <a:xfrm>
            <a:off x="2362200" y="5638800"/>
            <a:ext cx="685800" cy="5334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ltLang="en-US">
                <a:latin typeface="Tahoma" charset="0"/>
              </a:rPr>
              <a:t>E</a:t>
            </a:r>
          </a:p>
        </p:txBody>
      </p:sp>
      <p:sp>
        <p:nvSpPr>
          <p:cNvPr id="385033" name="Line 9"/>
          <p:cNvSpPr>
            <a:spLocks noChangeShapeType="1"/>
          </p:cNvSpPr>
          <p:nvPr/>
        </p:nvSpPr>
        <p:spPr bwMode="auto">
          <a:xfrm flipH="1">
            <a:off x="1295400" y="3810000"/>
            <a:ext cx="5334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5034" name="Line 10"/>
          <p:cNvSpPr>
            <a:spLocks noChangeShapeType="1"/>
          </p:cNvSpPr>
          <p:nvPr/>
        </p:nvSpPr>
        <p:spPr bwMode="auto">
          <a:xfrm>
            <a:off x="1905000" y="3810000"/>
            <a:ext cx="4572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5035" name="Line 11"/>
          <p:cNvSpPr>
            <a:spLocks noChangeShapeType="1"/>
          </p:cNvSpPr>
          <p:nvPr/>
        </p:nvSpPr>
        <p:spPr bwMode="auto">
          <a:xfrm>
            <a:off x="1447800" y="4953000"/>
            <a:ext cx="10668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5036" name="Line 12"/>
          <p:cNvSpPr>
            <a:spLocks noChangeShapeType="1"/>
          </p:cNvSpPr>
          <p:nvPr/>
        </p:nvSpPr>
        <p:spPr bwMode="auto">
          <a:xfrm>
            <a:off x="2819400" y="4953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5037" name="Line 13"/>
          <p:cNvSpPr>
            <a:spLocks noChangeShapeType="1"/>
          </p:cNvSpPr>
          <p:nvPr/>
        </p:nvSpPr>
        <p:spPr bwMode="auto">
          <a:xfrm>
            <a:off x="1219200" y="4953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5038" name="Oval 14"/>
          <p:cNvSpPr>
            <a:spLocks noChangeArrowheads="1"/>
          </p:cNvSpPr>
          <p:nvPr/>
        </p:nvSpPr>
        <p:spPr bwMode="auto">
          <a:xfrm>
            <a:off x="5219700" y="3500438"/>
            <a:ext cx="3124200" cy="3048000"/>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endParaRPr lang="en-US" altLang="en-US">
              <a:latin typeface="Tahoma" charset="0"/>
            </a:endParaRPr>
          </a:p>
        </p:txBody>
      </p:sp>
      <p:sp>
        <p:nvSpPr>
          <p:cNvPr id="385039" name="Oval 15"/>
          <p:cNvSpPr>
            <a:spLocks noChangeArrowheads="1"/>
          </p:cNvSpPr>
          <p:nvPr/>
        </p:nvSpPr>
        <p:spPr bwMode="auto">
          <a:xfrm>
            <a:off x="5753100" y="4110038"/>
            <a:ext cx="1981200" cy="1905000"/>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endParaRPr lang="en-US" altLang="en-US">
              <a:latin typeface="Tahoma" charset="0"/>
            </a:endParaRPr>
          </a:p>
        </p:txBody>
      </p:sp>
      <p:sp>
        <p:nvSpPr>
          <p:cNvPr id="385040" name="Oval 16"/>
          <p:cNvSpPr>
            <a:spLocks noChangeArrowheads="1"/>
          </p:cNvSpPr>
          <p:nvPr/>
        </p:nvSpPr>
        <p:spPr bwMode="auto">
          <a:xfrm>
            <a:off x="6362700" y="4643438"/>
            <a:ext cx="838200" cy="838200"/>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ltLang="en-US">
                <a:latin typeface="Tahoma" charset="0"/>
              </a:rPr>
              <a:t>D, E</a:t>
            </a:r>
          </a:p>
        </p:txBody>
      </p:sp>
      <p:sp>
        <p:nvSpPr>
          <p:cNvPr id="385041" name="Text Box 17"/>
          <p:cNvSpPr txBox="1">
            <a:spLocks noChangeArrowheads="1"/>
          </p:cNvSpPr>
          <p:nvPr/>
        </p:nvSpPr>
        <p:spPr bwMode="auto">
          <a:xfrm>
            <a:off x="6367463" y="4262438"/>
            <a:ext cx="7334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0" hangingPunct="0"/>
            <a:r>
              <a:rPr lang="en-US" altLang="en-US">
                <a:latin typeface="Tahoma" charset="0"/>
              </a:rPr>
              <a:t>B, C</a:t>
            </a:r>
          </a:p>
        </p:txBody>
      </p:sp>
      <p:sp>
        <p:nvSpPr>
          <p:cNvPr id="385042" name="Text Box 18"/>
          <p:cNvSpPr txBox="1">
            <a:spLocks noChangeArrowheads="1"/>
          </p:cNvSpPr>
          <p:nvPr/>
        </p:nvSpPr>
        <p:spPr bwMode="auto">
          <a:xfrm>
            <a:off x="6534150" y="3576638"/>
            <a:ext cx="3667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0" hangingPunct="0"/>
            <a:r>
              <a:rPr lang="en-US" altLang="en-US">
                <a:latin typeface="Tahoma" charset="0"/>
              </a:rPr>
              <a:t>A</a:t>
            </a:r>
          </a:p>
        </p:txBody>
      </p:sp>
      <p:sp>
        <p:nvSpPr>
          <p:cNvPr id="385043" name="Text Box 19"/>
          <p:cNvSpPr txBox="1">
            <a:spLocks noChangeArrowheads="1"/>
          </p:cNvSpPr>
          <p:nvPr/>
        </p:nvSpPr>
        <p:spPr bwMode="auto">
          <a:xfrm>
            <a:off x="3419475" y="3716338"/>
            <a:ext cx="2079625"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r" eaLnBrk="0" hangingPunct="0"/>
            <a:r>
              <a:rPr lang="en-US" altLang="en-US" i="1">
                <a:latin typeface="Tahoma" charset="0"/>
              </a:rPr>
              <a:t>the onion-ring</a:t>
            </a:r>
          </a:p>
          <a:p>
            <a:pPr algn="r" eaLnBrk="0" hangingPunct="0"/>
            <a:r>
              <a:rPr lang="en-US" altLang="en-US" i="1">
                <a:latin typeface="Tahoma" charset="0"/>
              </a:rPr>
              <a:t>structure</a:t>
            </a:r>
          </a:p>
        </p:txBody>
      </p:sp>
    </p:spTree>
    <p:extLst>
      <p:ext uri="{BB962C8B-B14F-4D97-AF65-F5344CB8AC3E}">
        <p14:creationId xmlns:p14="http://schemas.microsoft.com/office/powerpoint/2010/main" val="135735218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Well-known layered systems: An Operating System</a:t>
            </a:r>
            <a:endParaRPr lang="en-US" dirty="0"/>
          </a:p>
        </p:txBody>
      </p:sp>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23</a:t>
            </a:fld>
            <a:endParaRPr lang="it-IT" altLang="en-US"/>
          </a:p>
        </p:txBody>
      </p:sp>
      <p:pic>
        <p:nvPicPr>
          <p:cNvPr id="6" name="Picture 5"/>
          <p:cNvPicPr>
            <a:picLocks noChangeAspect="1"/>
          </p:cNvPicPr>
          <p:nvPr/>
        </p:nvPicPr>
        <p:blipFill>
          <a:blip r:embed="rId2"/>
          <a:stretch>
            <a:fillRect/>
          </a:stretch>
        </p:blipFill>
        <p:spPr>
          <a:xfrm>
            <a:off x="1524000" y="1247504"/>
            <a:ext cx="6096000" cy="4572000"/>
          </a:xfrm>
          <a:prstGeom prst="rect">
            <a:avLst/>
          </a:prstGeom>
        </p:spPr>
      </p:pic>
    </p:spTree>
    <p:extLst>
      <p:ext uri="{BB962C8B-B14F-4D97-AF65-F5344CB8AC3E}">
        <p14:creationId xmlns:p14="http://schemas.microsoft.com/office/powerpoint/2010/main" val="398129954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4"/>
          <p:cNvSpPr txBox="1">
            <a:spLocks noGrp="1"/>
          </p:cNvSpPr>
          <p:nvPr/>
        </p:nvSpPr>
        <p:spPr bwMode="auto">
          <a:xfrm>
            <a:off x="6553200" y="60960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fld id="{3986E8D8-7AC2-1E4B-807E-2FAC3854C171}" type="slidenum">
              <a:rPr lang="en-US" sz="1200">
                <a:latin typeface="Arial Black" charset="0"/>
              </a:rPr>
              <a:pPr algn="r" eaLnBrk="1" hangingPunct="1"/>
              <a:t>24</a:t>
            </a:fld>
            <a:endParaRPr lang="en-US" sz="1200">
              <a:latin typeface="Arial Black" charset="0"/>
            </a:endParaRPr>
          </a:p>
        </p:txBody>
      </p:sp>
      <p:sp>
        <p:nvSpPr>
          <p:cNvPr id="20483" name="Rectangle 2"/>
          <p:cNvSpPr>
            <a:spLocks noGrp="1" noChangeArrowheads="1"/>
          </p:cNvSpPr>
          <p:nvPr>
            <p:ph type="title"/>
          </p:nvPr>
        </p:nvSpPr>
        <p:spPr/>
        <p:txBody>
          <a:bodyPr/>
          <a:lstStyle/>
          <a:p>
            <a:pPr eaLnBrk="1" hangingPunct="1"/>
            <a:r>
              <a:rPr lang="en-US" dirty="0">
                <a:latin typeface="Arial"/>
                <a:cs typeface="Arial"/>
              </a:rPr>
              <a:t>Layered </a:t>
            </a:r>
            <a:r>
              <a:rPr lang="en-US" dirty="0" smtClean="0">
                <a:latin typeface="Arial"/>
                <a:cs typeface="Arial"/>
              </a:rPr>
              <a:t>style (</a:t>
            </a:r>
            <a:r>
              <a:rPr lang="it-IT" dirty="0" smtClean="0">
                <a:latin typeface="Arial"/>
                <a:cs typeface="Arial"/>
              </a:rPr>
              <a:t>2/2</a:t>
            </a:r>
            <a:r>
              <a:rPr lang="en-US" dirty="0" smtClean="0">
                <a:latin typeface="Arial"/>
                <a:cs typeface="Arial"/>
              </a:rPr>
              <a:t>)</a:t>
            </a:r>
            <a:endParaRPr lang="en-US" dirty="0">
              <a:latin typeface="Arial"/>
              <a:cs typeface="Arial"/>
            </a:endParaRPr>
          </a:p>
        </p:txBody>
      </p:sp>
      <p:sp>
        <p:nvSpPr>
          <p:cNvPr id="20484" name="Rectangle 3"/>
          <p:cNvSpPr>
            <a:spLocks noGrp="1" noChangeArrowheads="1"/>
          </p:cNvSpPr>
          <p:nvPr>
            <p:ph idx="1"/>
          </p:nvPr>
        </p:nvSpPr>
        <p:spPr/>
        <p:txBody>
          <a:bodyPr>
            <a:normAutofit/>
          </a:bodyPr>
          <a:lstStyle/>
          <a:p>
            <a:pPr eaLnBrk="1" hangingPunct="1">
              <a:lnSpc>
                <a:spcPct val="90000"/>
              </a:lnSpc>
            </a:pPr>
            <a:r>
              <a:rPr lang="en-US" b="1" dirty="0">
                <a:latin typeface="Tahoma" charset="0"/>
              </a:rPr>
              <a:t>Advantages</a:t>
            </a:r>
          </a:p>
          <a:p>
            <a:pPr lvl="1" eaLnBrk="1" hangingPunct="1">
              <a:lnSpc>
                <a:spcPct val="90000"/>
              </a:lnSpc>
            </a:pPr>
            <a:r>
              <a:rPr lang="en-US" dirty="0">
                <a:latin typeface="Tahoma" charset="0"/>
              </a:rPr>
              <a:t>Increasing abstraction levels</a:t>
            </a:r>
          </a:p>
          <a:p>
            <a:pPr lvl="1" eaLnBrk="1" hangingPunct="1">
              <a:lnSpc>
                <a:spcPct val="90000"/>
              </a:lnSpc>
            </a:pPr>
            <a:r>
              <a:rPr lang="en-US" dirty="0" err="1">
                <a:latin typeface="Tahoma" charset="0"/>
              </a:rPr>
              <a:t>Evolvability</a:t>
            </a:r>
            <a:endParaRPr lang="en-US" dirty="0">
              <a:latin typeface="Tahoma" charset="0"/>
            </a:endParaRPr>
          </a:p>
          <a:p>
            <a:pPr lvl="1" eaLnBrk="1" hangingPunct="1">
              <a:lnSpc>
                <a:spcPct val="90000"/>
              </a:lnSpc>
            </a:pPr>
            <a:r>
              <a:rPr lang="en-US" dirty="0" smtClean="0">
                <a:latin typeface="Tahoma" charset="0"/>
              </a:rPr>
              <a:t>Reuse: changes </a:t>
            </a:r>
            <a:r>
              <a:rPr lang="en-US" dirty="0">
                <a:latin typeface="Tahoma" charset="0"/>
              </a:rPr>
              <a:t>in a layer </a:t>
            </a:r>
            <a:r>
              <a:rPr lang="en-US" dirty="0" smtClean="0">
                <a:latin typeface="Tahoma" charset="0"/>
              </a:rPr>
              <a:t>(should) affect </a:t>
            </a:r>
            <a:r>
              <a:rPr lang="en-US" dirty="0">
                <a:latin typeface="Tahoma" charset="0"/>
              </a:rPr>
              <a:t>at most the adjacent two layers</a:t>
            </a:r>
          </a:p>
          <a:p>
            <a:pPr lvl="1" eaLnBrk="1" hangingPunct="1">
              <a:lnSpc>
                <a:spcPct val="90000"/>
              </a:lnSpc>
            </a:pPr>
            <a:r>
              <a:rPr lang="en-US" dirty="0" smtClean="0">
                <a:latin typeface="Tahoma" charset="0"/>
              </a:rPr>
              <a:t>Different </a:t>
            </a:r>
            <a:r>
              <a:rPr lang="en-US" dirty="0">
                <a:latin typeface="Tahoma" charset="0"/>
              </a:rPr>
              <a:t>implementations of layer are allowed as long as interface is preserved</a:t>
            </a:r>
          </a:p>
          <a:p>
            <a:pPr lvl="1" eaLnBrk="1" hangingPunct="1">
              <a:lnSpc>
                <a:spcPct val="90000"/>
              </a:lnSpc>
            </a:pPr>
            <a:r>
              <a:rPr lang="en-US" dirty="0">
                <a:latin typeface="Tahoma" charset="0"/>
              </a:rPr>
              <a:t>Standardized layer interfaces for libraries and </a:t>
            </a:r>
            <a:r>
              <a:rPr lang="en-US" dirty="0" smtClean="0">
                <a:latin typeface="Tahoma" charset="0"/>
              </a:rPr>
              <a:t>frameworks</a:t>
            </a:r>
          </a:p>
          <a:p>
            <a:pPr eaLnBrk="1" hangingPunct="1">
              <a:lnSpc>
                <a:spcPct val="90000"/>
              </a:lnSpc>
            </a:pPr>
            <a:r>
              <a:rPr lang="en-US" b="1" dirty="0">
                <a:latin typeface="Tahoma" charset="0"/>
              </a:rPr>
              <a:t>Disadvantages</a:t>
            </a:r>
          </a:p>
          <a:p>
            <a:pPr lvl="1" eaLnBrk="1" hangingPunct="1">
              <a:lnSpc>
                <a:spcPct val="90000"/>
              </a:lnSpc>
            </a:pPr>
            <a:r>
              <a:rPr lang="en-US" dirty="0">
                <a:latin typeface="Tahoma" charset="0"/>
              </a:rPr>
              <a:t>Not universally applicable</a:t>
            </a:r>
          </a:p>
          <a:p>
            <a:pPr lvl="1" eaLnBrk="1" hangingPunct="1">
              <a:lnSpc>
                <a:spcPct val="90000"/>
              </a:lnSpc>
            </a:pPr>
            <a:r>
              <a:rPr lang="en-US" dirty="0" smtClean="0">
                <a:latin typeface="Tahoma" charset="0"/>
              </a:rPr>
              <a:t>Performance</a:t>
            </a:r>
            <a:endParaRPr lang="en-US" dirty="0">
              <a:latin typeface="Tahoma" charset="0"/>
            </a:endParaRPr>
          </a:p>
        </p:txBody>
      </p:sp>
    </p:spTree>
    <p:extLst>
      <p:ext uri="{BB962C8B-B14F-4D97-AF65-F5344CB8AC3E}">
        <p14:creationId xmlns:p14="http://schemas.microsoft.com/office/powerpoint/2010/main" val="42451901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pPr eaLnBrk="1" hangingPunct="1"/>
            <a:r>
              <a:rPr lang="en-US" dirty="0" smtClean="0">
                <a:latin typeface="Arial"/>
                <a:cs typeface="Arial"/>
              </a:rPr>
              <a:t>Layered style with </a:t>
            </a:r>
            <a:r>
              <a:rPr lang="en-US" dirty="0">
                <a:latin typeface="Arial"/>
                <a:cs typeface="Arial"/>
              </a:rPr>
              <a:t>LL</a:t>
            </a:r>
          </a:p>
        </p:txBody>
      </p:sp>
      <p:pic>
        <p:nvPicPr>
          <p:cNvPr id="23556" name="Picture 3" descr="layeredVM_U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636912"/>
            <a:ext cx="8731819" cy="2232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Text Box 4"/>
          <p:cNvSpPr txBox="1">
            <a:spLocks noChangeArrowheads="1"/>
          </p:cNvSpPr>
          <p:nvPr/>
        </p:nvSpPr>
        <p:spPr bwMode="auto">
          <a:xfrm>
            <a:off x="0" y="6629400"/>
            <a:ext cx="9144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800" i="1" dirty="0">
                <a:latin typeface="Helvetica" charset="0"/>
              </a:rPr>
              <a:t>Software Architecture: Foundations, Theory, and Practice</a:t>
            </a:r>
            <a:r>
              <a:rPr lang="en-US" sz="800" dirty="0">
                <a:latin typeface="Helvetica" charset="0"/>
              </a:rPr>
              <a:t>; Richard N. Taylor, </a:t>
            </a:r>
            <a:r>
              <a:rPr lang="en-US" sz="800" dirty="0" err="1">
                <a:latin typeface="Helvetica" charset="0"/>
              </a:rPr>
              <a:t>Nenad</a:t>
            </a:r>
            <a:r>
              <a:rPr lang="en-US" sz="800" dirty="0">
                <a:latin typeface="Helvetica" charset="0"/>
              </a:rPr>
              <a:t> </a:t>
            </a:r>
            <a:r>
              <a:rPr lang="en-US" sz="800" dirty="0" err="1">
                <a:latin typeface="Helvetica" charset="0"/>
              </a:rPr>
              <a:t>Medvidovic</a:t>
            </a:r>
            <a:r>
              <a:rPr lang="en-US" sz="800" dirty="0">
                <a:latin typeface="Helvetica" charset="0"/>
              </a:rPr>
              <a:t>, and Eric M. </a:t>
            </a:r>
            <a:r>
              <a:rPr lang="en-US" sz="800" dirty="0" err="1">
                <a:latin typeface="Helvetica" charset="0"/>
              </a:rPr>
              <a:t>Dashofy</a:t>
            </a:r>
            <a:r>
              <a:rPr lang="en-US" sz="800" dirty="0">
                <a:latin typeface="Helvetica" charset="0"/>
              </a:rPr>
              <a:t>; </a:t>
            </a:r>
            <a:r>
              <a:rPr lang="en-US" sz="800" dirty="0"/>
              <a:t>© 2008 John Wiley &amp; Sons, Inc. Reprinted with permission.</a:t>
            </a:r>
            <a:r>
              <a:rPr lang="en-US" sz="900" dirty="0">
                <a:latin typeface="Helvetica" charset="0"/>
              </a:rPr>
              <a:t> </a:t>
            </a:r>
          </a:p>
        </p:txBody>
      </p:sp>
    </p:spTree>
    <p:extLst>
      <p:ext uri="{BB962C8B-B14F-4D97-AF65-F5344CB8AC3E}">
        <p14:creationId xmlns:p14="http://schemas.microsoft.com/office/powerpoint/2010/main" val="19333342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you make an extremely known example?</a:t>
            </a:r>
            <a:endParaRPr lang="en-US" dirty="0"/>
          </a:p>
        </p:txBody>
      </p:sp>
      <p:sp>
        <p:nvSpPr>
          <p:cNvPr id="4" name="Date Placeholder 3"/>
          <p:cNvSpPr>
            <a:spLocks noGrp="1"/>
          </p:cNvSpPr>
          <p:nvPr>
            <p:ph type="dt" sz="half" idx="10"/>
          </p:nvPr>
        </p:nvSpPr>
        <p:spPr/>
        <p:txBody>
          <a:bodyPr/>
          <a:lstStyle/>
          <a:p>
            <a:endParaRPr lang="it-IT"/>
          </a:p>
        </p:txBody>
      </p:sp>
      <p:sp>
        <p:nvSpPr>
          <p:cNvPr id="5" name="Slide Number Placeholder 4"/>
          <p:cNvSpPr>
            <a:spLocks noGrp="1"/>
          </p:cNvSpPr>
          <p:nvPr>
            <p:ph type="sldNum" sz="quarter" idx="12"/>
          </p:nvPr>
        </p:nvSpPr>
        <p:spPr/>
        <p:txBody>
          <a:bodyPr/>
          <a:lstStyle/>
          <a:p>
            <a:fld id="{06D1F8CB-7A79-2C44-85CF-E197CAEA5005}" type="slidenum">
              <a:rPr lang="it-IT" smtClean="0"/>
              <a:pPr/>
              <a:t>26</a:t>
            </a:fld>
            <a:endParaRPr lang="it-IT"/>
          </a:p>
        </p:txBody>
      </p:sp>
    </p:spTree>
    <p:extLst>
      <p:ext uri="{BB962C8B-B14F-4D97-AF65-F5344CB8AC3E}">
        <p14:creationId xmlns:p14="http://schemas.microsoft.com/office/powerpoint/2010/main" val="262046976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you make an extremely known example?</a:t>
            </a:r>
            <a:endParaRPr lang="en-US" dirty="0"/>
          </a:p>
        </p:txBody>
      </p:sp>
      <p:sp>
        <p:nvSpPr>
          <p:cNvPr id="4" name="Date Placeholder 3"/>
          <p:cNvSpPr>
            <a:spLocks noGrp="1"/>
          </p:cNvSpPr>
          <p:nvPr>
            <p:ph type="dt" sz="half" idx="10"/>
          </p:nvPr>
        </p:nvSpPr>
        <p:spPr/>
        <p:txBody>
          <a:bodyPr/>
          <a:lstStyle/>
          <a:p>
            <a:endParaRPr lang="it-IT"/>
          </a:p>
        </p:txBody>
      </p:sp>
      <p:sp>
        <p:nvSpPr>
          <p:cNvPr id="5" name="Slide Number Placeholder 4"/>
          <p:cNvSpPr>
            <a:spLocks noGrp="1"/>
          </p:cNvSpPr>
          <p:nvPr>
            <p:ph type="sldNum" sz="quarter" idx="12"/>
          </p:nvPr>
        </p:nvSpPr>
        <p:spPr/>
        <p:txBody>
          <a:bodyPr/>
          <a:lstStyle/>
          <a:p>
            <a:fld id="{06D1F8CB-7A79-2C44-85CF-E197CAEA5005}" type="slidenum">
              <a:rPr lang="it-IT" smtClean="0"/>
              <a:pPr/>
              <a:t>27</a:t>
            </a:fld>
            <a:endParaRPr lang="it-IT"/>
          </a:p>
        </p:txBody>
      </p:sp>
      <p:sp>
        <p:nvSpPr>
          <p:cNvPr id="3" name="TextBox 2"/>
          <p:cNvSpPr txBox="1"/>
          <p:nvPr/>
        </p:nvSpPr>
        <p:spPr>
          <a:xfrm>
            <a:off x="133623" y="3140968"/>
            <a:ext cx="8392742" cy="830997"/>
          </a:xfrm>
          <a:prstGeom prst="rect">
            <a:avLst/>
          </a:prstGeom>
          <a:noFill/>
        </p:spPr>
        <p:txBody>
          <a:bodyPr wrap="none" rtlCol="0">
            <a:spAutoFit/>
          </a:bodyPr>
          <a:lstStyle/>
          <a:p>
            <a:r>
              <a:rPr lang="en-US" sz="4800" b="1" dirty="0" smtClean="0"/>
              <a:t>The INTERNET! Of course</a:t>
            </a:r>
            <a:r>
              <a:rPr lang="is-IS" sz="4800" b="1" dirty="0" smtClean="0"/>
              <a:t>…</a:t>
            </a:r>
            <a:endParaRPr lang="en-US" sz="4800" b="1" dirty="0"/>
          </a:p>
        </p:txBody>
      </p:sp>
    </p:spTree>
    <p:extLst>
      <p:ext uri="{BB962C8B-B14F-4D97-AF65-F5344CB8AC3E}">
        <p14:creationId xmlns:p14="http://schemas.microsoft.com/office/powerpoint/2010/main" val="207227786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Well-known layered systems: </a:t>
            </a:r>
            <a:r>
              <a:rPr lang="en-US" dirty="0" smtClean="0"/>
              <a:t>The OSI and TCP/IP models</a:t>
            </a:r>
            <a:endParaRPr lang="en-US" dirty="0"/>
          </a:p>
        </p:txBody>
      </p:sp>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28</a:t>
            </a:fld>
            <a:endParaRPr lang="it-IT" altLang="en-US"/>
          </a:p>
        </p:txBody>
      </p:sp>
      <p:pic>
        <p:nvPicPr>
          <p:cNvPr id="6" name="Picture 5"/>
          <p:cNvPicPr>
            <a:picLocks noChangeAspect="1"/>
          </p:cNvPicPr>
          <p:nvPr/>
        </p:nvPicPr>
        <p:blipFill>
          <a:blip r:embed="rId2"/>
          <a:stretch>
            <a:fillRect/>
          </a:stretch>
        </p:blipFill>
        <p:spPr>
          <a:xfrm>
            <a:off x="1498600" y="1153163"/>
            <a:ext cx="6146800" cy="5283200"/>
          </a:xfrm>
          <a:prstGeom prst="rect">
            <a:avLst/>
          </a:prstGeom>
        </p:spPr>
      </p:pic>
    </p:spTree>
    <p:extLst>
      <p:ext uri="{BB962C8B-B14F-4D97-AF65-F5344CB8AC3E}">
        <p14:creationId xmlns:p14="http://schemas.microsoft.com/office/powerpoint/2010/main" val="222009580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Bored yet?</a:t>
            </a:r>
            <a:endParaRPr lang="en-US" dirty="0"/>
          </a:p>
        </p:txBody>
      </p:sp>
      <p:sp>
        <p:nvSpPr>
          <p:cNvPr id="3" name="Content Placeholder 2"/>
          <p:cNvSpPr>
            <a:spLocks noGrp="1"/>
          </p:cNvSpPr>
          <p:nvPr>
            <p:ph idx="1"/>
          </p:nvPr>
        </p:nvSpPr>
        <p:spPr/>
        <p:txBody>
          <a:bodyPr/>
          <a:lstStyle/>
          <a:p>
            <a:r>
              <a:rPr lang="en-US" dirty="0" smtClean="0"/>
              <a:t>10 min </a:t>
            </a:r>
            <a:br>
              <a:rPr lang="en-US" dirty="0" smtClean="0"/>
            </a:br>
            <a:r>
              <a:rPr lang="en-US" dirty="0" smtClean="0"/>
              <a:t>Break?</a:t>
            </a:r>
            <a:endParaRPr lang="en-US" dirty="0"/>
          </a:p>
        </p:txBody>
      </p:sp>
      <p:sp>
        <p:nvSpPr>
          <p:cNvPr id="5" name="Slide Number Placeholder 4"/>
          <p:cNvSpPr>
            <a:spLocks noGrp="1"/>
          </p:cNvSpPr>
          <p:nvPr>
            <p:ph type="sldNum" sz="quarter" idx="12"/>
          </p:nvPr>
        </p:nvSpPr>
        <p:spPr/>
        <p:txBody>
          <a:bodyPr/>
          <a:lstStyle/>
          <a:p>
            <a:fld id="{06D1F8CB-7A79-2C44-85CF-E197CAEA5005}" type="slidenum">
              <a:rPr lang="it-IT" smtClean="0"/>
              <a:pPr/>
              <a:t>29</a:t>
            </a:fld>
            <a:endParaRPr lang="it-IT"/>
          </a:p>
        </p:txBody>
      </p:sp>
      <p:pic>
        <p:nvPicPr>
          <p:cNvPr id="6" name="Picture 5"/>
          <p:cNvPicPr>
            <a:picLocks noChangeAspect="1"/>
          </p:cNvPicPr>
          <p:nvPr/>
        </p:nvPicPr>
        <p:blipFill>
          <a:blip r:embed="rId2"/>
          <a:stretch>
            <a:fillRect/>
          </a:stretch>
        </p:blipFill>
        <p:spPr>
          <a:xfrm>
            <a:off x="3849388" y="1187881"/>
            <a:ext cx="3113543" cy="4293096"/>
          </a:xfrm>
          <a:prstGeom prst="rect">
            <a:avLst/>
          </a:prstGeom>
        </p:spPr>
      </p:pic>
      <p:pic>
        <p:nvPicPr>
          <p:cNvPr id="7" name="Picture 6"/>
          <p:cNvPicPr>
            <a:picLocks noChangeAspect="1"/>
          </p:cNvPicPr>
          <p:nvPr/>
        </p:nvPicPr>
        <p:blipFill>
          <a:blip r:embed="rId3"/>
          <a:stretch>
            <a:fillRect/>
          </a:stretch>
        </p:blipFill>
        <p:spPr>
          <a:xfrm>
            <a:off x="974812" y="3801998"/>
            <a:ext cx="3535040" cy="2354337"/>
          </a:xfrm>
          <a:prstGeom prst="rect">
            <a:avLst/>
          </a:prstGeom>
        </p:spPr>
      </p:pic>
    </p:spTree>
    <p:extLst>
      <p:ext uri="{BB962C8B-B14F-4D97-AF65-F5344CB8AC3E}">
        <p14:creationId xmlns:p14="http://schemas.microsoft.com/office/powerpoint/2010/main" val="214840940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pPr eaLnBrk="1" hangingPunct="1"/>
            <a:r>
              <a:rPr lang="en-US" dirty="0">
                <a:latin typeface="Arial"/>
                <a:cs typeface="Arial"/>
              </a:rPr>
              <a:t>Architectural </a:t>
            </a:r>
            <a:r>
              <a:rPr lang="en-US" dirty="0" smtClean="0">
                <a:latin typeface="Arial"/>
                <a:cs typeface="Arial"/>
              </a:rPr>
              <a:t>styles (1/2</a:t>
            </a:r>
            <a:r>
              <a:rPr lang="en-US" dirty="0">
                <a:latin typeface="Arial"/>
                <a:cs typeface="Arial"/>
              </a:rPr>
              <a:t>)</a:t>
            </a:r>
          </a:p>
        </p:txBody>
      </p:sp>
      <p:sp>
        <p:nvSpPr>
          <p:cNvPr id="9220" name="Rectangle 3"/>
          <p:cNvSpPr>
            <a:spLocks noGrp="1" noChangeArrowheads="1"/>
          </p:cNvSpPr>
          <p:nvPr>
            <p:ph idx="1"/>
          </p:nvPr>
        </p:nvSpPr>
        <p:spPr>
          <a:xfrm>
            <a:off x="685800" y="1546448"/>
            <a:ext cx="7772400" cy="4978896"/>
          </a:xfrm>
        </p:spPr>
        <p:txBody>
          <a:bodyPr>
            <a:normAutofit/>
          </a:bodyPr>
          <a:lstStyle/>
          <a:p>
            <a:pPr eaLnBrk="1" hangingPunct="1">
              <a:lnSpc>
                <a:spcPct val="90000"/>
              </a:lnSpc>
            </a:pPr>
            <a:r>
              <a:rPr lang="en-US" dirty="0">
                <a:latin typeface="Tahoma" charset="0"/>
                <a:cs typeface="Times New Roman" charset="0"/>
              </a:rPr>
              <a:t>Certain design choices regularly result in solutions with superior properties </a:t>
            </a:r>
          </a:p>
          <a:p>
            <a:pPr lvl="1" eaLnBrk="1" hangingPunct="1">
              <a:lnSpc>
                <a:spcPct val="90000"/>
              </a:lnSpc>
            </a:pPr>
            <a:r>
              <a:rPr lang="en-US" sz="2400" dirty="0">
                <a:latin typeface="Tahoma" charset="0"/>
                <a:cs typeface="Times New Roman" charset="0"/>
              </a:rPr>
              <a:t>Compared to other possible alternatives, </a:t>
            </a:r>
            <a:r>
              <a:rPr lang="en-US" sz="2400" dirty="0" smtClean="0">
                <a:latin typeface="Tahoma" charset="0"/>
                <a:cs typeface="Times New Roman" charset="0"/>
              </a:rPr>
              <a:t>given solutions tend to be more </a:t>
            </a:r>
            <a:r>
              <a:rPr lang="en-US" sz="2400" dirty="0">
                <a:latin typeface="Tahoma" charset="0"/>
                <a:cs typeface="Times New Roman" charset="0"/>
              </a:rPr>
              <a:t>elegant, effective, efficient, dependable, evolvable, scalable, </a:t>
            </a:r>
            <a:r>
              <a:rPr lang="en-US" sz="2400" dirty="0" smtClean="0">
                <a:latin typeface="Tahoma" charset="0"/>
                <a:cs typeface="Times New Roman" charset="0"/>
              </a:rPr>
              <a:t>…</a:t>
            </a:r>
          </a:p>
          <a:p>
            <a:pPr marL="457200" lvl="1" indent="0" eaLnBrk="1" hangingPunct="1">
              <a:lnSpc>
                <a:spcPct val="90000"/>
              </a:lnSpc>
              <a:buNone/>
            </a:pPr>
            <a:endParaRPr lang="en-US" sz="2400" dirty="0">
              <a:latin typeface="Tahoma" charset="0"/>
              <a:cs typeface="Times New Roman" charset="0"/>
            </a:endParaRPr>
          </a:p>
          <a:p>
            <a:pPr marL="342900" lvl="1" indent="-342900" eaLnBrk="1" hangingPunct="1">
              <a:lnSpc>
                <a:spcPct val="90000"/>
              </a:lnSpc>
              <a:buFontTx/>
              <a:buChar char="•"/>
            </a:pPr>
            <a:r>
              <a:rPr lang="en-US" dirty="0" smtClean="0">
                <a:latin typeface="Tahoma" charset="0"/>
                <a:cs typeface="Times New Roman" charset="0"/>
              </a:rPr>
              <a:t>An </a:t>
            </a:r>
            <a:r>
              <a:rPr lang="en-US" b="1" dirty="0">
                <a:latin typeface="Tahoma" charset="0"/>
                <a:cs typeface="Times New Roman" charset="0"/>
              </a:rPr>
              <a:t>architectural style </a:t>
            </a:r>
            <a:r>
              <a:rPr lang="en-US" dirty="0">
                <a:latin typeface="Tahoma" charset="0"/>
                <a:cs typeface="Times New Roman" charset="0"/>
              </a:rPr>
              <a:t>[Taylor, </a:t>
            </a:r>
            <a:r>
              <a:rPr lang="en-US" dirty="0" err="1">
                <a:latin typeface="Tahoma" charset="0"/>
                <a:cs typeface="Times New Roman" charset="0"/>
              </a:rPr>
              <a:t>Medvidovic</a:t>
            </a:r>
            <a:r>
              <a:rPr lang="en-US" dirty="0">
                <a:latin typeface="Tahoma" charset="0"/>
                <a:cs typeface="Times New Roman" charset="0"/>
              </a:rPr>
              <a:t>, </a:t>
            </a:r>
            <a:r>
              <a:rPr lang="en-US" dirty="0" err="1">
                <a:latin typeface="Tahoma" charset="0"/>
                <a:cs typeface="Times New Roman" charset="0"/>
              </a:rPr>
              <a:t>Dashofy</a:t>
            </a:r>
            <a:r>
              <a:rPr lang="en-US" dirty="0">
                <a:latin typeface="Tahoma" charset="0"/>
                <a:cs typeface="Times New Roman" charset="0"/>
              </a:rPr>
              <a:t> 2008</a:t>
            </a:r>
            <a:r>
              <a:rPr lang="en-US" dirty="0" smtClean="0">
                <a:latin typeface="Tahoma" charset="0"/>
                <a:cs typeface="Times New Roman" charset="0"/>
              </a:rPr>
              <a:t>] is </a:t>
            </a:r>
            <a:r>
              <a:rPr lang="en-US" dirty="0">
                <a:latin typeface="Tahoma" charset="0"/>
                <a:cs typeface="Times New Roman" charset="0"/>
              </a:rPr>
              <a:t>a named collection of architectural </a:t>
            </a:r>
            <a:r>
              <a:rPr lang="en-US" dirty="0" smtClean="0">
                <a:latin typeface="Tahoma" charset="0"/>
                <a:cs typeface="Times New Roman" charset="0"/>
              </a:rPr>
              <a:t>decisions </a:t>
            </a:r>
            <a:r>
              <a:rPr lang="en-US" dirty="0">
                <a:latin typeface="Tahoma" charset="0"/>
                <a:cs typeface="Times New Roman" charset="0"/>
              </a:rPr>
              <a:t>that </a:t>
            </a:r>
          </a:p>
          <a:p>
            <a:pPr lvl="1" eaLnBrk="1" hangingPunct="1">
              <a:lnSpc>
                <a:spcPct val="90000"/>
              </a:lnSpc>
            </a:pPr>
            <a:r>
              <a:rPr lang="en-US" dirty="0" smtClean="0">
                <a:latin typeface="Tahoma" charset="0"/>
                <a:cs typeface="Times New Roman" charset="0"/>
              </a:rPr>
              <a:t>Are </a:t>
            </a:r>
            <a:r>
              <a:rPr lang="en-US" dirty="0">
                <a:latin typeface="Tahoma" charset="0"/>
                <a:cs typeface="Times New Roman" charset="0"/>
              </a:rPr>
              <a:t>applicable in a given development context</a:t>
            </a:r>
          </a:p>
          <a:p>
            <a:pPr lvl="1" eaLnBrk="1" hangingPunct="1">
              <a:lnSpc>
                <a:spcPct val="90000"/>
              </a:lnSpc>
            </a:pPr>
            <a:r>
              <a:rPr lang="en-US" dirty="0" smtClean="0">
                <a:latin typeface="Tahoma" charset="0"/>
                <a:cs typeface="Times New Roman" charset="0"/>
              </a:rPr>
              <a:t>Constrain </a:t>
            </a:r>
            <a:r>
              <a:rPr lang="en-US" dirty="0">
                <a:latin typeface="Tahoma" charset="0"/>
                <a:cs typeface="Times New Roman" charset="0"/>
              </a:rPr>
              <a:t>architectural design decisions that are specific to a particular system within that context</a:t>
            </a:r>
          </a:p>
          <a:p>
            <a:pPr lvl="1" eaLnBrk="1" hangingPunct="1">
              <a:lnSpc>
                <a:spcPct val="90000"/>
              </a:lnSpc>
            </a:pPr>
            <a:r>
              <a:rPr lang="en-US" dirty="0" smtClean="0">
                <a:latin typeface="Tahoma" charset="0"/>
                <a:cs typeface="Times New Roman" charset="0"/>
              </a:rPr>
              <a:t>Elicit </a:t>
            </a:r>
            <a:r>
              <a:rPr lang="en-US" dirty="0">
                <a:latin typeface="Tahoma" charset="0"/>
                <a:cs typeface="Times New Roman" charset="0"/>
              </a:rPr>
              <a:t>beneficial qualities in each resulting </a:t>
            </a:r>
            <a:r>
              <a:rPr lang="en-US" dirty="0" smtClean="0">
                <a:latin typeface="Tahoma" charset="0"/>
                <a:cs typeface="Times New Roman" charset="0"/>
              </a:rPr>
              <a:t>system</a:t>
            </a:r>
          </a:p>
          <a:p>
            <a:pPr eaLnBrk="1" hangingPunct="1">
              <a:lnSpc>
                <a:spcPct val="90000"/>
              </a:lnSpc>
            </a:pPr>
            <a:endParaRPr lang="en-US" sz="2800" dirty="0">
              <a:latin typeface="Tahoma" charset="0"/>
            </a:endParaRPr>
          </a:p>
        </p:txBody>
      </p:sp>
    </p:spTree>
    <p:extLst>
      <p:ext uri="{BB962C8B-B14F-4D97-AF65-F5344CB8AC3E}">
        <p14:creationId xmlns:p14="http://schemas.microsoft.com/office/powerpoint/2010/main" val="161861541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4"/>
          <p:cNvSpPr>
            <a:spLocks noGrp="1" noChangeArrowheads="1"/>
          </p:cNvSpPr>
          <p:nvPr>
            <p:ph type="title"/>
          </p:nvPr>
        </p:nvSpPr>
        <p:spPr/>
        <p:txBody>
          <a:bodyPr/>
          <a:lstStyle/>
          <a:p>
            <a:pPr eaLnBrk="1" hangingPunct="1"/>
            <a:r>
              <a:rPr lang="en-US" dirty="0">
                <a:latin typeface="Arial"/>
                <a:cs typeface="Arial"/>
              </a:rPr>
              <a:t>Publish-Subscribe </a:t>
            </a:r>
            <a:r>
              <a:rPr lang="en-US" dirty="0" smtClean="0">
                <a:latin typeface="Arial"/>
                <a:cs typeface="Arial"/>
              </a:rPr>
              <a:t>(</a:t>
            </a:r>
            <a:r>
              <a:rPr lang="it-IT" dirty="0" smtClean="0">
                <a:latin typeface="Arial"/>
                <a:cs typeface="Arial"/>
              </a:rPr>
              <a:t>1/2</a:t>
            </a:r>
            <a:r>
              <a:rPr lang="en-US" dirty="0" smtClean="0">
                <a:latin typeface="Arial"/>
                <a:cs typeface="Arial"/>
              </a:rPr>
              <a:t>)</a:t>
            </a:r>
            <a:endParaRPr lang="en-US" dirty="0">
              <a:latin typeface="Arial"/>
              <a:cs typeface="Arial"/>
            </a:endParaRPr>
          </a:p>
        </p:txBody>
      </p:sp>
      <p:sp>
        <p:nvSpPr>
          <p:cNvPr id="45060" name="Rectangle 5"/>
          <p:cNvSpPr>
            <a:spLocks noGrp="1" noChangeArrowheads="1"/>
          </p:cNvSpPr>
          <p:nvPr>
            <p:ph idx="1"/>
          </p:nvPr>
        </p:nvSpPr>
        <p:spPr/>
        <p:txBody>
          <a:bodyPr>
            <a:normAutofit fontScale="92500" lnSpcReduction="20000"/>
          </a:bodyPr>
          <a:lstStyle/>
          <a:p>
            <a:pPr eaLnBrk="1" hangingPunct="1">
              <a:lnSpc>
                <a:spcPct val="90000"/>
              </a:lnSpc>
            </a:pPr>
            <a:r>
              <a:rPr lang="en-US" sz="2400" b="1" dirty="0" smtClean="0">
                <a:latin typeface="Tahoma" charset="0"/>
              </a:rPr>
              <a:t>Summary</a:t>
            </a:r>
            <a:r>
              <a:rPr lang="en-US" sz="2400" dirty="0" smtClean="0">
                <a:latin typeface="Tahoma" charset="0"/>
              </a:rPr>
              <a:t>: </a:t>
            </a:r>
          </a:p>
          <a:p>
            <a:pPr lvl="1" eaLnBrk="1" hangingPunct="1">
              <a:lnSpc>
                <a:spcPct val="90000"/>
              </a:lnSpc>
            </a:pPr>
            <a:r>
              <a:rPr lang="en-US" sz="2000" dirty="0" smtClean="0">
                <a:latin typeface="Tahoma" charset="0"/>
              </a:rPr>
              <a:t>Subscribers </a:t>
            </a:r>
            <a:r>
              <a:rPr lang="en-US" sz="2000" dirty="0">
                <a:latin typeface="Tahoma" charset="0"/>
              </a:rPr>
              <a:t>register/deregister to receive specific messages or specific </a:t>
            </a:r>
            <a:r>
              <a:rPr lang="en-US" sz="2000" dirty="0" smtClean="0">
                <a:latin typeface="Tahoma" charset="0"/>
              </a:rPr>
              <a:t>content </a:t>
            </a:r>
          </a:p>
          <a:p>
            <a:pPr lvl="1" eaLnBrk="1" hangingPunct="1">
              <a:lnSpc>
                <a:spcPct val="90000"/>
              </a:lnSpc>
            </a:pPr>
            <a:r>
              <a:rPr lang="en-US" sz="2000" dirty="0" smtClean="0">
                <a:latin typeface="Tahoma" charset="0"/>
              </a:rPr>
              <a:t>Publishers </a:t>
            </a:r>
            <a:r>
              <a:rPr lang="en-US" sz="2000" dirty="0">
                <a:latin typeface="Tahoma" charset="0"/>
              </a:rPr>
              <a:t>broadcast messages to subscribers either synchronously or </a:t>
            </a:r>
            <a:r>
              <a:rPr lang="en-US" sz="2000" dirty="0" smtClean="0">
                <a:latin typeface="Tahoma" charset="0"/>
              </a:rPr>
              <a:t>asynchronously</a:t>
            </a:r>
            <a:endParaRPr lang="en-US" sz="2000" dirty="0">
              <a:latin typeface="Tahoma" charset="0"/>
            </a:endParaRPr>
          </a:p>
          <a:p>
            <a:pPr eaLnBrk="1" hangingPunct="1">
              <a:lnSpc>
                <a:spcPct val="90000"/>
              </a:lnSpc>
            </a:pPr>
            <a:r>
              <a:rPr lang="en-US" sz="2400" b="1" dirty="0" smtClean="0">
                <a:latin typeface="Tahoma" charset="0"/>
              </a:rPr>
              <a:t>Components</a:t>
            </a:r>
            <a:r>
              <a:rPr lang="en-US" sz="2400" dirty="0">
                <a:latin typeface="Tahoma" charset="0"/>
              </a:rPr>
              <a:t>: </a:t>
            </a:r>
            <a:r>
              <a:rPr lang="en-US" sz="2400" dirty="0" smtClean="0">
                <a:latin typeface="Tahoma" charset="0"/>
              </a:rPr>
              <a:t>publishers and subscribers</a:t>
            </a:r>
            <a:endParaRPr lang="en-US" sz="2400" dirty="0">
              <a:latin typeface="Tahoma" charset="0"/>
            </a:endParaRPr>
          </a:p>
          <a:p>
            <a:pPr eaLnBrk="1" hangingPunct="1">
              <a:lnSpc>
                <a:spcPct val="90000"/>
              </a:lnSpc>
            </a:pPr>
            <a:r>
              <a:rPr lang="en-US" sz="2400" b="1" dirty="0">
                <a:latin typeface="Tahoma" charset="0"/>
              </a:rPr>
              <a:t>Connectors</a:t>
            </a:r>
            <a:r>
              <a:rPr lang="en-US" sz="2400" dirty="0">
                <a:latin typeface="Tahoma" charset="0"/>
              </a:rPr>
              <a:t>: </a:t>
            </a:r>
            <a:endParaRPr lang="en-US" sz="2400" dirty="0" smtClean="0">
              <a:latin typeface="Tahoma" charset="0"/>
            </a:endParaRPr>
          </a:p>
          <a:p>
            <a:pPr lvl="1" eaLnBrk="1" hangingPunct="1">
              <a:lnSpc>
                <a:spcPct val="90000"/>
              </a:lnSpc>
            </a:pPr>
            <a:r>
              <a:rPr lang="en-US" sz="2000" dirty="0" smtClean="0">
                <a:latin typeface="Tahoma" charset="0"/>
              </a:rPr>
              <a:t>Typically </a:t>
            </a:r>
            <a:r>
              <a:rPr lang="en-US" sz="2000" dirty="0">
                <a:latin typeface="Tahoma" charset="0"/>
              </a:rPr>
              <a:t>a network protocol is </a:t>
            </a:r>
            <a:r>
              <a:rPr lang="en-US" sz="2000" dirty="0" smtClean="0">
                <a:latin typeface="Tahoma" charset="0"/>
              </a:rPr>
              <a:t>required  </a:t>
            </a:r>
          </a:p>
          <a:p>
            <a:pPr lvl="1" eaLnBrk="1" hangingPunct="1">
              <a:lnSpc>
                <a:spcPct val="90000"/>
              </a:lnSpc>
            </a:pPr>
            <a:r>
              <a:rPr lang="en-US" sz="2000" dirty="0" smtClean="0">
                <a:latin typeface="Tahoma" charset="0"/>
              </a:rPr>
              <a:t>Content</a:t>
            </a:r>
            <a:r>
              <a:rPr lang="en-US" sz="2000" dirty="0">
                <a:latin typeface="Tahoma" charset="0"/>
              </a:rPr>
              <a:t>-based subscription requires sophisticated </a:t>
            </a:r>
            <a:r>
              <a:rPr lang="en-US" sz="2000" dirty="0" smtClean="0">
                <a:latin typeface="Tahoma" charset="0"/>
              </a:rPr>
              <a:t>connectors</a:t>
            </a:r>
            <a:endParaRPr lang="en-US" sz="2000" dirty="0">
              <a:latin typeface="Tahoma" charset="0"/>
            </a:endParaRPr>
          </a:p>
          <a:p>
            <a:pPr eaLnBrk="1" hangingPunct="1">
              <a:lnSpc>
                <a:spcPct val="90000"/>
              </a:lnSpc>
            </a:pPr>
            <a:r>
              <a:rPr lang="en-US" sz="2400" b="1" dirty="0">
                <a:latin typeface="Tahoma" charset="0"/>
              </a:rPr>
              <a:t>Data </a:t>
            </a:r>
            <a:r>
              <a:rPr lang="en-US" sz="2400" b="1" dirty="0" smtClean="0">
                <a:latin typeface="Tahoma" charset="0"/>
              </a:rPr>
              <a:t>elements</a:t>
            </a:r>
            <a:r>
              <a:rPr lang="en-US" sz="2400" dirty="0">
                <a:latin typeface="Tahoma" charset="0"/>
              </a:rPr>
              <a:t>: </a:t>
            </a:r>
            <a:r>
              <a:rPr lang="en-US" sz="2400" dirty="0" smtClean="0">
                <a:latin typeface="Tahoma" charset="0"/>
              </a:rPr>
              <a:t>subscriptions</a:t>
            </a:r>
            <a:r>
              <a:rPr lang="en-US" sz="2400" dirty="0">
                <a:latin typeface="Tahoma" charset="0"/>
              </a:rPr>
              <a:t>, notifications, published information </a:t>
            </a:r>
          </a:p>
          <a:p>
            <a:pPr eaLnBrk="1" hangingPunct="1">
              <a:lnSpc>
                <a:spcPct val="90000"/>
              </a:lnSpc>
            </a:pPr>
            <a:r>
              <a:rPr lang="en-US" sz="2400" b="1" dirty="0">
                <a:latin typeface="Tahoma" charset="0"/>
              </a:rPr>
              <a:t>Topology</a:t>
            </a:r>
            <a:r>
              <a:rPr lang="en-US" sz="2400" dirty="0">
                <a:latin typeface="Tahoma" charset="0"/>
              </a:rPr>
              <a:t>: </a:t>
            </a:r>
            <a:r>
              <a:rPr lang="en-US" sz="2400" dirty="0" smtClean="0">
                <a:latin typeface="Tahoma" charset="0"/>
              </a:rPr>
              <a:t>subscribers </a:t>
            </a:r>
            <a:r>
              <a:rPr lang="en-US" sz="2400" dirty="0">
                <a:latin typeface="Tahoma" charset="0"/>
              </a:rPr>
              <a:t>connect to publishers either directly or may receive notifications via a network protocol from intermediaries</a:t>
            </a:r>
          </a:p>
          <a:p>
            <a:pPr eaLnBrk="1" hangingPunct="1">
              <a:lnSpc>
                <a:spcPct val="90000"/>
              </a:lnSpc>
            </a:pPr>
            <a:r>
              <a:rPr lang="en-US" sz="2400" b="1" dirty="0" smtClean="0">
                <a:latin typeface="Tahoma" charset="0"/>
              </a:rPr>
              <a:t>Qualities</a:t>
            </a:r>
            <a:r>
              <a:rPr lang="en-US" sz="2400" dirty="0" smtClean="0">
                <a:latin typeface="Tahoma" charset="0"/>
              </a:rPr>
              <a:t>: with </a:t>
            </a:r>
            <a:r>
              <a:rPr lang="en-US" sz="2400" dirty="0">
                <a:latin typeface="Tahoma" charset="0"/>
              </a:rPr>
              <a:t>very low-coupling of </a:t>
            </a:r>
            <a:r>
              <a:rPr lang="en-US" sz="2400" dirty="0" smtClean="0">
                <a:latin typeface="Tahoma" charset="0"/>
              </a:rPr>
              <a:t>components</a:t>
            </a:r>
          </a:p>
          <a:p>
            <a:pPr eaLnBrk="1" hangingPunct="1">
              <a:lnSpc>
                <a:spcPct val="90000"/>
              </a:lnSpc>
            </a:pPr>
            <a:r>
              <a:rPr lang="en-US" sz="2400" dirty="0" smtClean="0">
                <a:latin typeface="Tahoma" charset="0"/>
              </a:rPr>
              <a:t>Widely adopted for user interfaces </a:t>
            </a:r>
            <a:endParaRPr lang="en-US" sz="2400" dirty="0">
              <a:latin typeface="Tahoma" charset="0"/>
            </a:endParaRPr>
          </a:p>
        </p:txBody>
      </p:sp>
    </p:spTree>
    <p:extLst>
      <p:ext uri="{BB962C8B-B14F-4D97-AF65-F5344CB8AC3E}">
        <p14:creationId xmlns:p14="http://schemas.microsoft.com/office/powerpoint/2010/main" val="9842068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4"/>
          <p:cNvSpPr>
            <a:spLocks noGrp="1" noChangeArrowheads="1"/>
          </p:cNvSpPr>
          <p:nvPr>
            <p:ph type="title"/>
          </p:nvPr>
        </p:nvSpPr>
        <p:spPr/>
        <p:txBody>
          <a:bodyPr/>
          <a:lstStyle/>
          <a:p>
            <a:pPr eaLnBrk="1" hangingPunct="1"/>
            <a:r>
              <a:rPr lang="en-US" dirty="0">
                <a:latin typeface="Arial"/>
                <a:cs typeface="Arial"/>
              </a:rPr>
              <a:t>Publish-Subscribe </a:t>
            </a:r>
            <a:r>
              <a:rPr lang="en-US" dirty="0" smtClean="0">
                <a:latin typeface="Arial"/>
                <a:cs typeface="Arial"/>
              </a:rPr>
              <a:t>(2</a:t>
            </a:r>
            <a:r>
              <a:rPr lang="it-IT" dirty="0" smtClean="0">
                <a:latin typeface="Arial"/>
                <a:cs typeface="Arial"/>
              </a:rPr>
              <a:t>/2</a:t>
            </a:r>
            <a:r>
              <a:rPr lang="en-US" dirty="0" smtClean="0">
                <a:latin typeface="Arial"/>
                <a:cs typeface="Arial"/>
              </a:rPr>
              <a:t>)</a:t>
            </a:r>
            <a:endParaRPr lang="en-US" dirty="0">
              <a:latin typeface="Arial"/>
              <a:cs typeface="Arial"/>
            </a:endParaRPr>
          </a:p>
        </p:txBody>
      </p:sp>
      <p:sp>
        <p:nvSpPr>
          <p:cNvPr id="6" name="Left-Right Arrow 5"/>
          <p:cNvSpPr/>
          <p:nvPr/>
        </p:nvSpPr>
        <p:spPr bwMode="auto">
          <a:xfrm>
            <a:off x="849827" y="3227294"/>
            <a:ext cx="7180565" cy="1088496"/>
          </a:xfrm>
          <a:prstGeom prst="leftRightArrow">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algn="ctr">
              <a:defRPr/>
            </a:pPr>
            <a:r>
              <a:rPr lang="en-US" dirty="0" smtClean="0">
                <a:solidFill>
                  <a:srgbClr val="000000"/>
                </a:solidFill>
              </a:rPr>
              <a:t>Broker</a:t>
            </a:r>
            <a:endParaRPr lang="en-US" dirty="0">
              <a:solidFill>
                <a:srgbClr val="000000"/>
              </a:solidFill>
            </a:endParaRPr>
          </a:p>
        </p:txBody>
      </p:sp>
      <p:sp>
        <p:nvSpPr>
          <p:cNvPr id="7" name="Rounded Rectangle 6"/>
          <p:cNvSpPr/>
          <p:nvPr/>
        </p:nvSpPr>
        <p:spPr bwMode="auto">
          <a:xfrm>
            <a:off x="1814513" y="1938338"/>
            <a:ext cx="1441450" cy="763587"/>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sz="1600" dirty="0">
                <a:solidFill>
                  <a:schemeClr val="tx1"/>
                </a:solidFill>
              </a:rPr>
              <a:t>Publisher</a:t>
            </a:r>
          </a:p>
        </p:txBody>
      </p:sp>
      <p:sp>
        <p:nvSpPr>
          <p:cNvPr id="8" name="Rounded Rectangle 7"/>
          <p:cNvSpPr/>
          <p:nvPr/>
        </p:nvSpPr>
        <p:spPr bwMode="auto">
          <a:xfrm>
            <a:off x="5422900" y="1957388"/>
            <a:ext cx="1431925" cy="763587"/>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defRPr/>
            </a:pPr>
            <a:r>
              <a:rPr lang="en-US" sz="1600" dirty="0">
                <a:solidFill>
                  <a:schemeClr val="tx1"/>
                </a:solidFill>
              </a:rPr>
              <a:t>Subscriber A</a:t>
            </a:r>
          </a:p>
        </p:txBody>
      </p:sp>
      <p:sp>
        <p:nvSpPr>
          <p:cNvPr id="9" name="Rounded Rectangle 8"/>
          <p:cNvSpPr/>
          <p:nvPr/>
        </p:nvSpPr>
        <p:spPr bwMode="auto">
          <a:xfrm>
            <a:off x="1776413" y="4935538"/>
            <a:ext cx="1431925" cy="763587"/>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defRPr/>
            </a:pPr>
            <a:r>
              <a:rPr lang="en-US" sz="1600" dirty="0">
                <a:solidFill>
                  <a:schemeClr val="tx1"/>
                </a:solidFill>
              </a:rPr>
              <a:t>Subscriber B</a:t>
            </a:r>
          </a:p>
        </p:txBody>
      </p:sp>
      <p:sp>
        <p:nvSpPr>
          <p:cNvPr id="10" name="Rounded Rectangle 9"/>
          <p:cNvSpPr/>
          <p:nvPr/>
        </p:nvSpPr>
        <p:spPr bwMode="auto">
          <a:xfrm>
            <a:off x="5441950" y="4964113"/>
            <a:ext cx="1431925" cy="763587"/>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defRPr/>
            </a:pPr>
            <a:r>
              <a:rPr lang="en-US" sz="1600" dirty="0">
                <a:solidFill>
                  <a:schemeClr val="tx1"/>
                </a:solidFill>
              </a:rPr>
              <a:t>Subscriber C</a:t>
            </a:r>
          </a:p>
        </p:txBody>
      </p:sp>
      <p:cxnSp>
        <p:nvCxnSpPr>
          <p:cNvPr id="11" name="Straight Arrow Connector 10"/>
          <p:cNvCxnSpPr>
            <a:cxnSpLocks noChangeShapeType="1"/>
            <a:stCxn id="7" idx="2"/>
          </p:cNvCxnSpPr>
          <p:nvPr/>
        </p:nvCxnSpPr>
        <p:spPr bwMode="auto">
          <a:xfrm flipH="1">
            <a:off x="2530475" y="2701925"/>
            <a:ext cx="4763" cy="782638"/>
          </a:xfrm>
          <a:prstGeom prst="straightConnector1">
            <a:avLst/>
          </a:prstGeom>
          <a:ln>
            <a:headEnd/>
            <a:tailEnd type="arrow" w="med" len="med"/>
          </a:ln>
          <a:extLst/>
        </p:spPr>
        <p:style>
          <a:lnRef idx="2">
            <a:schemeClr val="accent6"/>
          </a:lnRef>
          <a:fillRef idx="1">
            <a:schemeClr val="lt1"/>
          </a:fillRef>
          <a:effectRef idx="0">
            <a:schemeClr val="accent6"/>
          </a:effectRef>
          <a:fontRef idx="minor">
            <a:schemeClr val="dk1"/>
          </a:fontRef>
        </p:style>
      </p:cxnSp>
      <p:cxnSp>
        <p:nvCxnSpPr>
          <p:cNvPr id="12" name="Straight Arrow Connector 11"/>
          <p:cNvCxnSpPr>
            <a:cxnSpLocks noChangeShapeType="1"/>
            <a:endCxn id="9" idx="0"/>
          </p:cNvCxnSpPr>
          <p:nvPr/>
        </p:nvCxnSpPr>
        <p:spPr bwMode="auto">
          <a:xfrm flipH="1">
            <a:off x="2492375" y="4038600"/>
            <a:ext cx="19050" cy="896938"/>
          </a:xfrm>
          <a:prstGeom prst="straightConnector1">
            <a:avLst/>
          </a:prstGeom>
          <a:ln>
            <a:headEnd/>
            <a:tailEnd type="arrow" w="med" len="med"/>
          </a:ln>
          <a:extLst/>
        </p:spPr>
        <p:style>
          <a:lnRef idx="2">
            <a:schemeClr val="accent6"/>
          </a:lnRef>
          <a:fillRef idx="1">
            <a:schemeClr val="lt1"/>
          </a:fillRef>
          <a:effectRef idx="0">
            <a:schemeClr val="accent6"/>
          </a:effectRef>
          <a:fontRef idx="minor">
            <a:schemeClr val="dk1"/>
          </a:fontRef>
        </p:style>
      </p:cxnSp>
      <p:cxnSp>
        <p:nvCxnSpPr>
          <p:cNvPr id="13" name="Straight Arrow Connector 12"/>
          <p:cNvCxnSpPr>
            <a:cxnSpLocks noChangeShapeType="1"/>
            <a:endCxn id="10" idx="0"/>
          </p:cNvCxnSpPr>
          <p:nvPr/>
        </p:nvCxnSpPr>
        <p:spPr bwMode="auto">
          <a:xfrm flipH="1">
            <a:off x="6157913" y="4067175"/>
            <a:ext cx="4762" cy="896938"/>
          </a:xfrm>
          <a:prstGeom prst="straightConnector1">
            <a:avLst/>
          </a:prstGeom>
          <a:ln>
            <a:headEnd/>
            <a:tailEnd type="arrow" w="med" len="med"/>
          </a:ln>
          <a:extLst/>
        </p:spPr>
        <p:style>
          <a:lnRef idx="2">
            <a:schemeClr val="accent6"/>
          </a:lnRef>
          <a:fillRef idx="1">
            <a:schemeClr val="lt1"/>
          </a:fillRef>
          <a:effectRef idx="0">
            <a:schemeClr val="accent6"/>
          </a:effectRef>
          <a:fontRef idx="minor">
            <a:schemeClr val="dk1"/>
          </a:fontRef>
        </p:style>
      </p:cxnSp>
    </p:spTree>
    <p:extLst>
      <p:ext uri="{BB962C8B-B14F-4D97-AF65-F5344CB8AC3E}">
        <p14:creationId xmlns:p14="http://schemas.microsoft.com/office/powerpoint/2010/main" val="34374482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par>
                                <p:cTn id="13" presetID="9"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dissolv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p:txBody>
          <a:bodyPr/>
          <a:lstStyle/>
          <a:p>
            <a:pPr eaLnBrk="1" hangingPunct="1"/>
            <a:r>
              <a:rPr lang="en-US" dirty="0" smtClean="0">
                <a:latin typeface="Arial"/>
                <a:cs typeface="Arial"/>
              </a:rPr>
              <a:t>Publish-Subscribe with LL</a:t>
            </a:r>
            <a:endParaRPr lang="en-US" dirty="0">
              <a:latin typeface="Arial"/>
              <a:cs typeface="Arial"/>
            </a:endParaRPr>
          </a:p>
        </p:txBody>
      </p:sp>
      <p:pic>
        <p:nvPicPr>
          <p:cNvPr id="46084" name="Picture 3" descr="pub-sub_U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4463" y="2012950"/>
            <a:ext cx="6313487" cy="404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Text Box 4"/>
          <p:cNvSpPr txBox="1">
            <a:spLocks noChangeArrowheads="1"/>
          </p:cNvSpPr>
          <p:nvPr/>
        </p:nvSpPr>
        <p:spPr bwMode="auto">
          <a:xfrm>
            <a:off x="0" y="6629400"/>
            <a:ext cx="9144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800" i="1" dirty="0">
                <a:latin typeface="Helvetica" charset="0"/>
              </a:rPr>
              <a:t>Software Architecture: Foundations, Theory, and Practice</a:t>
            </a:r>
            <a:r>
              <a:rPr lang="en-US" sz="800" dirty="0">
                <a:latin typeface="Helvetica" charset="0"/>
              </a:rPr>
              <a:t>; Richard N. Taylor, </a:t>
            </a:r>
            <a:r>
              <a:rPr lang="en-US" sz="800" dirty="0" err="1">
                <a:latin typeface="Helvetica" charset="0"/>
              </a:rPr>
              <a:t>Nenad</a:t>
            </a:r>
            <a:r>
              <a:rPr lang="en-US" sz="800" dirty="0">
                <a:latin typeface="Helvetica" charset="0"/>
              </a:rPr>
              <a:t> </a:t>
            </a:r>
            <a:r>
              <a:rPr lang="en-US" sz="800" dirty="0" err="1">
                <a:latin typeface="Helvetica" charset="0"/>
              </a:rPr>
              <a:t>Medvidovic</a:t>
            </a:r>
            <a:r>
              <a:rPr lang="en-US" sz="800" dirty="0">
                <a:latin typeface="Helvetica" charset="0"/>
              </a:rPr>
              <a:t>, and Eric M. </a:t>
            </a:r>
            <a:r>
              <a:rPr lang="en-US" sz="800" dirty="0" err="1">
                <a:latin typeface="Helvetica" charset="0"/>
              </a:rPr>
              <a:t>Dashofy</a:t>
            </a:r>
            <a:r>
              <a:rPr lang="en-US" sz="800" dirty="0">
                <a:latin typeface="Helvetica" charset="0"/>
              </a:rPr>
              <a:t>; </a:t>
            </a:r>
            <a:r>
              <a:rPr lang="en-US" sz="800" dirty="0"/>
              <a:t>© 2008 John Wiley &amp; Sons, Inc. Reprinted with permission.</a:t>
            </a:r>
            <a:r>
              <a:rPr lang="en-US" sz="900" dirty="0">
                <a:latin typeface="Helvetica" charset="0"/>
              </a:rPr>
              <a:t> </a:t>
            </a:r>
          </a:p>
        </p:txBody>
      </p:sp>
    </p:spTree>
    <p:extLst>
      <p:ext uri="{BB962C8B-B14F-4D97-AF65-F5344CB8AC3E}">
        <p14:creationId xmlns:p14="http://schemas.microsoft.com/office/powerpoint/2010/main" val="2508034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pPr eaLnBrk="1" hangingPunct="1"/>
            <a:r>
              <a:rPr lang="en-US" sz="3600" dirty="0" smtClean="0">
                <a:latin typeface="Arial"/>
                <a:cs typeface="Arial"/>
              </a:rPr>
              <a:t>Client-Server vs. Publish/Subscribe</a:t>
            </a:r>
            <a:endParaRPr lang="en-US" sz="3600" dirty="0">
              <a:latin typeface="Arial"/>
              <a:cs typeface="Arial"/>
            </a:endParaRPr>
          </a:p>
        </p:txBody>
      </p:sp>
      <p:sp>
        <p:nvSpPr>
          <p:cNvPr id="13316" name="Rectangle 3"/>
          <p:cNvSpPr>
            <a:spLocks noGrp="1" noChangeArrowheads="1"/>
          </p:cNvSpPr>
          <p:nvPr>
            <p:ph idx="1"/>
          </p:nvPr>
        </p:nvSpPr>
        <p:spPr>
          <a:xfrm>
            <a:off x="0" y="1103090"/>
            <a:ext cx="4788024" cy="2880320"/>
          </a:xfrm>
        </p:spPr>
        <p:txBody>
          <a:bodyPr>
            <a:normAutofit/>
          </a:bodyPr>
          <a:lstStyle/>
          <a:p>
            <a:pPr eaLnBrk="1" hangingPunct="1">
              <a:lnSpc>
                <a:spcPct val="90000"/>
              </a:lnSpc>
            </a:pPr>
            <a:r>
              <a:rPr lang="en-US" sz="1800" b="1" dirty="0" smtClean="0">
                <a:latin typeface="Tahoma" charset="0"/>
              </a:rPr>
              <a:t>Client-server</a:t>
            </a:r>
            <a:endParaRPr lang="en-US" sz="1800" dirty="0">
              <a:latin typeface="Tahoma" charset="0"/>
            </a:endParaRPr>
          </a:p>
          <a:p>
            <a:pPr lvl="1" eaLnBrk="1" hangingPunct="1">
              <a:lnSpc>
                <a:spcPct val="90000"/>
              </a:lnSpc>
            </a:pPr>
            <a:r>
              <a:rPr lang="en-US" sz="1800" dirty="0" smtClean="0">
                <a:latin typeface="Tahoma" charset="0"/>
              </a:rPr>
              <a:t>Many-to-one</a:t>
            </a:r>
          </a:p>
          <a:p>
            <a:pPr lvl="1" eaLnBrk="1" hangingPunct="1">
              <a:lnSpc>
                <a:spcPct val="90000"/>
              </a:lnSpc>
            </a:pPr>
            <a:r>
              <a:rPr lang="en-US" sz="1800" dirty="0" smtClean="0">
                <a:latin typeface="Tahoma" charset="0"/>
              </a:rPr>
              <a:t>Typically synchronous</a:t>
            </a:r>
          </a:p>
          <a:p>
            <a:pPr lvl="1" eaLnBrk="1" hangingPunct="1">
              <a:lnSpc>
                <a:spcPct val="90000"/>
              </a:lnSpc>
            </a:pPr>
            <a:r>
              <a:rPr lang="en-US" sz="1800" dirty="0" smtClean="0">
                <a:latin typeface="Tahoma" charset="0"/>
              </a:rPr>
              <a:t>Servers’ identity is known at the client side</a:t>
            </a:r>
          </a:p>
          <a:p>
            <a:pPr lvl="1" eaLnBrk="1" hangingPunct="1">
              <a:lnSpc>
                <a:spcPct val="90000"/>
              </a:lnSpc>
            </a:pPr>
            <a:r>
              <a:rPr lang="en-US" sz="1800" dirty="0" smtClean="0">
                <a:latin typeface="Tahoma" charset="0"/>
              </a:rPr>
              <a:t>Connection-oriented</a:t>
            </a:r>
            <a:endParaRPr lang="en-US" sz="1800" dirty="0">
              <a:latin typeface="Tahoma" charset="0"/>
            </a:endParaRPr>
          </a:p>
        </p:txBody>
      </p:sp>
      <p:sp>
        <p:nvSpPr>
          <p:cNvPr id="13317" name="Rectangle 4"/>
          <p:cNvSpPr>
            <a:spLocks noGrp="1" noChangeArrowheads="1"/>
          </p:cNvSpPr>
          <p:nvPr>
            <p:ph type="body" sz="half" idx="4294967295"/>
          </p:nvPr>
        </p:nvSpPr>
        <p:spPr>
          <a:xfrm>
            <a:off x="4788024" y="1110308"/>
            <a:ext cx="4033837" cy="2880320"/>
          </a:xfrm>
        </p:spPr>
        <p:txBody>
          <a:bodyPr/>
          <a:lstStyle/>
          <a:p>
            <a:pPr eaLnBrk="1" hangingPunct="1">
              <a:lnSpc>
                <a:spcPct val="90000"/>
              </a:lnSpc>
            </a:pPr>
            <a:r>
              <a:rPr lang="en-US" sz="1800" b="1" dirty="0" smtClean="0">
                <a:latin typeface="Tahoma" charset="0"/>
              </a:rPr>
              <a:t>Publish/Subscribe</a:t>
            </a:r>
            <a:endParaRPr lang="en-US" sz="2400" dirty="0">
              <a:latin typeface="Tahoma" charset="0"/>
            </a:endParaRPr>
          </a:p>
          <a:p>
            <a:pPr lvl="1" eaLnBrk="1" hangingPunct="1"/>
            <a:r>
              <a:rPr lang="en-US" sz="1800" dirty="0" smtClean="0">
                <a:latin typeface="Tahoma" charset="0"/>
              </a:rPr>
              <a:t>Many-to-many</a:t>
            </a:r>
          </a:p>
          <a:p>
            <a:pPr lvl="1" eaLnBrk="1" hangingPunct="1"/>
            <a:r>
              <a:rPr lang="en-US" sz="1800" dirty="0" smtClean="0">
                <a:latin typeface="Tahoma" charset="0"/>
              </a:rPr>
              <a:t>Typically asynchronous</a:t>
            </a:r>
          </a:p>
          <a:p>
            <a:pPr lvl="1" eaLnBrk="1" hangingPunct="1"/>
            <a:r>
              <a:rPr lang="en-US" sz="1800" dirty="0" smtClean="0">
                <a:latin typeface="Tahoma" charset="0"/>
              </a:rPr>
              <a:t>Components’ identity is unknown</a:t>
            </a:r>
          </a:p>
          <a:p>
            <a:pPr lvl="1" eaLnBrk="1" hangingPunct="1"/>
            <a:r>
              <a:rPr lang="en-US" sz="1800" dirty="0" smtClean="0">
                <a:latin typeface="Tahoma" charset="0"/>
              </a:rPr>
              <a:t>Connection-less</a:t>
            </a:r>
            <a:endParaRPr lang="en-US" sz="1800" dirty="0">
              <a:latin typeface="Tahoma" charset="0"/>
            </a:endParaRPr>
          </a:p>
        </p:txBody>
      </p:sp>
      <p:pic>
        <p:nvPicPr>
          <p:cNvPr id="2" name="Picture 1"/>
          <p:cNvPicPr>
            <a:picLocks noChangeAspect="1"/>
          </p:cNvPicPr>
          <p:nvPr/>
        </p:nvPicPr>
        <p:blipFill>
          <a:blip r:embed="rId3"/>
          <a:stretch>
            <a:fillRect/>
          </a:stretch>
        </p:blipFill>
        <p:spPr>
          <a:xfrm>
            <a:off x="1979712" y="3776290"/>
            <a:ext cx="1748280" cy="1438759"/>
          </a:xfrm>
          <a:prstGeom prst="rect">
            <a:avLst/>
          </a:prstGeom>
        </p:spPr>
      </p:pic>
      <p:pic>
        <p:nvPicPr>
          <p:cNvPr id="3" name="Picture 2"/>
          <p:cNvPicPr>
            <a:picLocks noChangeAspect="1"/>
          </p:cNvPicPr>
          <p:nvPr/>
        </p:nvPicPr>
        <p:blipFill>
          <a:blip r:embed="rId4"/>
          <a:stretch>
            <a:fillRect/>
          </a:stretch>
        </p:blipFill>
        <p:spPr>
          <a:xfrm>
            <a:off x="5364088" y="3995328"/>
            <a:ext cx="2880320" cy="1233872"/>
          </a:xfrm>
          <a:prstGeom prst="rect">
            <a:avLst/>
          </a:prstGeom>
        </p:spPr>
      </p:pic>
      <p:pic>
        <p:nvPicPr>
          <p:cNvPr id="4" name="Picture 3"/>
          <p:cNvPicPr>
            <a:picLocks noChangeAspect="1"/>
          </p:cNvPicPr>
          <p:nvPr/>
        </p:nvPicPr>
        <p:blipFill rotWithShape="1">
          <a:blip r:embed="rId5"/>
          <a:srcRect t="16174" b="21575"/>
          <a:stretch/>
        </p:blipFill>
        <p:spPr>
          <a:xfrm>
            <a:off x="1187624" y="5301208"/>
            <a:ext cx="3024336" cy="1493585"/>
          </a:xfrm>
          <a:prstGeom prst="rect">
            <a:avLst/>
          </a:prstGeom>
        </p:spPr>
      </p:pic>
      <p:pic>
        <p:nvPicPr>
          <p:cNvPr id="5" name="Picture 4"/>
          <p:cNvPicPr>
            <a:picLocks noChangeAspect="1"/>
          </p:cNvPicPr>
          <p:nvPr/>
        </p:nvPicPr>
        <p:blipFill>
          <a:blip r:embed="rId6"/>
          <a:stretch>
            <a:fillRect/>
          </a:stretch>
        </p:blipFill>
        <p:spPr>
          <a:xfrm>
            <a:off x="5148064" y="5373216"/>
            <a:ext cx="3379384" cy="1243478"/>
          </a:xfrm>
          <a:prstGeom prst="rect">
            <a:avLst/>
          </a:prstGeom>
        </p:spPr>
      </p:pic>
    </p:spTree>
    <p:extLst>
      <p:ext uri="{BB962C8B-B14F-4D97-AF65-F5344CB8AC3E}">
        <p14:creationId xmlns:p14="http://schemas.microsoft.com/office/powerpoint/2010/main" val="26099943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p:txBody>
          <a:bodyPr/>
          <a:lstStyle/>
          <a:p>
            <a:pPr eaLnBrk="1" hangingPunct="1"/>
            <a:r>
              <a:rPr lang="en-US" dirty="0">
                <a:latin typeface="Arial"/>
                <a:cs typeface="Arial"/>
              </a:rPr>
              <a:t>Event</a:t>
            </a:r>
            <a:r>
              <a:rPr lang="en-US" dirty="0" smtClean="0">
                <a:latin typeface="Arial"/>
                <a:cs typeface="Arial"/>
              </a:rPr>
              <a:t>-based style</a:t>
            </a:r>
            <a:endParaRPr lang="en-US" dirty="0">
              <a:latin typeface="Arial"/>
              <a:cs typeface="Arial"/>
            </a:endParaRPr>
          </a:p>
        </p:txBody>
      </p:sp>
      <p:sp>
        <p:nvSpPr>
          <p:cNvPr id="47108" name="Rectangle 3"/>
          <p:cNvSpPr>
            <a:spLocks noGrp="1" noChangeArrowheads="1"/>
          </p:cNvSpPr>
          <p:nvPr>
            <p:ph idx="1"/>
          </p:nvPr>
        </p:nvSpPr>
        <p:spPr/>
        <p:txBody>
          <a:bodyPr>
            <a:normAutofit lnSpcReduction="10000"/>
          </a:bodyPr>
          <a:lstStyle/>
          <a:p>
            <a:pPr eaLnBrk="1" hangingPunct="1">
              <a:lnSpc>
                <a:spcPct val="90000"/>
              </a:lnSpc>
            </a:pPr>
            <a:r>
              <a:rPr lang="en-US" sz="2400" dirty="0">
                <a:latin typeface="Tahoma" charset="0"/>
              </a:rPr>
              <a:t>Independent components asynchronously emit and receive events communicated over event buses </a:t>
            </a:r>
          </a:p>
          <a:p>
            <a:pPr eaLnBrk="1" hangingPunct="1">
              <a:lnSpc>
                <a:spcPct val="90000"/>
              </a:lnSpc>
            </a:pPr>
            <a:r>
              <a:rPr lang="en-US" sz="2400" b="1" dirty="0">
                <a:latin typeface="Tahoma" charset="0"/>
              </a:rPr>
              <a:t>Components</a:t>
            </a:r>
            <a:r>
              <a:rPr lang="en-US" sz="2400" dirty="0">
                <a:latin typeface="Tahoma" charset="0"/>
              </a:rPr>
              <a:t>: </a:t>
            </a:r>
            <a:r>
              <a:rPr lang="en-US" sz="2400" dirty="0" smtClean="0">
                <a:latin typeface="Tahoma" charset="0"/>
              </a:rPr>
              <a:t>independent</a:t>
            </a:r>
            <a:r>
              <a:rPr lang="en-US" sz="2400" dirty="0">
                <a:latin typeface="Tahoma" charset="0"/>
              </a:rPr>
              <a:t>, concurrent event generators and/or consumers (no fixed roles as in publish/subscribe)</a:t>
            </a:r>
          </a:p>
          <a:p>
            <a:pPr eaLnBrk="1" hangingPunct="1">
              <a:lnSpc>
                <a:spcPct val="90000"/>
              </a:lnSpc>
            </a:pPr>
            <a:r>
              <a:rPr lang="en-US" sz="2400" b="1" dirty="0">
                <a:latin typeface="Tahoma" charset="0"/>
              </a:rPr>
              <a:t>Connectors</a:t>
            </a:r>
            <a:r>
              <a:rPr lang="en-US" sz="2400" dirty="0">
                <a:latin typeface="Tahoma" charset="0"/>
              </a:rPr>
              <a:t>: </a:t>
            </a:r>
            <a:r>
              <a:rPr lang="en-US" sz="2400" dirty="0" smtClean="0">
                <a:latin typeface="Tahoma" charset="0"/>
              </a:rPr>
              <a:t>event </a:t>
            </a:r>
            <a:r>
              <a:rPr lang="en-US" sz="2400" dirty="0">
                <a:latin typeface="Tahoma" charset="0"/>
              </a:rPr>
              <a:t>buses (at least one)</a:t>
            </a:r>
          </a:p>
          <a:p>
            <a:pPr eaLnBrk="1" hangingPunct="1">
              <a:lnSpc>
                <a:spcPct val="90000"/>
              </a:lnSpc>
            </a:pPr>
            <a:r>
              <a:rPr lang="en-US" sz="2400" b="1" dirty="0">
                <a:latin typeface="Tahoma" charset="0"/>
              </a:rPr>
              <a:t>Data </a:t>
            </a:r>
            <a:r>
              <a:rPr lang="en-US" sz="2400" b="1" dirty="0" smtClean="0">
                <a:latin typeface="Tahoma" charset="0"/>
              </a:rPr>
              <a:t>elements</a:t>
            </a:r>
            <a:r>
              <a:rPr lang="en-US" sz="2400" dirty="0">
                <a:latin typeface="Tahoma" charset="0"/>
              </a:rPr>
              <a:t>: </a:t>
            </a:r>
            <a:r>
              <a:rPr lang="en-US" sz="2400" dirty="0" smtClean="0">
                <a:latin typeface="Tahoma" charset="0"/>
              </a:rPr>
              <a:t>events </a:t>
            </a:r>
            <a:r>
              <a:rPr lang="en-US" sz="2400" dirty="0">
                <a:latin typeface="Tahoma" charset="0"/>
              </a:rPr>
              <a:t>– data sent as a first-class entity over the event bus</a:t>
            </a:r>
          </a:p>
          <a:p>
            <a:pPr eaLnBrk="1" hangingPunct="1">
              <a:lnSpc>
                <a:spcPct val="90000"/>
              </a:lnSpc>
            </a:pPr>
            <a:r>
              <a:rPr lang="en-US" sz="2400" b="1" dirty="0">
                <a:latin typeface="Tahoma" charset="0"/>
              </a:rPr>
              <a:t>Topology</a:t>
            </a:r>
            <a:r>
              <a:rPr lang="en-US" sz="2400" dirty="0">
                <a:latin typeface="Tahoma" charset="0"/>
              </a:rPr>
              <a:t>: Components communicate with the event buses, not directly to each </a:t>
            </a:r>
            <a:r>
              <a:rPr lang="en-US" sz="2400" dirty="0" smtClean="0">
                <a:latin typeface="Tahoma" charset="0"/>
              </a:rPr>
              <a:t>other  </a:t>
            </a:r>
            <a:endParaRPr lang="en-US" sz="2400" dirty="0">
              <a:latin typeface="Tahoma" charset="0"/>
            </a:endParaRPr>
          </a:p>
          <a:p>
            <a:pPr eaLnBrk="1" hangingPunct="1">
              <a:lnSpc>
                <a:spcPct val="90000"/>
              </a:lnSpc>
            </a:pPr>
            <a:r>
              <a:rPr lang="en-US" sz="2400" b="1" dirty="0">
                <a:latin typeface="Tahoma" charset="0"/>
              </a:rPr>
              <a:t>Variants</a:t>
            </a:r>
            <a:r>
              <a:rPr lang="en-US" sz="2400" dirty="0">
                <a:latin typeface="Tahoma" charset="0"/>
              </a:rPr>
              <a:t>: Component communication with the event bus may either be push or pull </a:t>
            </a:r>
            <a:r>
              <a:rPr lang="en-US" sz="2400" dirty="0" smtClean="0">
                <a:latin typeface="Tahoma" charset="0"/>
              </a:rPr>
              <a:t>based</a:t>
            </a:r>
            <a:endParaRPr lang="en-US" sz="2400" dirty="0">
              <a:latin typeface="Tahoma" charset="0"/>
            </a:endParaRPr>
          </a:p>
          <a:p>
            <a:pPr eaLnBrk="1" hangingPunct="1">
              <a:lnSpc>
                <a:spcPct val="90000"/>
              </a:lnSpc>
            </a:pPr>
            <a:r>
              <a:rPr lang="en-US" sz="2400" dirty="0">
                <a:latin typeface="Tahoma" charset="0"/>
              </a:rPr>
              <a:t>Highly scalable, easy to evolve, effective for highly distributed </a:t>
            </a:r>
            <a:r>
              <a:rPr lang="en-US" sz="2400" dirty="0" smtClean="0">
                <a:latin typeface="Tahoma" charset="0"/>
              </a:rPr>
              <a:t>applications</a:t>
            </a:r>
            <a:endParaRPr lang="en-US" sz="2400" dirty="0">
              <a:latin typeface="Tahoma" charset="0"/>
            </a:endParaRPr>
          </a:p>
        </p:txBody>
      </p:sp>
    </p:spTree>
    <p:extLst>
      <p:ext uri="{BB962C8B-B14F-4D97-AF65-F5344CB8AC3E}">
        <p14:creationId xmlns:p14="http://schemas.microsoft.com/office/powerpoint/2010/main" val="3488354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ChangeArrowheads="1"/>
          </p:cNvSpPr>
          <p:nvPr>
            <p:ph type="title"/>
          </p:nvPr>
        </p:nvSpPr>
        <p:spPr/>
        <p:txBody>
          <a:bodyPr/>
          <a:lstStyle/>
          <a:p>
            <a:pPr eaLnBrk="1" hangingPunct="1"/>
            <a:r>
              <a:rPr lang="en-US" dirty="0">
                <a:latin typeface="Arial"/>
                <a:cs typeface="Arial"/>
              </a:rPr>
              <a:t>Event-based </a:t>
            </a:r>
            <a:r>
              <a:rPr lang="en-US" dirty="0" smtClean="0">
                <a:latin typeface="Arial"/>
                <a:cs typeface="Arial"/>
              </a:rPr>
              <a:t>with LL</a:t>
            </a:r>
            <a:endParaRPr lang="en-US" dirty="0">
              <a:latin typeface="Arial"/>
              <a:cs typeface="Arial"/>
            </a:endParaRPr>
          </a:p>
        </p:txBody>
      </p:sp>
      <p:pic>
        <p:nvPicPr>
          <p:cNvPr id="48132" name="Picture 3" descr="events_U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1484784"/>
            <a:ext cx="6069337" cy="4430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3" name="Text Box 4"/>
          <p:cNvSpPr txBox="1">
            <a:spLocks noChangeArrowheads="1"/>
          </p:cNvSpPr>
          <p:nvPr/>
        </p:nvSpPr>
        <p:spPr bwMode="auto">
          <a:xfrm>
            <a:off x="0" y="6629400"/>
            <a:ext cx="9144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800" i="1" dirty="0">
                <a:latin typeface="Helvetica" charset="0"/>
              </a:rPr>
              <a:t>Software Architecture: Foundations, Theory, and Practice</a:t>
            </a:r>
            <a:r>
              <a:rPr lang="en-US" sz="800" dirty="0">
                <a:latin typeface="Helvetica" charset="0"/>
              </a:rPr>
              <a:t>; Richard N. Taylor, </a:t>
            </a:r>
            <a:r>
              <a:rPr lang="en-US" sz="800" dirty="0" err="1">
                <a:latin typeface="Helvetica" charset="0"/>
              </a:rPr>
              <a:t>Nenad</a:t>
            </a:r>
            <a:r>
              <a:rPr lang="en-US" sz="800" dirty="0">
                <a:latin typeface="Helvetica" charset="0"/>
              </a:rPr>
              <a:t> </a:t>
            </a:r>
            <a:r>
              <a:rPr lang="en-US" sz="800" dirty="0" err="1">
                <a:latin typeface="Helvetica" charset="0"/>
              </a:rPr>
              <a:t>Medvidovic</a:t>
            </a:r>
            <a:r>
              <a:rPr lang="en-US" sz="800" dirty="0">
                <a:latin typeface="Helvetica" charset="0"/>
              </a:rPr>
              <a:t>, and Eric M. </a:t>
            </a:r>
            <a:r>
              <a:rPr lang="en-US" sz="800" dirty="0" err="1">
                <a:latin typeface="Helvetica" charset="0"/>
              </a:rPr>
              <a:t>Dashofy</a:t>
            </a:r>
            <a:r>
              <a:rPr lang="en-US" sz="800" dirty="0">
                <a:latin typeface="Helvetica" charset="0"/>
              </a:rPr>
              <a:t>; </a:t>
            </a:r>
            <a:r>
              <a:rPr lang="en-US" sz="800" dirty="0"/>
              <a:t>© 2008 John Wiley &amp; Sons, Inc. Reprinted with permission.</a:t>
            </a:r>
            <a:r>
              <a:rPr lang="en-US" sz="900" dirty="0">
                <a:latin typeface="Helvetica" charset="0"/>
              </a:rPr>
              <a:t> </a:t>
            </a:r>
          </a:p>
        </p:txBody>
      </p:sp>
    </p:spTree>
    <p:extLst>
      <p:ext uri="{BB962C8B-B14F-4D97-AF65-F5344CB8AC3E}">
        <p14:creationId xmlns:p14="http://schemas.microsoft.com/office/powerpoint/2010/main" val="35530224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Rectangle 2"/>
          <p:cNvSpPr>
            <a:spLocks noGrp="1" noChangeArrowheads="1"/>
          </p:cNvSpPr>
          <p:nvPr>
            <p:ph type="title"/>
          </p:nvPr>
        </p:nvSpPr>
        <p:spPr/>
        <p:txBody>
          <a:bodyPr/>
          <a:lstStyle/>
          <a:p>
            <a:r>
              <a:rPr lang="en-US" dirty="0" smtClean="0">
                <a:latin typeface="Arial"/>
                <a:cs typeface="Arial"/>
              </a:rPr>
              <a:t>Main characteristics</a:t>
            </a:r>
            <a:endParaRPr lang="en-US" dirty="0">
              <a:latin typeface="Arial"/>
              <a:cs typeface="Arial"/>
            </a:endParaRPr>
          </a:p>
        </p:txBody>
      </p:sp>
      <p:sp>
        <p:nvSpPr>
          <p:cNvPr id="63493" name="Rectangle 3"/>
          <p:cNvSpPr>
            <a:spLocks noGrp="1" noChangeArrowheads="1"/>
          </p:cNvSpPr>
          <p:nvPr>
            <p:ph type="body" idx="1"/>
          </p:nvPr>
        </p:nvSpPr>
        <p:spPr>
          <a:xfrm>
            <a:off x="611560" y="1340768"/>
            <a:ext cx="7772400" cy="4572000"/>
          </a:xfrm>
        </p:spPr>
        <p:txBody>
          <a:bodyPr/>
          <a:lstStyle/>
          <a:p>
            <a:r>
              <a:rPr lang="en-US" sz="2800" dirty="0">
                <a:latin typeface="Tahoma" charset="0"/>
              </a:rPr>
              <a:t>Asynchrony</a:t>
            </a:r>
          </a:p>
          <a:p>
            <a:pPr lvl="1"/>
            <a:r>
              <a:rPr lang="en-US" sz="2500" dirty="0">
                <a:latin typeface="Tahoma" charset="0"/>
              </a:rPr>
              <a:t>send and forget</a:t>
            </a:r>
          </a:p>
          <a:p>
            <a:r>
              <a:rPr lang="en-US" sz="2800" dirty="0">
                <a:latin typeface="Tahoma" charset="0"/>
              </a:rPr>
              <a:t>Reactive</a:t>
            </a:r>
          </a:p>
          <a:p>
            <a:pPr lvl="1"/>
            <a:r>
              <a:rPr lang="en-US" sz="2500" dirty="0">
                <a:latin typeface="Tahoma" charset="0"/>
              </a:rPr>
              <a:t>computation driven by receipt of message</a:t>
            </a:r>
          </a:p>
          <a:p>
            <a:r>
              <a:rPr lang="en-US" sz="2800" dirty="0">
                <a:latin typeface="Tahoma" charset="0"/>
              </a:rPr>
              <a:t>Location/identity abstraction</a:t>
            </a:r>
          </a:p>
          <a:p>
            <a:pPr lvl="1"/>
            <a:r>
              <a:rPr lang="en-US" sz="2500" dirty="0">
                <a:latin typeface="Tahoma" charset="0"/>
              </a:rPr>
              <a:t>destination determined by receiver, not sender</a:t>
            </a:r>
          </a:p>
          <a:p>
            <a:r>
              <a:rPr lang="en-US" sz="2800" dirty="0">
                <a:latin typeface="Tahoma" charset="0"/>
              </a:rPr>
              <a:t>Loose coupling</a:t>
            </a:r>
          </a:p>
          <a:p>
            <a:pPr lvl="1"/>
            <a:r>
              <a:rPr lang="en-US" sz="2500" dirty="0">
                <a:latin typeface="Tahoma" charset="0"/>
              </a:rPr>
              <a:t>senders/receivers added without reconfiguration</a:t>
            </a:r>
          </a:p>
          <a:p>
            <a:pPr lvl="1"/>
            <a:r>
              <a:rPr lang="en-US" sz="2500" dirty="0">
                <a:latin typeface="Tahoma" charset="0"/>
              </a:rPr>
              <a:t>one-to-many, many-to-one, many-to-many</a:t>
            </a:r>
            <a:endParaRPr lang="en-US" dirty="0">
              <a:latin typeface="Tahoma" charset="0"/>
            </a:endParaRPr>
          </a:p>
        </p:txBody>
      </p:sp>
    </p:spTree>
    <p:extLst>
      <p:ext uri="{BB962C8B-B14F-4D97-AF65-F5344CB8AC3E}">
        <p14:creationId xmlns:p14="http://schemas.microsoft.com/office/powerpoint/2010/main" val="5370027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Footer Placeholder 4"/>
          <p:cNvSpPr>
            <a:spLocks noGrp="1"/>
          </p:cNvSpPr>
          <p:nvPr>
            <p:ph type="ftr" sz="quarter" idx="4294967295"/>
          </p:nvPr>
        </p:nvSpPr>
        <p:spPr>
          <a:xfrm>
            <a:off x="3105150" y="6419850"/>
            <a:ext cx="2895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400">
                <a:latin typeface="Times New Roman" charset="0"/>
              </a:rPr>
              <a:t>Design and software architecture-2</a:t>
            </a:r>
          </a:p>
        </p:txBody>
      </p:sp>
      <p:sp>
        <p:nvSpPr>
          <p:cNvPr id="62467" name="Slide Number Placeholder 5"/>
          <p:cNvSpPr>
            <a:spLocks noGrp="1"/>
          </p:cNvSpPr>
          <p:nvPr>
            <p:ph type="sldNum" sz="quarter" idx="4294967295"/>
          </p:nvPr>
        </p:nvSpPr>
        <p:spPr>
          <a:xfrm>
            <a:off x="6534150" y="641985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26231E18-FE11-6D4F-9527-4BFC1AF23F02}" type="slidenum">
              <a:rPr lang="en-US" sz="1400">
                <a:latin typeface="Times New Roman" charset="0"/>
              </a:rPr>
              <a:pPr/>
              <a:t>37</a:t>
            </a:fld>
            <a:endParaRPr lang="en-US" sz="1400">
              <a:latin typeface="Times New Roman" charset="0"/>
            </a:endParaRPr>
          </a:p>
        </p:txBody>
      </p:sp>
      <p:sp>
        <p:nvSpPr>
          <p:cNvPr id="62468" name="Rectangle 2"/>
          <p:cNvSpPr>
            <a:spLocks noGrp="1" noChangeArrowheads="1"/>
          </p:cNvSpPr>
          <p:nvPr>
            <p:ph type="title"/>
          </p:nvPr>
        </p:nvSpPr>
        <p:spPr/>
        <p:txBody>
          <a:bodyPr/>
          <a:lstStyle/>
          <a:p>
            <a:r>
              <a:rPr lang="en-US" dirty="0" smtClean="0">
                <a:latin typeface="Arial"/>
                <a:cs typeface="Arial"/>
              </a:rPr>
              <a:t>Features</a:t>
            </a:r>
            <a:endParaRPr lang="en-US" dirty="0">
              <a:latin typeface="Arial"/>
              <a:cs typeface="Arial"/>
            </a:endParaRPr>
          </a:p>
        </p:txBody>
      </p:sp>
      <p:sp>
        <p:nvSpPr>
          <p:cNvPr id="62469" name="Rectangle 3"/>
          <p:cNvSpPr>
            <a:spLocks noGrp="1" noChangeArrowheads="1"/>
          </p:cNvSpPr>
          <p:nvPr>
            <p:ph type="body" idx="1"/>
          </p:nvPr>
        </p:nvSpPr>
        <p:spPr/>
        <p:txBody>
          <a:bodyPr/>
          <a:lstStyle/>
          <a:p>
            <a:pPr>
              <a:buFontTx/>
              <a:buChar char="+"/>
            </a:pPr>
            <a:r>
              <a:rPr lang="en-US" dirty="0">
                <a:latin typeface="Tahoma" charset="0"/>
              </a:rPr>
              <a:t>Increasingly used for </a:t>
            </a:r>
            <a:r>
              <a:rPr lang="en-US" dirty="0" smtClean="0">
                <a:latin typeface="Tahoma" charset="0"/>
              </a:rPr>
              <a:t>modern software</a:t>
            </a:r>
            <a:endParaRPr lang="en-US" dirty="0">
              <a:latin typeface="Tahoma" charset="0"/>
            </a:endParaRPr>
          </a:p>
          <a:p>
            <a:pPr>
              <a:buFontTx/>
              <a:buChar char="+"/>
            </a:pPr>
            <a:r>
              <a:rPr lang="en-US" dirty="0" smtClean="0">
                <a:latin typeface="Tahoma" charset="0"/>
              </a:rPr>
              <a:t>Easy </a:t>
            </a:r>
            <a:r>
              <a:rPr lang="en-US" dirty="0">
                <a:latin typeface="Tahoma" charset="0"/>
              </a:rPr>
              <a:t>integration strategies</a:t>
            </a:r>
          </a:p>
          <a:p>
            <a:pPr>
              <a:buFontTx/>
              <a:buChar char="+"/>
            </a:pPr>
            <a:r>
              <a:rPr lang="en-US" dirty="0">
                <a:latin typeface="Tahoma" charset="0"/>
              </a:rPr>
              <a:t>Easy addition/deletion of components</a:t>
            </a:r>
          </a:p>
          <a:p>
            <a:pPr>
              <a:buFontTx/>
              <a:buChar char="–"/>
            </a:pPr>
            <a:r>
              <a:rPr lang="it-IT" dirty="0" err="1">
                <a:latin typeface="Tahoma" charset="0"/>
              </a:rPr>
              <a:t>Potential</a:t>
            </a:r>
            <a:r>
              <a:rPr lang="it-IT" dirty="0">
                <a:latin typeface="Tahoma" charset="0"/>
              </a:rPr>
              <a:t> </a:t>
            </a:r>
            <a:r>
              <a:rPr lang="it-IT" dirty="0" err="1">
                <a:latin typeface="Tahoma" charset="0"/>
              </a:rPr>
              <a:t>s</a:t>
            </a:r>
            <a:r>
              <a:rPr lang="en-US" dirty="0" err="1">
                <a:latin typeface="Tahoma" charset="0"/>
              </a:rPr>
              <a:t>calability</a:t>
            </a:r>
            <a:r>
              <a:rPr lang="en-US" dirty="0">
                <a:latin typeface="Tahoma" charset="0"/>
              </a:rPr>
              <a:t> problems</a:t>
            </a:r>
          </a:p>
          <a:p>
            <a:pPr>
              <a:buFontTx/>
              <a:buChar char="–"/>
            </a:pPr>
            <a:r>
              <a:rPr lang="en-US" dirty="0">
                <a:latin typeface="Tahoma" charset="0"/>
              </a:rPr>
              <a:t>Ordering of events</a:t>
            </a:r>
          </a:p>
        </p:txBody>
      </p:sp>
    </p:spTree>
    <p:extLst>
      <p:ext uri="{BB962C8B-B14F-4D97-AF65-F5344CB8AC3E}">
        <p14:creationId xmlns:p14="http://schemas.microsoft.com/office/powerpoint/2010/main" val="281912629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p:txBody>
          <a:bodyPr/>
          <a:lstStyle/>
          <a:p>
            <a:pPr eaLnBrk="1" hangingPunct="1"/>
            <a:r>
              <a:rPr lang="en-US" dirty="0" smtClean="0">
                <a:latin typeface="Arial"/>
                <a:cs typeface="Arial"/>
              </a:rPr>
              <a:t>Repository-based systems</a:t>
            </a:r>
            <a:endParaRPr lang="en-US" dirty="0">
              <a:latin typeface="Arial"/>
              <a:cs typeface="Arial"/>
            </a:endParaRPr>
          </a:p>
        </p:txBody>
      </p:sp>
      <p:sp>
        <p:nvSpPr>
          <p:cNvPr id="47108" name="Rectangle 3"/>
          <p:cNvSpPr>
            <a:spLocks noGrp="1" noChangeArrowheads="1"/>
          </p:cNvSpPr>
          <p:nvPr>
            <p:ph idx="1"/>
          </p:nvPr>
        </p:nvSpPr>
        <p:spPr/>
        <p:txBody>
          <a:bodyPr>
            <a:normAutofit/>
          </a:bodyPr>
          <a:lstStyle/>
          <a:p>
            <a:pPr eaLnBrk="1" hangingPunct="1">
              <a:lnSpc>
                <a:spcPct val="90000"/>
              </a:lnSpc>
            </a:pPr>
            <a:r>
              <a:rPr lang="en-US" sz="2400" dirty="0" smtClean="0">
                <a:latin typeface="Tahoma" charset="0"/>
              </a:rPr>
              <a:t>Components communicate only through a repository</a:t>
            </a:r>
            <a:endParaRPr lang="en-US" sz="2400" dirty="0">
              <a:latin typeface="Tahoma" charset="0"/>
            </a:endParaRPr>
          </a:p>
          <a:p>
            <a:pPr eaLnBrk="1" hangingPunct="1">
              <a:lnSpc>
                <a:spcPct val="90000"/>
              </a:lnSpc>
            </a:pPr>
            <a:r>
              <a:rPr lang="en-US" sz="2400" b="1" dirty="0">
                <a:latin typeface="Tahoma" charset="0"/>
              </a:rPr>
              <a:t>Components</a:t>
            </a:r>
            <a:r>
              <a:rPr lang="en-US" sz="2400" dirty="0">
                <a:latin typeface="Tahoma" charset="0"/>
              </a:rPr>
              <a:t>: </a:t>
            </a:r>
            <a:r>
              <a:rPr lang="en-US" sz="2400" dirty="0" smtClean="0">
                <a:latin typeface="Tahoma" charset="0"/>
              </a:rPr>
              <a:t>independent</a:t>
            </a:r>
            <a:r>
              <a:rPr lang="en-US" sz="2400" dirty="0">
                <a:latin typeface="Tahoma" charset="0"/>
              </a:rPr>
              <a:t>, concurrent </a:t>
            </a:r>
            <a:r>
              <a:rPr lang="en-US" sz="2400" dirty="0" smtClean="0">
                <a:latin typeface="Tahoma" charset="0"/>
              </a:rPr>
              <a:t>even </a:t>
            </a:r>
            <a:r>
              <a:rPr lang="en-US" sz="2400" dirty="0">
                <a:latin typeface="Tahoma" charset="0"/>
              </a:rPr>
              <a:t>generators and/or </a:t>
            </a:r>
            <a:r>
              <a:rPr lang="en-US" sz="2400" dirty="0" smtClean="0">
                <a:latin typeface="Tahoma" charset="0"/>
              </a:rPr>
              <a:t>consumers of information from repository</a:t>
            </a:r>
            <a:endParaRPr lang="en-US" sz="2400" dirty="0">
              <a:latin typeface="Tahoma" charset="0"/>
            </a:endParaRPr>
          </a:p>
          <a:p>
            <a:pPr eaLnBrk="1" hangingPunct="1">
              <a:lnSpc>
                <a:spcPct val="90000"/>
              </a:lnSpc>
            </a:pPr>
            <a:r>
              <a:rPr lang="en-US" sz="2400" b="1" dirty="0">
                <a:latin typeface="Tahoma" charset="0"/>
              </a:rPr>
              <a:t>Connectors</a:t>
            </a:r>
            <a:r>
              <a:rPr lang="en-US" sz="2400" dirty="0">
                <a:latin typeface="Tahoma" charset="0"/>
              </a:rPr>
              <a:t>: </a:t>
            </a:r>
            <a:r>
              <a:rPr lang="en-US" sz="2400" dirty="0" smtClean="0">
                <a:latin typeface="Tahoma" charset="0"/>
              </a:rPr>
              <a:t>the repository</a:t>
            </a:r>
            <a:endParaRPr lang="en-US" sz="2400" dirty="0">
              <a:latin typeface="Tahoma" charset="0"/>
            </a:endParaRPr>
          </a:p>
          <a:p>
            <a:pPr eaLnBrk="1" hangingPunct="1">
              <a:lnSpc>
                <a:spcPct val="90000"/>
              </a:lnSpc>
            </a:pPr>
            <a:r>
              <a:rPr lang="en-US" sz="2400" b="1" dirty="0">
                <a:latin typeface="Tahoma" charset="0"/>
              </a:rPr>
              <a:t>Data </a:t>
            </a:r>
            <a:r>
              <a:rPr lang="en-US" sz="2400" b="1" dirty="0" smtClean="0">
                <a:latin typeface="Tahoma" charset="0"/>
              </a:rPr>
              <a:t>elements</a:t>
            </a:r>
            <a:r>
              <a:rPr lang="en-US" sz="2400" dirty="0">
                <a:latin typeface="Tahoma" charset="0"/>
              </a:rPr>
              <a:t>: </a:t>
            </a:r>
            <a:r>
              <a:rPr lang="en-US" sz="2400" dirty="0" smtClean="0">
                <a:latin typeface="Tahoma" charset="0"/>
              </a:rPr>
              <a:t>tuples stored/retrieved from the repository</a:t>
            </a:r>
            <a:endParaRPr lang="en-US" sz="2400" dirty="0">
              <a:latin typeface="Tahoma" charset="0"/>
            </a:endParaRPr>
          </a:p>
          <a:p>
            <a:pPr eaLnBrk="1" hangingPunct="1">
              <a:lnSpc>
                <a:spcPct val="90000"/>
              </a:lnSpc>
            </a:pPr>
            <a:r>
              <a:rPr lang="en-US" sz="2400" b="1" dirty="0">
                <a:latin typeface="Tahoma" charset="0"/>
              </a:rPr>
              <a:t>Topology</a:t>
            </a:r>
            <a:r>
              <a:rPr lang="en-US" sz="2400" dirty="0">
                <a:latin typeface="Tahoma" charset="0"/>
              </a:rPr>
              <a:t>: Components communicate </a:t>
            </a:r>
            <a:r>
              <a:rPr lang="en-US" sz="2400" dirty="0" smtClean="0">
                <a:latin typeface="Tahoma" charset="0"/>
              </a:rPr>
              <a:t>through the repository, </a:t>
            </a:r>
            <a:r>
              <a:rPr lang="en-US" sz="2400" dirty="0">
                <a:latin typeface="Tahoma" charset="0"/>
              </a:rPr>
              <a:t>not directly to each </a:t>
            </a:r>
            <a:r>
              <a:rPr lang="en-US" sz="2400" dirty="0" smtClean="0">
                <a:latin typeface="Tahoma" charset="0"/>
              </a:rPr>
              <a:t>other  </a:t>
            </a:r>
            <a:endParaRPr lang="en-US" sz="2400" dirty="0">
              <a:latin typeface="Tahoma" charset="0"/>
            </a:endParaRPr>
          </a:p>
          <a:p>
            <a:r>
              <a:rPr lang="en-US" sz="2400" dirty="0">
                <a:latin typeface="Tahoma" charset="0"/>
              </a:rPr>
              <a:t>Repository is persistent </a:t>
            </a:r>
            <a:r>
              <a:rPr lang="en-US" sz="2400" dirty="0" smtClean="0">
                <a:latin typeface="Tahoma" charset="0"/>
              </a:rPr>
              <a:t>(as opposed to events that </a:t>
            </a:r>
            <a:r>
              <a:rPr lang="en-US" sz="2400" dirty="0">
                <a:latin typeface="Tahoma" charset="0"/>
              </a:rPr>
              <a:t>are transient</a:t>
            </a:r>
            <a:r>
              <a:rPr lang="en-US" sz="2400" dirty="0" smtClean="0">
                <a:latin typeface="Tahoma" charset="0"/>
              </a:rPr>
              <a:t>)</a:t>
            </a:r>
          </a:p>
          <a:p>
            <a:r>
              <a:rPr lang="en-US" sz="2400" dirty="0" smtClean="0">
                <a:latin typeface="Tahoma" charset="0"/>
              </a:rPr>
              <a:t>Several action can be grouped in a transaction</a:t>
            </a:r>
            <a:endParaRPr lang="en-US" sz="2400" dirty="0">
              <a:latin typeface="Tahoma" charset="0"/>
            </a:endParaRPr>
          </a:p>
        </p:txBody>
      </p:sp>
    </p:spTree>
    <p:extLst>
      <p:ext uri="{BB962C8B-B14F-4D97-AF65-F5344CB8AC3E}">
        <p14:creationId xmlns:p14="http://schemas.microsoft.com/office/powerpoint/2010/main" val="25943521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Grp="1" noChangeArrowheads="1"/>
          </p:cNvSpPr>
          <p:nvPr>
            <p:ph type="title"/>
          </p:nvPr>
        </p:nvSpPr>
        <p:spPr/>
        <p:txBody>
          <a:bodyPr/>
          <a:lstStyle/>
          <a:p>
            <a:r>
              <a:rPr lang="en-US" dirty="0">
                <a:latin typeface="Arial"/>
                <a:cs typeface="Arial"/>
              </a:rPr>
              <a:t>Repository-based systems</a:t>
            </a:r>
          </a:p>
        </p:txBody>
      </p:sp>
      <p:sp>
        <p:nvSpPr>
          <p:cNvPr id="67589" name="Rectangle 3"/>
          <p:cNvSpPr>
            <a:spLocks noGrp="1" noChangeArrowheads="1"/>
          </p:cNvSpPr>
          <p:nvPr>
            <p:ph type="body" idx="1"/>
          </p:nvPr>
        </p:nvSpPr>
        <p:spPr>
          <a:xfrm>
            <a:off x="395536" y="1340768"/>
            <a:ext cx="7772400" cy="1100336"/>
          </a:xfrm>
        </p:spPr>
        <p:txBody>
          <a:bodyPr/>
          <a:lstStyle/>
          <a:p>
            <a:r>
              <a:rPr lang="en-US" dirty="0">
                <a:latin typeface="Tahoma" charset="0"/>
              </a:rPr>
              <a:t>Components communicate only through a repository</a:t>
            </a:r>
          </a:p>
        </p:txBody>
      </p:sp>
      <p:sp>
        <p:nvSpPr>
          <p:cNvPr id="67590" name="Rectangle 4"/>
          <p:cNvSpPr>
            <a:spLocks noChangeArrowheads="1"/>
          </p:cNvSpPr>
          <p:nvPr/>
        </p:nvSpPr>
        <p:spPr bwMode="auto">
          <a:xfrm>
            <a:off x="2905125" y="2976563"/>
            <a:ext cx="3581400" cy="609600"/>
          </a:xfrm>
          <a:prstGeom prst="rect">
            <a:avLst/>
          </a:prstGeom>
          <a:solidFill>
            <a:srgbClr val="FFFFFF"/>
          </a:solidFill>
          <a:ln w="9525">
            <a:solidFill>
              <a:schemeClr val="tx1"/>
            </a:solidFill>
            <a:miter lim="800000"/>
            <a:headEnd/>
            <a:tailEnd/>
          </a:ln>
        </p:spPr>
        <p:txBody>
          <a:bodyPr wrap="none" anchor="ctr"/>
          <a:lstStyle/>
          <a:p>
            <a:pPr algn="ctr"/>
            <a:r>
              <a:rPr lang="en-US">
                <a:latin typeface="Tahoma" charset="0"/>
              </a:rPr>
              <a:t>Repository</a:t>
            </a:r>
          </a:p>
        </p:txBody>
      </p:sp>
      <p:sp>
        <p:nvSpPr>
          <p:cNvPr id="67591" name="Rectangle 5"/>
          <p:cNvSpPr>
            <a:spLocks noChangeArrowheads="1"/>
          </p:cNvSpPr>
          <p:nvPr/>
        </p:nvSpPr>
        <p:spPr bwMode="auto">
          <a:xfrm>
            <a:off x="1990725" y="4424363"/>
            <a:ext cx="1219200" cy="1524000"/>
          </a:xfrm>
          <a:prstGeom prst="rect">
            <a:avLst/>
          </a:prstGeom>
          <a:solidFill>
            <a:srgbClr val="FFFFFF"/>
          </a:solidFill>
          <a:ln w="9525">
            <a:solidFill>
              <a:schemeClr val="tx1"/>
            </a:solidFill>
            <a:miter lim="800000"/>
            <a:headEnd/>
            <a:tailEnd/>
          </a:ln>
        </p:spPr>
        <p:txBody>
          <a:bodyPr wrap="none" anchor="ctr"/>
          <a:lstStyle/>
          <a:p>
            <a:pPr algn="ctr"/>
            <a:r>
              <a:rPr lang="en-US">
                <a:latin typeface="Tahoma" charset="0"/>
              </a:rPr>
              <a:t>Comp1</a:t>
            </a:r>
          </a:p>
        </p:txBody>
      </p:sp>
      <p:sp>
        <p:nvSpPr>
          <p:cNvPr id="67592" name="Rectangle 6"/>
          <p:cNvSpPr>
            <a:spLocks noChangeArrowheads="1"/>
          </p:cNvSpPr>
          <p:nvPr/>
        </p:nvSpPr>
        <p:spPr bwMode="auto">
          <a:xfrm>
            <a:off x="3971925" y="4424363"/>
            <a:ext cx="1219200" cy="1524000"/>
          </a:xfrm>
          <a:prstGeom prst="rect">
            <a:avLst/>
          </a:prstGeom>
          <a:solidFill>
            <a:srgbClr val="FFFFFF"/>
          </a:solidFill>
          <a:ln w="9525">
            <a:solidFill>
              <a:schemeClr val="tx1"/>
            </a:solidFill>
            <a:miter lim="800000"/>
            <a:headEnd/>
            <a:tailEnd/>
          </a:ln>
        </p:spPr>
        <p:txBody>
          <a:bodyPr wrap="none" anchor="ctr"/>
          <a:lstStyle/>
          <a:p>
            <a:pPr algn="ctr"/>
            <a:r>
              <a:rPr lang="en-US">
                <a:latin typeface="Tahoma" charset="0"/>
              </a:rPr>
              <a:t>Comp2</a:t>
            </a:r>
          </a:p>
        </p:txBody>
      </p:sp>
      <p:sp>
        <p:nvSpPr>
          <p:cNvPr id="67593" name="Rectangle 7"/>
          <p:cNvSpPr>
            <a:spLocks noChangeArrowheads="1"/>
          </p:cNvSpPr>
          <p:nvPr/>
        </p:nvSpPr>
        <p:spPr bwMode="auto">
          <a:xfrm>
            <a:off x="5953125" y="4424363"/>
            <a:ext cx="1219200" cy="1524000"/>
          </a:xfrm>
          <a:prstGeom prst="rect">
            <a:avLst/>
          </a:prstGeom>
          <a:solidFill>
            <a:srgbClr val="FFFFFF"/>
          </a:solidFill>
          <a:ln w="9525">
            <a:solidFill>
              <a:schemeClr val="tx1"/>
            </a:solidFill>
            <a:miter lim="800000"/>
            <a:headEnd/>
            <a:tailEnd/>
          </a:ln>
        </p:spPr>
        <p:txBody>
          <a:bodyPr wrap="none" anchor="ctr"/>
          <a:lstStyle/>
          <a:p>
            <a:pPr algn="ctr"/>
            <a:r>
              <a:rPr lang="en-US">
                <a:latin typeface="Tahoma" charset="0"/>
              </a:rPr>
              <a:t>Comp3</a:t>
            </a:r>
          </a:p>
        </p:txBody>
      </p:sp>
      <p:sp>
        <p:nvSpPr>
          <p:cNvPr id="67594" name="Line 8"/>
          <p:cNvSpPr>
            <a:spLocks noChangeShapeType="1"/>
          </p:cNvSpPr>
          <p:nvPr/>
        </p:nvSpPr>
        <p:spPr bwMode="auto">
          <a:xfrm flipV="1">
            <a:off x="2752725" y="3586163"/>
            <a:ext cx="1066800" cy="8382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7595" name="Line 9"/>
          <p:cNvSpPr>
            <a:spLocks noChangeShapeType="1"/>
          </p:cNvSpPr>
          <p:nvPr/>
        </p:nvSpPr>
        <p:spPr bwMode="auto">
          <a:xfrm flipV="1">
            <a:off x="4581525" y="3586163"/>
            <a:ext cx="0" cy="8382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7596" name="Line 10"/>
          <p:cNvSpPr>
            <a:spLocks noChangeShapeType="1"/>
          </p:cNvSpPr>
          <p:nvPr/>
        </p:nvSpPr>
        <p:spPr bwMode="auto">
          <a:xfrm flipH="1" flipV="1">
            <a:off x="5648325" y="3586163"/>
            <a:ext cx="685800" cy="8382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47721441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4"/>
          <p:cNvSpPr>
            <a:spLocks noGrp="1" noChangeArrowheads="1"/>
          </p:cNvSpPr>
          <p:nvPr>
            <p:ph type="title"/>
          </p:nvPr>
        </p:nvSpPr>
        <p:spPr/>
        <p:txBody>
          <a:bodyPr/>
          <a:lstStyle/>
          <a:p>
            <a:pPr eaLnBrk="1" hangingPunct="1"/>
            <a:r>
              <a:rPr lang="en-US" dirty="0">
                <a:latin typeface="Arial"/>
                <a:cs typeface="Arial"/>
              </a:rPr>
              <a:t>Architectural </a:t>
            </a:r>
            <a:r>
              <a:rPr lang="en-US" dirty="0" smtClean="0">
                <a:latin typeface="Arial"/>
                <a:cs typeface="Arial"/>
              </a:rPr>
              <a:t>styles (2/2)</a:t>
            </a:r>
            <a:endParaRPr lang="en-US" dirty="0">
              <a:latin typeface="Arial"/>
              <a:cs typeface="Arial"/>
            </a:endParaRPr>
          </a:p>
        </p:txBody>
      </p:sp>
      <p:sp>
        <p:nvSpPr>
          <p:cNvPr id="10244" name="Rectangle 5"/>
          <p:cNvSpPr>
            <a:spLocks noGrp="1" noChangeArrowheads="1"/>
          </p:cNvSpPr>
          <p:nvPr>
            <p:ph idx="1"/>
          </p:nvPr>
        </p:nvSpPr>
        <p:spPr/>
        <p:txBody>
          <a:bodyPr>
            <a:normAutofit lnSpcReduction="10000"/>
          </a:bodyPr>
          <a:lstStyle/>
          <a:p>
            <a:pPr eaLnBrk="1" hangingPunct="1">
              <a:lnSpc>
                <a:spcPct val="90000"/>
              </a:lnSpc>
            </a:pPr>
            <a:r>
              <a:rPr lang="en-US" sz="3000" dirty="0" smtClean="0">
                <a:latin typeface="Tahoma" charset="0"/>
              </a:rPr>
              <a:t>A </a:t>
            </a:r>
            <a:r>
              <a:rPr lang="en-US" sz="3000" dirty="0">
                <a:latin typeface="Tahoma" charset="0"/>
              </a:rPr>
              <a:t>primary way of characterizing lessons from experience in software system </a:t>
            </a:r>
            <a:r>
              <a:rPr lang="en-US" sz="3000" dirty="0" smtClean="0">
                <a:latin typeface="Tahoma" charset="0"/>
              </a:rPr>
              <a:t>design</a:t>
            </a:r>
          </a:p>
          <a:p>
            <a:pPr marL="0" indent="0" eaLnBrk="1" hangingPunct="1">
              <a:lnSpc>
                <a:spcPct val="90000"/>
              </a:lnSpc>
              <a:buNone/>
            </a:pPr>
            <a:endParaRPr lang="en-US" sz="3000" dirty="0">
              <a:latin typeface="Tahoma" charset="0"/>
            </a:endParaRPr>
          </a:p>
          <a:p>
            <a:pPr eaLnBrk="1" hangingPunct="1">
              <a:lnSpc>
                <a:spcPct val="90000"/>
              </a:lnSpc>
            </a:pPr>
            <a:r>
              <a:rPr lang="en-US" sz="3000" dirty="0">
                <a:latin typeface="Tahoma" charset="0"/>
              </a:rPr>
              <a:t>Reflect less domain specificity than </a:t>
            </a:r>
            <a:r>
              <a:rPr lang="en-US" sz="3000" dirty="0" smtClean="0">
                <a:latin typeface="Tahoma" charset="0"/>
              </a:rPr>
              <a:t>design patterns</a:t>
            </a:r>
          </a:p>
          <a:p>
            <a:pPr marL="0" indent="0" eaLnBrk="1" hangingPunct="1">
              <a:lnSpc>
                <a:spcPct val="90000"/>
              </a:lnSpc>
              <a:buNone/>
            </a:pPr>
            <a:endParaRPr lang="en-US" sz="3000" dirty="0">
              <a:latin typeface="Tahoma" charset="0"/>
            </a:endParaRPr>
          </a:p>
          <a:p>
            <a:pPr eaLnBrk="1" hangingPunct="1">
              <a:lnSpc>
                <a:spcPct val="90000"/>
              </a:lnSpc>
            </a:pPr>
            <a:r>
              <a:rPr lang="en-US" sz="3000" dirty="0">
                <a:latin typeface="Tahoma" charset="0"/>
              </a:rPr>
              <a:t>Useful in determining everything from subroutine structure to top-level application structure</a:t>
            </a:r>
          </a:p>
          <a:p>
            <a:pPr eaLnBrk="1" hangingPunct="1">
              <a:lnSpc>
                <a:spcPct val="90000"/>
              </a:lnSpc>
            </a:pPr>
            <a:endParaRPr lang="en-US" sz="3000" dirty="0" smtClean="0">
              <a:latin typeface="Tahoma" charset="0"/>
            </a:endParaRPr>
          </a:p>
          <a:p>
            <a:pPr eaLnBrk="1" hangingPunct="1">
              <a:lnSpc>
                <a:spcPct val="90000"/>
              </a:lnSpc>
            </a:pPr>
            <a:r>
              <a:rPr lang="en-US" sz="3000" dirty="0" smtClean="0">
                <a:latin typeface="Tahoma" charset="0"/>
              </a:rPr>
              <a:t>Many </a:t>
            </a:r>
            <a:r>
              <a:rPr lang="en-US" sz="3000" dirty="0">
                <a:latin typeface="Tahoma" charset="0"/>
              </a:rPr>
              <a:t>styles </a:t>
            </a:r>
            <a:r>
              <a:rPr lang="en-US" sz="3000" dirty="0" smtClean="0">
                <a:latin typeface="Tahoma" charset="0"/>
              </a:rPr>
              <a:t>exist…</a:t>
            </a:r>
            <a:endParaRPr lang="en-US" sz="3000" dirty="0">
              <a:latin typeface="Tahoma" charset="0"/>
            </a:endParaRPr>
          </a:p>
        </p:txBody>
      </p:sp>
    </p:spTree>
    <p:extLst>
      <p:ext uri="{BB962C8B-B14F-4D97-AF65-F5344CB8AC3E}">
        <p14:creationId xmlns:p14="http://schemas.microsoft.com/office/powerpoint/2010/main" val="9103890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Grp="1" noChangeArrowheads="1"/>
          </p:cNvSpPr>
          <p:nvPr>
            <p:ph type="title"/>
          </p:nvPr>
        </p:nvSpPr>
        <p:spPr/>
        <p:txBody>
          <a:bodyPr/>
          <a:lstStyle/>
          <a:p>
            <a:pPr eaLnBrk="1" hangingPunct="1"/>
            <a:r>
              <a:rPr lang="en-US" dirty="0">
                <a:latin typeface="Arial"/>
                <a:cs typeface="Arial"/>
              </a:rPr>
              <a:t>Peer-to-Peer </a:t>
            </a:r>
            <a:r>
              <a:rPr lang="en-US" dirty="0" smtClean="0">
                <a:latin typeface="Arial"/>
                <a:cs typeface="Arial"/>
              </a:rPr>
              <a:t>style (1/2)</a:t>
            </a:r>
            <a:endParaRPr lang="en-US" dirty="0">
              <a:latin typeface="Arial"/>
              <a:cs typeface="Arial"/>
            </a:endParaRPr>
          </a:p>
        </p:txBody>
      </p:sp>
      <p:sp>
        <p:nvSpPr>
          <p:cNvPr id="49156" name="Rectangle 3"/>
          <p:cNvSpPr>
            <a:spLocks noGrp="1" noChangeArrowheads="1"/>
          </p:cNvSpPr>
          <p:nvPr>
            <p:ph idx="1"/>
          </p:nvPr>
        </p:nvSpPr>
        <p:spPr/>
        <p:txBody>
          <a:bodyPr>
            <a:normAutofit/>
          </a:bodyPr>
          <a:lstStyle/>
          <a:p>
            <a:pPr eaLnBrk="1" hangingPunct="1">
              <a:lnSpc>
                <a:spcPct val="90000"/>
              </a:lnSpc>
            </a:pPr>
            <a:r>
              <a:rPr lang="en-US" dirty="0">
                <a:latin typeface="Tahoma" charset="0"/>
              </a:rPr>
              <a:t>State and behavior are </a:t>
            </a:r>
            <a:r>
              <a:rPr lang="en-US" dirty="0" smtClean="0">
                <a:latin typeface="Tahoma" charset="0"/>
              </a:rPr>
              <a:t/>
            </a:r>
            <a:br>
              <a:rPr lang="en-US" dirty="0" smtClean="0">
                <a:latin typeface="Tahoma" charset="0"/>
              </a:rPr>
            </a:br>
            <a:r>
              <a:rPr lang="en-US" dirty="0" smtClean="0">
                <a:latin typeface="Tahoma" charset="0"/>
              </a:rPr>
              <a:t>distributed </a:t>
            </a:r>
            <a:r>
              <a:rPr lang="en-US" dirty="0">
                <a:latin typeface="Tahoma" charset="0"/>
              </a:rPr>
              <a:t>among peers </a:t>
            </a:r>
            <a:r>
              <a:rPr lang="en-US" dirty="0" smtClean="0">
                <a:latin typeface="Tahoma" charset="0"/>
              </a:rPr>
              <a:t/>
            </a:r>
            <a:br>
              <a:rPr lang="en-US" dirty="0" smtClean="0">
                <a:latin typeface="Tahoma" charset="0"/>
              </a:rPr>
            </a:br>
            <a:r>
              <a:rPr lang="en-US" dirty="0" smtClean="0">
                <a:latin typeface="Tahoma" charset="0"/>
              </a:rPr>
              <a:t>which </a:t>
            </a:r>
            <a:r>
              <a:rPr lang="en-US" dirty="0">
                <a:latin typeface="Tahoma" charset="0"/>
              </a:rPr>
              <a:t>can act as either </a:t>
            </a:r>
            <a:r>
              <a:rPr lang="en-US" dirty="0" smtClean="0">
                <a:latin typeface="Tahoma" charset="0"/>
              </a:rPr>
              <a:t/>
            </a:r>
            <a:br>
              <a:rPr lang="en-US" dirty="0" smtClean="0">
                <a:latin typeface="Tahoma" charset="0"/>
              </a:rPr>
            </a:br>
            <a:r>
              <a:rPr lang="en-US" dirty="0" smtClean="0">
                <a:latin typeface="Tahoma" charset="0"/>
              </a:rPr>
              <a:t>clients </a:t>
            </a:r>
            <a:r>
              <a:rPr lang="en-US" dirty="0">
                <a:latin typeface="Tahoma" charset="0"/>
              </a:rPr>
              <a:t>or </a:t>
            </a:r>
            <a:r>
              <a:rPr lang="en-US" dirty="0" smtClean="0">
                <a:latin typeface="Tahoma" charset="0"/>
              </a:rPr>
              <a:t>servers </a:t>
            </a:r>
            <a:endParaRPr lang="en-US" dirty="0">
              <a:latin typeface="Tahoma" charset="0"/>
            </a:endParaRPr>
          </a:p>
          <a:p>
            <a:pPr eaLnBrk="1" hangingPunct="1">
              <a:lnSpc>
                <a:spcPct val="90000"/>
              </a:lnSpc>
            </a:pPr>
            <a:r>
              <a:rPr lang="en-US" b="1" dirty="0">
                <a:latin typeface="Tahoma" charset="0"/>
              </a:rPr>
              <a:t>Peers</a:t>
            </a:r>
            <a:r>
              <a:rPr lang="en-US" dirty="0">
                <a:latin typeface="Tahoma" charset="0"/>
              </a:rPr>
              <a:t>: independent components, having their own state and control </a:t>
            </a:r>
            <a:r>
              <a:rPr lang="en-US" dirty="0" smtClean="0">
                <a:latin typeface="Tahoma" charset="0"/>
              </a:rPr>
              <a:t>thread</a:t>
            </a:r>
            <a:endParaRPr lang="en-US" dirty="0">
              <a:latin typeface="Tahoma" charset="0"/>
            </a:endParaRPr>
          </a:p>
          <a:p>
            <a:pPr eaLnBrk="1" hangingPunct="1">
              <a:lnSpc>
                <a:spcPct val="90000"/>
              </a:lnSpc>
            </a:pPr>
            <a:r>
              <a:rPr lang="en-US" b="1" dirty="0">
                <a:latin typeface="Tahoma" charset="0"/>
              </a:rPr>
              <a:t>Connectors</a:t>
            </a:r>
            <a:r>
              <a:rPr lang="en-US" dirty="0">
                <a:latin typeface="Tahoma" charset="0"/>
              </a:rPr>
              <a:t>: </a:t>
            </a:r>
            <a:r>
              <a:rPr lang="en-US" dirty="0" smtClean="0">
                <a:latin typeface="Tahoma" charset="0"/>
              </a:rPr>
              <a:t>network </a:t>
            </a:r>
            <a:r>
              <a:rPr lang="en-US" dirty="0">
                <a:latin typeface="Tahoma" charset="0"/>
              </a:rPr>
              <a:t>protocols, often </a:t>
            </a:r>
            <a:r>
              <a:rPr lang="en-US" dirty="0" smtClean="0">
                <a:latin typeface="Tahoma" charset="0"/>
              </a:rPr>
              <a:t>custom</a:t>
            </a:r>
            <a:endParaRPr lang="en-US" dirty="0">
              <a:latin typeface="Tahoma" charset="0"/>
            </a:endParaRPr>
          </a:p>
          <a:p>
            <a:pPr eaLnBrk="1" hangingPunct="1">
              <a:lnSpc>
                <a:spcPct val="90000"/>
              </a:lnSpc>
            </a:pPr>
            <a:r>
              <a:rPr lang="en-US" b="1" dirty="0">
                <a:latin typeface="Tahoma" charset="0"/>
              </a:rPr>
              <a:t>Data </a:t>
            </a:r>
            <a:r>
              <a:rPr lang="en-US" b="1" dirty="0" smtClean="0">
                <a:latin typeface="Tahoma" charset="0"/>
              </a:rPr>
              <a:t>elements</a:t>
            </a:r>
            <a:r>
              <a:rPr lang="en-US" dirty="0">
                <a:latin typeface="Tahoma" charset="0"/>
              </a:rPr>
              <a:t>: </a:t>
            </a:r>
            <a:r>
              <a:rPr lang="en-US" dirty="0" smtClean="0">
                <a:latin typeface="Tahoma" charset="0"/>
              </a:rPr>
              <a:t>network </a:t>
            </a:r>
            <a:r>
              <a:rPr lang="en-US" dirty="0">
                <a:latin typeface="Tahoma" charset="0"/>
              </a:rPr>
              <a:t>messages </a:t>
            </a:r>
          </a:p>
        </p:txBody>
      </p:sp>
      <p:pic>
        <p:nvPicPr>
          <p:cNvPr id="2" name="Picture 1"/>
          <p:cNvPicPr>
            <a:picLocks noChangeAspect="1"/>
          </p:cNvPicPr>
          <p:nvPr/>
        </p:nvPicPr>
        <p:blipFill>
          <a:blip r:embed="rId3"/>
          <a:stretch>
            <a:fillRect/>
          </a:stretch>
        </p:blipFill>
        <p:spPr>
          <a:xfrm>
            <a:off x="7236296" y="1772816"/>
            <a:ext cx="1584176" cy="675915"/>
          </a:xfrm>
          <a:prstGeom prst="rect">
            <a:avLst/>
          </a:prstGeom>
        </p:spPr>
      </p:pic>
      <p:pic>
        <p:nvPicPr>
          <p:cNvPr id="6" name="Picture 5"/>
          <p:cNvPicPr>
            <a:picLocks noChangeAspect="1"/>
          </p:cNvPicPr>
          <p:nvPr/>
        </p:nvPicPr>
        <p:blipFill>
          <a:blip r:embed="rId4"/>
          <a:stretch>
            <a:fillRect/>
          </a:stretch>
        </p:blipFill>
        <p:spPr>
          <a:xfrm>
            <a:off x="7020272" y="1243575"/>
            <a:ext cx="1152128" cy="508906"/>
          </a:xfrm>
          <a:prstGeom prst="rect">
            <a:avLst/>
          </a:prstGeom>
        </p:spPr>
      </p:pic>
      <p:pic>
        <p:nvPicPr>
          <p:cNvPr id="3" name="Picture 2"/>
          <p:cNvPicPr>
            <a:picLocks noChangeAspect="1"/>
          </p:cNvPicPr>
          <p:nvPr/>
        </p:nvPicPr>
        <p:blipFill>
          <a:blip r:embed="rId5"/>
          <a:stretch>
            <a:fillRect/>
          </a:stretch>
        </p:blipFill>
        <p:spPr>
          <a:xfrm>
            <a:off x="5796136" y="1772816"/>
            <a:ext cx="1728192" cy="444029"/>
          </a:xfrm>
          <a:prstGeom prst="rect">
            <a:avLst/>
          </a:prstGeom>
        </p:spPr>
      </p:pic>
      <p:pic>
        <p:nvPicPr>
          <p:cNvPr id="4" name="Picture 3"/>
          <p:cNvPicPr>
            <a:picLocks noChangeAspect="1"/>
          </p:cNvPicPr>
          <p:nvPr/>
        </p:nvPicPr>
        <p:blipFill>
          <a:blip r:embed="rId6"/>
          <a:stretch>
            <a:fillRect/>
          </a:stretch>
        </p:blipFill>
        <p:spPr>
          <a:xfrm>
            <a:off x="5796136" y="2420888"/>
            <a:ext cx="1617411" cy="550168"/>
          </a:xfrm>
          <a:prstGeom prst="rect">
            <a:avLst/>
          </a:prstGeom>
        </p:spPr>
      </p:pic>
    </p:spTree>
    <p:extLst>
      <p:ext uri="{BB962C8B-B14F-4D97-AF65-F5344CB8AC3E}">
        <p14:creationId xmlns:p14="http://schemas.microsoft.com/office/powerpoint/2010/main" val="402590833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Grp="1" noChangeArrowheads="1"/>
          </p:cNvSpPr>
          <p:nvPr>
            <p:ph type="title"/>
          </p:nvPr>
        </p:nvSpPr>
        <p:spPr/>
        <p:txBody>
          <a:bodyPr/>
          <a:lstStyle/>
          <a:p>
            <a:pPr eaLnBrk="1" hangingPunct="1"/>
            <a:r>
              <a:rPr lang="en-US" dirty="0">
                <a:latin typeface="Arial"/>
                <a:cs typeface="Arial"/>
              </a:rPr>
              <a:t>Peer-to-Peer </a:t>
            </a:r>
            <a:r>
              <a:rPr lang="en-US" dirty="0" smtClean="0">
                <a:latin typeface="Arial"/>
                <a:cs typeface="Arial"/>
              </a:rPr>
              <a:t>style (</a:t>
            </a:r>
            <a:r>
              <a:rPr lang="it-IT" dirty="0" smtClean="0">
                <a:latin typeface="Arial"/>
                <a:cs typeface="Arial"/>
              </a:rPr>
              <a:t>2/2</a:t>
            </a:r>
            <a:r>
              <a:rPr lang="en-US" dirty="0" smtClean="0">
                <a:latin typeface="Arial"/>
                <a:cs typeface="Arial"/>
              </a:rPr>
              <a:t>)</a:t>
            </a:r>
            <a:endParaRPr lang="en-US" dirty="0">
              <a:latin typeface="Arial"/>
              <a:cs typeface="Arial"/>
            </a:endParaRPr>
          </a:p>
        </p:txBody>
      </p:sp>
      <p:sp>
        <p:nvSpPr>
          <p:cNvPr id="50180" name="Rectangle 3"/>
          <p:cNvSpPr>
            <a:spLocks noGrp="1" noChangeArrowheads="1"/>
          </p:cNvSpPr>
          <p:nvPr>
            <p:ph idx="1"/>
          </p:nvPr>
        </p:nvSpPr>
        <p:spPr/>
        <p:txBody>
          <a:bodyPr>
            <a:normAutofit/>
          </a:bodyPr>
          <a:lstStyle/>
          <a:p>
            <a:pPr eaLnBrk="1" hangingPunct="1">
              <a:lnSpc>
                <a:spcPct val="90000"/>
              </a:lnSpc>
            </a:pPr>
            <a:r>
              <a:rPr lang="en-US" sz="2800" b="1" dirty="0">
                <a:latin typeface="Tahoma" charset="0"/>
              </a:rPr>
              <a:t>Topology</a:t>
            </a:r>
            <a:r>
              <a:rPr lang="en-US" sz="2800" dirty="0">
                <a:latin typeface="Tahoma" charset="0"/>
              </a:rPr>
              <a:t>: </a:t>
            </a:r>
            <a:r>
              <a:rPr lang="en-US" sz="2800" dirty="0" smtClean="0">
                <a:latin typeface="Tahoma" charset="0"/>
              </a:rPr>
              <a:t>network </a:t>
            </a:r>
            <a:r>
              <a:rPr lang="en-US" sz="2800" dirty="0">
                <a:latin typeface="Tahoma" charset="0"/>
              </a:rPr>
              <a:t>(may have redundant connections between peers); can vary arbitrarily and dynamically</a:t>
            </a:r>
          </a:p>
          <a:p>
            <a:pPr eaLnBrk="1" hangingPunct="1">
              <a:lnSpc>
                <a:spcPct val="90000"/>
              </a:lnSpc>
            </a:pPr>
            <a:r>
              <a:rPr lang="en-US" sz="2800" dirty="0">
                <a:latin typeface="Tahoma" charset="0"/>
              </a:rPr>
              <a:t>Supports </a:t>
            </a:r>
            <a:r>
              <a:rPr lang="en-US" sz="2800" b="1" dirty="0">
                <a:latin typeface="Tahoma" charset="0"/>
              </a:rPr>
              <a:t>decentralized </a:t>
            </a:r>
            <a:r>
              <a:rPr lang="en-US" sz="2800" dirty="0">
                <a:latin typeface="Tahoma" charset="0"/>
              </a:rPr>
              <a:t>computing with flow of control and resources distributed among </a:t>
            </a:r>
            <a:r>
              <a:rPr lang="en-US" sz="2800" dirty="0" smtClean="0">
                <a:latin typeface="Tahoma" charset="0"/>
              </a:rPr>
              <a:t>peers </a:t>
            </a:r>
            <a:endParaRPr lang="en-US" sz="2800" dirty="0">
              <a:latin typeface="Tahoma" charset="0"/>
            </a:endParaRPr>
          </a:p>
          <a:p>
            <a:pPr eaLnBrk="1" hangingPunct="1">
              <a:lnSpc>
                <a:spcPct val="90000"/>
              </a:lnSpc>
            </a:pPr>
            <a:r>
              <a:rPr lang="en-US" sz="2800" dirty="0" smtClean="0">
                <a:latin typeface="Tahoma" charset="0"/>
              </a:rPr>
              <a:t>Aims at being highly </a:t>
            </a:r>
            <a:r>
              <a:rPr lang="en-US" sz="2800" b="1" dirty="0">
                <a:latin typeface="Tahoma" charset="0"/>
              </a:rPr>
              <a:t>robust</a:t>
            </a:r>
            <a:r>
              <a:rPr lang="en-US" sz="2800" dirty="0">
                <a:latin typeface="Tahoma" charset="0"/>
              </a:rPr>
              <a:t> in the face of failure of any given </a:t>
            </a:r>
            <a:r>
              <a:rPr lang="en-US" sz="2800" dirty="0" smtClean="0">
                <a:latin typeface="Tahoma" charset="0"/>
              </a:rPr>
              <a:t>node </a:t>
            </a:r>
            <a:endParaRPr lang="en-US" sz="2800" dirty="0">
              <a:latin typeface="Tahoma" charset="0"/>
            </a:endParaRPr>
          </a:p>
          <a:p>
            <a:pPr eaLnBrk="1" hangingPunct="1">
              <a:lnSpc>
                <a:spcPct val="90000"/>
              </a:lnSpc>
            </a:pPr>
            <a:r>
              <a:rPr lang="en-US" sz="2800" dirty="0">
                <a:latin typeface="Tahoma" charset="0"/>
              </a:rPr>
              <a:t>Scalable in terms of access to resources and computing </a:t>
            </a:r>
            <a:r>
              <a:rPr lang="en-US" sz="2800" dirty="0" smtClean="0">
                <a:latin typeface="Tahoma" charset="0"/>
              </a:rPr>
              <a:t>power  </a:t>
            </a:r>
            <a:endParaRPr lang="en-US" sz="2800" dirty="0">
              <a:latin typeface="Tahoma" charset="0"/>
            </a:endParaRPr>
          </a:p>
        </p:txBody>
      </p:sp>
    </p:spTree>
    <p:extLst>
      <p:ext uri="{BB962C8B-B14F-4D97-AF65-F5344CB8AC3E}">
        <p14:creationId xmlns:p14="http://schemas.microsoft.com/office/powerpoint/2010/main" val="310706305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Design&amp;SwArch</a:t>
            </a:r>
          </a:p>
        </p:txBody>
      </p:sp>
      <p:sp>
        <p:nvSpPr>
          <p:cNvPr id="6" name="Slide Number Placeholder 5"/>
          <p:cNvSpPr>
            <a:spLocks noGrp="1"/>
          </p:cNvSpPr>
          <p:nvPr>
            <p:ph type="sldNum" sz="quarter" idx="12"/>
          </p:nvPr>
        </p:nvSpPr>
        <p:spPr/>
        <p:txBody>
          <a:bodyPr/>
          <a:lstStyle/>
          <a:p>
            <a:pPr>
              <a:defRPr/>
            </a:pPr>
            <a:r>
              <a:rPr lang="it-IT"/>
              <a:t>- </a:t>
            </a:r>
            <a:fld id="{290D5675-7CE6-DF41-A9FA-E5E2CF670743}" type="slidenum">
              <a:rPr lang="en-US"/>
              <a:pPr>
                <a:defRPr/>
              </a:pPr>
              <a:t>42</a:t>
            </a:fld>
            <a:r>
              <a:rPr lang="it-IT"/>
              <a:t> -</a:t>
            </a:r>
            <a:endParaRPr lang="en-US"/>
          </a:p>
        </p:txBody>
      </p:sp>
      <p:sp>
        <p:nvSpPr>
          <p:cNvPr id="234498" name="Rectangle 2"/>
          <p:cNvSpPr>
            <a:spLocks noGrp="1" noChangeArrowheads="1"/>
          </p:cNvSpPr>
          <p:nvPr>
            <p:ph type="title"/>
          </p:nvPr>
        </p:nvSpPr>
        <p:spPr/>
        <p:txBody>
          <a:bodyPr/>
          <a:lstStyle/>
          <a:p>
            <a:pPr eaLnBrk="1" hangingPunct="1">
              <a:defRPr/>
            </a:pPr>
            <a:r>
              <a:rPr lang="en-US" dirty="0" smtClean="0">
                <a:cs typeface="+mj-cs"/>
              </a:rPr>
              <a:t>Peer-to-Peer architectures</a:t>
            </a:r>
          </a:p>
        </p:txBody>
      </p:sp>
      <p:sp>
        <p:nvSpPr>
          <p:cNvPr id="234499" name="Rectangle 3"/>
          <p:cNvSpPr>
            <a:spLocks noGrp="1" noChangeArrowheads="1"/>
          </p:cNvSpPr>
          <p:nvPr>
            <p:ph type="body" idx="1"/>
          </p:nvPr>
        </p:nvSpPr>
        <p:spPr/>
        <p:txBody>
          <a:bodyPr/>
          <a:lstStyle/>
          <a:p>
            <a:pPr eaLnBrk="1" hangingPunct="1">
              <a:defRPr/>
            </a:pPr>
            <a:r>
              <a:rPr lang="en-US" smtClean="0">
                <a:cs typeface="+mn-cs"/>
              </a:rPr>
              <a:t>No asymmetry as in CS</a:t>
            </a:r>
          </a:p>
          <a:p>
            <a:pPr lvl="1" eaLnBrk="1" hangingPunct="1">
              <a:defRPr/>
            </a:pPr>
            <a:r>
              <a:rPr lang="en-US" smtClean="0"/>
              <a:t>components interact as peers</a:t>
            </a:r>
          </a:p>
          <a:p>
            <a:pPr lvl="1" eaLnBrk="1" hangingPunct="1">
              <a:defRPr/>
            </a:pPr>
            <a:r>
              <a:rPr lang="en-US" smtClean="0"/>
              <a:t>request/reply bidirectional interaction style among peers</a:t>
            </a:r>
          </a:p>
          <a:p>
            <a:pPr lvl="2" eaLnBrk="1" hangingPunct="1">
              <a:defRPr/>
            </a:pPr>
            <a:r>
              <a:rPr lang="en-US" smtClean="0"/>
              <a:t>interaction may be initiated by either party</a:t>
            </a:r>
          </a:p>
          <a:p>
            <a:pPr eaLnBrk="1" hangingPunct="1">
              <a:defRPr/>
            </a:pPr>
            <a:r>
              <a:rPr lang="en-US" smtClean="0">
                <a:cs typeface="+mn-cs"/>
              </a:rPr>
              <a:t>autonomous entities that share services to others</a:t>
            </a:r>
          </a:p>
        </p:txBody>
      </p:sp>
      <p:sp>
        <p:nvSpPr>
          <p:cNvPr id="54277" name="WordArt 4"/>
          <p:cNvSpPr>
            <a:spLocks noChangeArrowheads="1" noChangeShapeType="1" noTextEdit="1"/>
          </p:cNvSpPr>
          <p:nvPr/>
        </p:nvSpPr>
        <p:spPr bwMode="auto">
          <a:xfrm>
            <a:off x="8198793" y="13010"/>
            <a:ext cx="971550" cy="1457325"/>
          </a:xfrm>
          <a:prstGeom prst="rect">
            <a:avLst/>
          </a:prstGeom>
        </p:spPr>
        <p:txBody>
          <a:bodyPr wrap="none" fromWordArt="1">
            <a:prstTxWarp prst="textSlantUp">
              <a:avLst>
                <a:gd name="adj" fmla="val 55556"/>
              </a:avLst>
            </a:prstTxWarp>
          </a:bodyPr>
          <a:lstStyle/>
          <a:p>
            <a:pPr algn="ctr"/>
            <a:r>
              <a:rPr lang="en-US" sz="3600" kern="10" dirty="0">
                <a:ln w="9525">
                  <a:solidFill>
                    <a:srgbClr val="000000"/>
                  </a:solidFill>
                  <a:round/>
                  <a:headEnd/>
                  <a:tailEnd/>
                </a:ln>
                <a:solidFill>
                  <a:srgbClr val="000000"/>
                </a:solidFill>
                <a:latin typeface="Arial Black"/>
                <a:ea typeface="Arial Black"/>
                <a:cs typeface="Arial Black"/>
              </a:rPr>
              <a:t>P2P</a:t>
            </a:r>
          </a:p>
        </p:txBody>
      </p:sp>
    </p:spTree>
    <p:extLst>
      <p:ext uri="{BB962C8B-B14F-4D97-AF65-F5344CB8AC3E}">
        <p14:creationId xmlns:p14="http://schemas.microsoft.com/office/powerpoint/2010/main" val="175225990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US"/>
              <a:t>Design&amp;SwArch</a:t>
            </a:r>
          </a:p>
        </p:txBody>
      </p:sp>
      <p:sp>
        <p:nvSpPr>
          <p:cNvPr id="5" name="Slide Number Placeholder 5"/>
          <p:cNvSpPr>
            <a:spLocks noGrp="1"/>
          </p:cNvSpPr>
          <p:nvPr>
            <p:ph type="sldNum" sz="quarter" idx="12"/>
          </p:nvPr>
        </p:nvSpPr>
        <p:spPr/>
        <p:txBody>
          <a:bodyPr/>
          <a:lstStyle/>
          <a:p>
            <a:pPr>
              <a:defRPr/>
            </a:pPr>
            <a:r>
              <a:rPr lang="it-IT"/>
              <a:t>- </a:t>
            </a:r>
            <a:fld id="{90372ED1-5974-584A-BA19-5ECD46090737}" type="slidenum">
              <a:rPr lang="en-US"/>
              <a:pPr>
                <a:defRPr/>
              </a:pPr>
              <a:t>43</a:t>
            </a:fld>
            <a:r>
              <a:rPr lang="it-IT"/>
              <a:t> -</a:t>
            </a:r>
            <a:endParaRPr lang="en-US"/>
          </a:p>
        </p:txBody>
      </p:sp>
      <p:sp>
        <p:nvSpPr>
          <p:cNvPr id="267267" name="Rectangle 3"/>
          <p:cNvSpPr>
            <a:spLocks noGrp="1" noChangeArrowheads="1"/>
          </p:cNvSpPr>
          <p:nvPr>
            <p:ph type="body" idx="1"/>
          </p:nvPr>
        </p:nvSpPr>
        <p:spPr>
          <a:xfrm>
            <a:off x="179512" y="1268760"/>
            <a:ext cx="8786813" cy="4911328"/>
          </a:xfrm>
        </p:spPr>
        <p:txBody>
          <a:bodyPr/>
          <a:lstStyle/>
          <a:p>
            <a:pPr eaLnBrk="1" hangingPunct="1">
              <a:defRPr/>
            </a:pPr>
            <a:r>
              <a:rPr lang="it-IT" sz="2400" dirty="0" err="1" smtClean="0">
                <a:cs typeface="+mn-cs"/>
              </a:rPr>
              <a:t>Democratic</a:t>
            </a:r>
            <a:r>
              <a:rPr lang="it-IT" sz="2400" dirty="0" smtClean="0">
                <a:cs typeface="+mn-cs"/>
              </a:rPr>
              <a:t> Networking </a:t>
            </a:r>
            <a:r>
              <a:rPr lang="it-IT" sz="2400" dirty="0" smtClean="0">
                <a:cs typeface="+mn-cs"/>
                <a:sym typeface="Wingdings"/>
              </a:rPr>
              <a:t> </a:t>
            </a:r>
            <a:r>
              <a:rPr lang="it-IT" sz="2400" dirty="0" err="1" smtClean="0">
                <a:cs typeface="+mn-cs"/>
                <a:sym typeface="Wingdings"/>
              </a:rPr>
              <a:t>Sharing</a:t>
            </a:r>
            <a:r>
              <a:rPr lang="it-IT" sz="2400" dirty="0" smtClean="0">
                <a:cs typeface="+mn-cs"/>
                <a:sym typeface="Wingdings"/>
              </a:rPr>
              <a:t>!  </a:t>
            </a:r>
            <a:endParaRPr lang="en-US" sz="2400" dirty="0" smtClean="0">
              <a:cs typeface="+mn-cs"/>
            </a:endParaRPr>
          </a:p>
          <a:p>
            <a:pPr eaLnBrk="1" hangingPunct="1">
              <a:defRPr/>
            </a:pPr>
            <a:r>
              <a:rPr lang="en-US" sz="2400" dirty="0" smtClean="0">
                <a:cs typeface="+mn-cs"/>
              </a:rPr>
              <a:t>Peer to peer storage</a:t>
            </a:r>
          </a:p>
          <a:p>
            <a:pPr lvl="1" eaLnBrk="1" hangingPunct="1">
              <a:defRPr/>
            </a:pPr>
            <a:r>
              <a:rPr lang="en-US" sz="2400" dirty="0" smtClean="0"/>
              <a:t>Cheaper </a:t>
            </a:r>
            <a:r>
              <a:rPr lang="en-US" sz="2400" dirty="0" err="1" smtClean="0"/>
              <a:t>Hw</a:t>
            </a:r>
            <a:r>
              <a:rPr lang="en-US" sz="2400" dirty="0" smtClean="0"/>
              <a:t> +</a:t>
            </a:r>
            <a:r>
              <a:rPr lang="en-US" sz="2400" dirty="0" err="1" smtClean="0"/>
              <a:t>sw</a:t>
            </a:r>
            <a:r>
              <a:rPr lang="en-US" sz="2400" dirty="0" smtClean="0"/>
              <a:t> </a:t>
            </a:r>
          </a:p>
          <a:p>
            <a:pPr lvl="1" eaLnBrk="1" hangingPunct="1">
              <a:defRPr/>
            </a:pPr>
            <a:r>
              <a:rPr lang="en-US" sz="2400" dirty="0" smtClean="0"/>
              <a:t>Natural Data-Redundancy</a:t>
            </a:r>
            <a:endParaRPr lang="it-IT" sz="2400" dirty="0" smtClean="0"/>
          </a:p>
          <a:p>
            <a:pPr eaLnBrk="1" hangingPunct="1">
              <a:defRPr/>
            </a:pPr>
            <a:r>
              <a:rPr lang="en-US" sz="2400" dirty="0" smtClean="0">
                <a:cs typeface="+mn-cs"/>
              </a:rPr>
              <a:t>Small-world coop system</a:t>
            </a:r>
          </a:p>
          <a:p>
            <a:pPr lvl="1" eaLnBrk="1" hangingPunct="1">
              <a:defRPr/>
            </a:pPr>
            <a:r>
              <a:rPr lang="en-US" sz="2400" dirty="0" smtClean="0"/>
              <a:t>Distribution network</a:t>
            </a:r>
          </a:p>
        </p:txBody>
      </p:sp>
      <p:sp>
        <p:nvSpPr>
          <p:cNvPr id="2" name="Title 1"/>
          <p:cNvSpPr>
            <a:spLocks noGrp="1"/>
          </p:cNvSpPr>
          <p:nvPr>
            <p:ph type="title"/>
          </p:nvPr>
        </p:nvSpPr>
        <p:spPr/>
        <p:txBody>
          <a:bodyPr/>
          <a:lstStyle/>
          <a:p>
            <a:r>
              <a:rPr lang="en-US" dirty="0" smtClean="0"/>
              <a:t>Advantages</a:t>
            </a:r>
            <a:endParaRPr lang="en-US" dirty="0"/>
          </a:p>
        </p:txBody>
      </p:sp>
    </p:spTree>
    <p:extLst>
      <p:ext uri="{BB962C8B-B14F-4D97-AF65-F5344CB8AC3E}">
        <p14:creationId xmlns:p14="http://schemas.microsoft.com/office/powerpoint/2010/main" val="42891800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3" name="Picture 3" descr="p2p_Use"/>
          <p:cNvPicPr>
            <a:picLocks noChangeAspect="1" noChangeArrowheads="1"/>
          </p:cNvPicPr>
          <p:nvPr/>
        </p:nvPicPr>
        <p:blipFill rotWithShape="1">
          <a:blip r:embed="rId3">
            <a:extLst>
              <a:ext uri="{28A0092B-C50C-407E-A947-70E740481C1C}">
                <a14:useLocalDpi xmlns:a14="http://schemas.microsoft.com/office/drawing/2010/main" val="0"/>
              </a:ext>
            </a:extLst>
          </a:blip>
          <a:srcRect b="28062"/>
          <a:stretch/>
        </p:blipFill>
        <p:spPr bwMode="auto">
          <a:xfrm>
            <a:off x="323528" y="1190016"/>
            <a:ext cx="8468072" cy="497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4" name="Text Box 4"/>
          <p:cNvSpPr txBox="1">
            <a:spLocks noChangeArrowheads="1"/>
          </p:cNvSpPr>
          <p:nvPr/>
        </p:nvSpPr>
        <p:spPr bwMode="auto">
          <a:xfrm>
            <a:off x="0" y="6629400"/>
            <a:ext cx="9144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800" i="1" dirty="0">
                <a:latin typeface="Helvetica" charset="0"/>
              </a:rPr>
              <a:t>Software Architecture: Foundations, Theory, and Practice</a:t>
            </a:r>
            <a:r>
              <a:rPr lang="en-US" sz="800" dirty="0">
                <a:latin typeface="Helvetica" charset="0"/>
              </a:rPr>
              <a:t>; Richard N. Taylor, </a:t>
            </a:r>
            <a:r>
              <a:rPr lang="en-US" sz="800" dirty="0" err="1">
                <a:latin typeface="Helvetica" charset="0"/>
              </a:rPr>
              <a:t>Nenad</a:t>
            </a:r>
            <a:r>
              <a:rPr lang="en-US" sz="800" dirty="0">
                <a:latin typeface="Helvetica" charset="0"/>
              </a:rPr>
              <a:t> </a:t>
            </a:r>
            <a:r>
              <a:rPr lang="en-US" sz="800" dirty="0" err="1">
                <a:latin typeface="Helvetica" charset="0"/>
              </a:rPr>
              <a:t>Medvidovic</a:t>
            </a:r>
            <a:r>
              <a:rPr lang="en-US" sz="800" dirty="0">
                <a:latin typeface="Helvetica" charset="0"/>
              </a:rPr>
              <a:t>, and Eric M. </a:t>
            </a:r>
            <a:r>
              <a:rPr lang="en-US" sz="800" dirty="0" err="1">
                <a:latin typeface="Helvetica" charset="0"/>
              </a:rPr>
              <a:t>Dashofy</a:t>
            </a:r>
            <a:r>
              <a:rPr lang="en-US" sz="800" dirty="0">
                <a:latin typeface="Helvetica" charset="0"/>
              </a:rPr>
              <a:t>; </a:t>
            </a:r>
            <a:r>
              <a:rPr lang="en-US" sz="800" dirty="0"/>
              <a:t>© 2008 John Wiley &amp; Sons, Inc. Reprinted with permission.</a:t>
            </a:r>
            <a:r>
              <a:rPr lang="en-US" sz="900" dirty="0">
                <a:latin typeface="Helvetica" charset="0"/>
              </a:rPr>
              <a:t> </a:t>
            </a:r>
          </a:p>
        </p:txBody>
      </p:sp>
      <p:sp>
        <p:nvSpPr>
          <p:cNvPr id="51205" name="Rectangle 2"/>
          <p:cNvSpPr>
            <a:spLocks noGrp="1" noChangeArrowheads="1"/>
          </p:cNvSpPr>
          <p:nvPr>
            <p:ph type="title"/>
          </p:nvPr>
        </p:nvSpPr>
        <p:spPr/>
        <p:txBody>
          <a:bodyPr/>
          <a:lstStyle/>
          <a:p>
            <a:pPr eaLnBrk="1" hangingPunct="1"/>
            <a:r>
              <a:rPr lang="en-US" dirty="0">
                <a:latin typeface="Arial"/>
                <a:cs typeface="Arial"/>
              </a:rPr>
              <a:t>Peer-to-Peer </a:t>
            </a:r>
            <a:r>
              <a:rPr lang="en-US" dirty="0" smtClean="0">
                <a:latin typeface="Arial"/>
                <a:cs typeface="Arial"/>
              </a:rPr>
              <a:t>with LL</a:t>
            </a:r>
            <a:endParaRPr lang="en-US" dirty="0">
              <a:latin typeface="Arial"/>
              <a:cs typeface="Arial"/>
            </a:endParaRPr>
          </a:p>
        </p:txBody>
      </p:sp>
      <p:pic>
        <p:nvPicPr>
          <p:cNvPr id="7" name="Picture 3" descr="p2p_Use"/>
          <p:cNvPicPr>
            <a:picLocks noChangeAspect="1" noChangeArrowheads="1"/>
          </p:cNvPicPr>
          <p:nvPr/>
        </p:nvPicPr>
        <p:blipFill rotWithShape="1">
          <a:blip r:embed="rId3">
            <a:extLst>
              <a:ext uri="{28A0092B-C50C-407E-A947-70E740481C1C}">
                <a14:useLocalDpi xmlns:a14="http://schemas.microsoft.com/office/drawing/2010/main" val="0"/>
              </a:ext>
            </a:extLst>
          </a:blip>
          <a:srcRect l="43188" t="83966" r="11453" b="-202"/>
          <a:stretch/>
        </p:blipFill>
        <p:spPr bwMode="auto">
          <a:xfrm>
            <a:off x="755575" y="4509120"/>
            <a:ext cx="4032449" cy="1178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67796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US"/>
              <a:t>Design&amp;SwArch</a:t>
            </a:r>
          </a:p>
        </p:txBody>
      </p:sp>
      <p:sp>
        <p:nvSpPr>
          <p:cNvPr id="5" name="Slide Number Placeholder 5"/>
          <p:cNvSpPr>
            <a:spLocks noGrp="1"/>
          </p:cNvSpPr>
          <p:nvPr>
            <p:ph type="sldNum" sz="quarter" idx="12"/>
          </p:nvPr>
        </p:nvSpPr>
        <p:spPr/>
        <p:txBody>
          <a:bodyPr/>
          <a:lstStyle/>
          <a:p>
            <a:pPr>
              <a:defRPr/>
            </a:pPr>
            <a:r>
              <a:rPr lang="it-IT"/>
              <a:t>- </a:t>
            </a:r>
            <a:fld id="{C9B22035-3DE1-0249-8460-D66991BB8C0B}" type="slidenum">
              <a:rPr lang="en-US"/>
              <a:pPr>
                <a:defRPr/>
              </a:pPr>
              <a:t>45</a:t>
            </a:fld>
            <a:r>
              <a:rPr lang="it-IT"/>
              <a:t> -</a:t>
            </a:r>
            <a:endParaRPr lang="en-US"/>
          </a:p>
        </p:txBody>
      </p:sp>
      <p:sp>
        <p:nvSpPr>
          <p:cNvPr id="371714" name="Rectangle 2"/>
          <p:cNvSpPr>
            <a:spLocks noGrp="1" noChangeArrowheads="1"/>
          </p:cNvSpPr>
          <p:nvPr>
            <p:ph type="title"/>
          </p:nvPr>
        </p:nvSpPr>
        <p:spPr/>
        <p:txBody>
          <a:bodyPr/>
          <a:lstStyle/>
          <a:p>
            <a:pPr eaLnBrk="1" hangingPunct="1">
              <a:defRPr/>
            </a:pPr>
            <a:r>
              <a:rPr lang="en-US" smtClean="0">
                <a:cs typeface="+mj-cs"/>
              </a:rPr>
              <a:t>Gnutella: a P2P middleware</a:t>
            </a:r>
          </a:p>
        </p:txBody>
      </p:sp>
      <p:sp>
        <p:nvSpPr>
          <p:cNvPr id="371715" name="Rectangle 3"/>
          <p:cNvSpPr>
            <a:spLocks noGrp="1" noChangeArrowheads="1"/>
          </p:cNvSpPr>
          <p:nvPr>
            <p:ph type="body" idx="1"/>
          </p:nvPr>
        </p:nvSpPr>
        <p:spPr/>
        <p:txBody>
          <a:bodyPr/>
          <a:lstStyle/>
          <a:p>
            <a:pPr eaLnBrk="1" hangingPunct="1">
              <a:defRPr/>
            </a:pPr>
            <a:r>
              <a:rPr lang="en-US" sz="2000" smtClean="0">
                <a:cs typeface="+mn-cs"/>
              </a:rPr>
              <a:t>An open source software providing support to bidirectional info transfer among peers</a:t>
            </a:r>
          </a:p>
          <a:p>
            <a:pPr eaLnBrk="1" hangingPunct="1">
              <a:defRPr/>
            </a:pPr>
            <a:r>
              <a:rPr lang="en-US" sz="2000" smtClean="0">
                <a:cs typeface="+mn-cs"/>
              </a:rPr>
              <a:t>a peer communicates directly with a small number of friendly sites or with public Gnutella sites</a:t>
            </a:r>
          </a:p>
          <a:p>
            <a:pPr eaLnBrk="1" hangingPunct="1">
              <a:defRPr/>
            </a:pPr>
            <a:r>
              <a:rPr lang="en-US" sz="2000" smtClean="0">
                <a:cs typeface="+mn-cs"/>
              </a:rPr>
              <a:t>Gnutella provides protocols for</a:t>
            </a:r>
          </a:p>
          <a:p>
            <a:pPr lvl="1" eaLnBrk="1" hangingPunct="1">
              <a:defRPr/>
            </a:pPr>
            <a:r>
              <a:rPr lang="en-US" sz="2000" smtClean="0"/>
              <a:t>discovery</a:t>
            </a:r>
          </a:p>
          <a:p>
            <a:pPr lvl="1" eaLnBrk="1" hangingPunct="1">
              <a:defRPr/>
            </a:pPr>
            <a:r>
              <a:rPr lang="en-US" sz="2000" smtClean="0"/>
              <a:t>information search and exchange</a:t>
            </a:r>
          </a:p>
        </p:txBody>
      </p:sp>
    </p:spTree>
    <p:extLst>
      <p:ext uri="{BB962C8B-B14F-4D97-AF65-F5344CB8AC3E}">
        <p14:creationId xmlns:p14="http://schemas.microsoft.com/office/powerpoint/2010/main" val="9875405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3"/>
          <p:cNvSpPr>
            <a:spLocks noGrp="1"/>
          </p:cNvSpPr>
          <p:nvPr>
            <p:ph type="ftr" sz="quarter" idx="11"/>
          </p:nvPr>
        </p:nvSpPr>
        <p:spPr/>
        <p:txBody>
          <a:bodyPr/>
          <a:lstStyle/>
          <a:p>
            <a:pPr>
              <a:defRPr/>
            </a:pPr>
            <a:r>
              <a:rPr lang="en-US"/>
              <a:t>Design&amp;SwArch</a:t>
            </a:r>
          </a:p>
        </p:txBody>
      </p:sp>
      <p:sp>
        <p:nvSpPr>
          <p:cNvPr id="9" name="Slide Number Placeholder 4"/>
          <p:cNvSpPr>
            <a:spLocks noGrp="1"/>
          </p:cNvSpPr>
          <p:nvPr>
            <p:ph type="sldNum" sz="quarter" idx="12"/>
          </p:nvPr>
        </p:nvSpPr>
        <p:spPr/>
        <p:txBody>
          <a:bodyPr/>
          <a:lstStyle/>
          <a:p>
            <a:pPr>
              <a:defRPr/>
            </a:pPr>
            <a:r>
              <a:rPr lang="it-IT"/>
              <a:t>- </a:t>
            </a:r>
            <a:fld id="{A2076977-D970-3C48-ABE9-F97BB5C236A3}" type="slidenum">
              <a:rPr lang="en-US"/>
              <a:pPr>
                <a:defRPr/>
              </a:pPr>
              <a:t>46</a:t>
            </a:fld>
            <a:r>
              <a:rPr lang="it-IT"/>
              <a:t> -</a:t>
            </a:r>
            <a:endParaRPr lang="en-US"/>
          </a:p>
        </p:txBody>
      </p:sp>
      <p:sp>
        <p:nvSpPr>
          <p:cNvPr id="425986" name="Rectangle 2"/>
          <p:cNvSpPr>
            <a:spLocks noGrp="1" noChangeArrowheads="1"/>
          </p:cNvSpPr>
          <p:nvPr>
            <p:ph type="title"/>
          </p:nvPr>
        </p:nvSpPr>
        <p:spPr/>
        <p:txBody>
          <a:bodyPr/>
          <a:lstStyle/>
          <a:p>
            <a:pPr eaLnBrk="1" hangingPunct="1">
              <a:defRPr/>
            </a:pPr>
            <a:r>
              <a:rPr lang="en-US" dirty="0" smtClean="0">
                <a:cs typeface="+mj-cs"/>
              </a:rPr>
              <a:t>Gnutella: pure peer-to-peer</a:t>
            </a:r>
          </a:p>
        </p:txBody>
      </p:sp>
      <p:pic>
        <p:nvPicPr>
          <p:cNvPr id="115716" name="Picture 3" descr="fragment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8738" y="1355725"/>
            <a:ext cx="7013575" cy="473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5988" name="Text Box 4"/>
          <p:cNvSpPr txBox="1">
            <a:spLocks noChangeArrowheads="1"/>
          </p:cNvSpPr>
          <p:nvPr/>
        </p:nvSpPr>
        <p:spPr bwMode="auto">
          <a:xfrm>
            <a:off x="304800" y="1292225"/>
            <a:ext cx="2741613"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b="1" dirty="0">
                <a:latin typeface="Arial" charset="0"/>
                <a:cs typeface="+mn-cs"/>
              </a:rPr>
              <a:t>Gnutella </a:t>
            </a:r>
            <a:r>
              <a:rPr lang="en-US" b="1" dirty="0" err="1">
                <a:latin typeface="Arial" charset="0"/>
                <a:cs typeface="+mn-cs"/>
              </a:rPr>
              <a:t>servents</a:t>
            </a:r>
            <a:endParaRPr lang="en-US" b="1" dirty="0">
              <a:latin typeface="Arial" charset="0"/>
              <a:cs typeface="+mn-cs"/>
            </a:endParaRPr>
          </a:p>
        </p:txBody>
      </p:sp>
      <p:graphicFrame>
        <p:nvGraphicFramePr>
          <p:cNvPr id="115718" name="Object 5"/>
          <p:cNvGraphicFramePr>
            <a:graphicFrameLocks noChangeAspect="1"/>
          </p:cNvGraphicFramePr>
          <p:nvPr/>
        </p:nvGraphicFramePr>
        <p:xfrm>
          <a:off x="225425" y="3843338"/>
          <a:ext cx="990600" cy="785812"/>
        </p:xfrm>
        <a:graphic>
          <a:graphicData uri="http://schemas.openxmlformats.org/presentationml/2006/ole">
            <mc:AlternateContent xmlns:mc="http://schemas.openxmlformats.org/markup-compatibility/2006">
              <mc:Choice xmlns:v="urn:schemas-microsoft-com:vml" Requires="v">
                <p:oleObj spid="_x0000_s1095" name="Clip" r:id="rId4" imgW="3277824" imgH="2598524" progId="MS_ClipArt_Gallery.2">
                  <p:embed/>
                </p:oleObj>
              </mc:Choice>
              <mc:Fallback>
                <p:oleObj name="Clip" r:id="rId4" imgW="3277824" imgH="2598524"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425" y="3843338"/>
                        <a:ext cx="990600" cy="785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425990" name="Line 6"/>
          <p:cNvSpPr>
            <a:spLocks noChangeShapeType="1"/>
          </p:cNvSpPr>
          <p:nvPr/>
        </p:nvSpPr>
        <p:spPr bwMode="auto">
          <a:xfrm>
            <a:off x="966788" y="4137025"/>
            <a:ext cx="788987" cy="48895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425991" name="Text Box 7"/>
          <p:cNvSpPr txBox="1">
            <a:spLocks noChangeArrowheads="1"/>
          </p:cNvSpPr>
          <p:nvPr/>
        </p:nvSpPr>
        <p:spPr bwMode="auto">
          <a:xfrm>
            <a:off x="369888" y="1854200"/>
            <a:ext cx="915635" cy="1754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b="1" dirty="0" err="1" smtClean="0">
                <a:latin typeface="Arial" charset="0"/>
                <a:cs typeface="+mn-cs"/>
              </a:rPr>
              <a:t>Msgs</a:t>
            </a:r>
            <a:r>
              <a:rPr lang="en-US" sz="1800" b="1" dirty="0" smtClean="0">
                <a:latin typeface="Arial" charset="0"/>
                <a:cs typeface="+mn-cs"/>
              </a:rPr>
              <a:t>:</a:t>
            </a:r>
            <a:endParaRPr lang="en-US" sz="1800" b="1" dirty="0">
              <a:latin typeface="Arial" charset="0"/>
              <a:cs typeface="+mn-cs"/>
            </a:endParaRPr>
          </a:p>
          <a:p>
            <a:pPr>
              <a:buFontTx/>
              <a:buChar char="•"/>
              <a:defRPr/>
            </a:pPr>
            <a:r>
              <a:rPr lang="en-US" sz="1800" b="1" dirty="0">
                <a:latin typeface="Arial" charset="0"/>
                <a:cs typeface="+mn-cs"/>
              </a:rPr>
              <a:t>ping</a:t>
            </a:r>
          </a:p>
          <a:p>
            <a:pPr>
              <a:buFontTx/>
              <a:buChar char="•"/>
              <a:defRPr/>
            </a:pPr>
            <a:r>
              <a:rPr lang="en-US" sz="1800" b="1" dirty="0">
                <a:latin typeface="Arial" charset="0"/>
                <a:cs typeface="+mn-cs"/>
              </a:rPr>
              <a:t>pong</a:t>
            </a:r>
          </a:p>
          <a:p>
            <a:pPr>
              <a:buFontTx/>
              <a:buChar char="•"/>
              <a:defRPr/>
            </a:pPr>
            <a:r>
              <a:rPr lang="en-US" sz="1800" b="1" dirty="0">
                <a:latin typeface="Arial" charset="0"/>
                <a:cs typeface="+mn-cs"/>
              </a:rPr>
              <a:t>query</a:t>
            </a:r>
          </a:p>
          <a:p>
            <a:pPr>
              <a:buFontTx/>
              <a:buChar char="•"/>
              <a:defRPr/>
            </a:pPr>
            <a:r>
              <a:rPr lang="en-US" sz="1800" b="1" dirty="0">
                <a:latin typeface="Arial" charset="0"/>
                <a:cs typeface="+mn-cs"/>
              </a:rPr>
              <a:t>hit</a:t>
            </a:r>
          </a:p>
          <a:p>
            <a:pPr>
              <a:buFontTx/>
              <a:buChar char="•"/>
              <a:defRPr/>
            </a:pPr>
            <a:r>
              <a:rPr lang="en-US" sz="1800" b="1" dirty="0">
                <a:latin typeface="Arial" charset="0"/>
                <a:cs typeface="+mn-cs"/>
              </a:rPr>
              <a:t>push</a:t>
            </a:r>
            <a:endParaRPr lang="en-US" dirty="0">
              <a:cs typeface="+mn-cs"/>
            </a:endParaRPr>
          </a:p>
        </p:txBody>
      </p:sp>
    </p:spTree>
    <p:extLst>
      <p:ext uri="{BB962C8B-B14F-4D97-AF65-F5344CB8AC3E}">
        <p14:creationId xmlns:p14="http://schemas.microsoft.com/office/powerpoint/2010/main" val="6015775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oter Placeholder 3"/>
          <p:cNvSpPr>
            <a:spLocks noGrp="1"/>
          </p:cNvSpPr>
          <p:nvPr>
            <p:ph type="ftr" sz="quarter" idx="11"/>
          </p:nvPr>
        </p:nvSpPr>
        <p:spPr/>
        <p:txBody>
          <a:bodyPr/>
          <a:lstStyle/>
          <a:p>
            <a:pPr>
              <a:defRPr/>
            </a:pPr>
            <a:r>
              <a:rPr lang="en-US"/>
              <a:t>Design&amp;SwArch</a:t>
            </a:r>
          </a:p>
        </p:txBody>
      </p:sp>
      <p:sp>
        <p:nvSpPr>
          <p:cNvPr id="18" name="Slide Number Placeholder 4"/>
          <p:cNvSpPr>
            <a:spLocks noGrp="1"/>
          </p:cNvSpPr>
          <p:nvPr>
            <p:ph type="sldNum" sz="quarter" idx="12"/>
          </p:nvPr>
        </p:nvSpPr>
        <p:spPr/>
        <p:txBody>
          <a:bodyPr/>
          <a:lstStyle/>
          <a:p>
            <a:pPr>
              <a:defRPr/>
            </a:pPr>
            <a:r>
              <a:rPr lang="it-IT"/>
              <a:t>- </a:t>
            </a:r>
            <a:fld id="{D8769094-9FAA-6C4B-A1AC-AE70E6509879}" type="slidenum">
              <a:rPr lang="en-US"/>
              <a:pPr>
                <a:defRPr/>
              </a:pPr>
              <a:t>47</a:t>
            </a:fld>
            <a:r>
              <a:rPr lang="it-IT"/>
              <a:t> -</a:t>
            </a:r>
            <a:endParaRPr lang="en-US"/>
          </a:p>
        </p:txBody>
      </p:sp>
      <p:sp>
        <p:nvSpPr>
          <p:cNvPr id="427010" name="Rectangle 2"/>
          <p:cNvSpPr>
            <a:spLocks noGrp="1" noChangeArrowheads="1"/>
          </p:cNvSpPr>
          <p:nvPr>
            <p:ph type="title"/>
          </p:nvPr>
        </p:nvSpPr>
        <p:spPr/>
        <p:txBody>
          <a:bodyPr/>
          <a:lstStyle/>
          <a:p>
            <a:pPr eaLnBrk="1" hangingPunct="1">
              <a:defRPr/>
            </a:pPr>
            <a:r>
              <a:rPr lang="en-US" dirty="0" smtClean="0">
                <a:cs typeface="+mj-cs"/>
              </a:rPr>
              <a:t>Gnutella: Scalability Barriers</a:t>
            </a:r>
          </a:p>
        </p:txBody>
      </p:sp>
      <p:pic>
        <p:nvPicPr>
          <p:cNvPr id="116740" name="Picture 3" descr="fragment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00" y="1355725"/>
            <a:ext cx="7013575" cy="473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27012" name="Group 4"/>
          <p:cNvGrpSpPr>
            <a:grpSpLocks/>
          </p:cNvGrpSpPr>
          <p:nvPr/>
        </p:nvGrpSpPr>
        <p:grpSpPr bwMode="auto">
          <a:xfrm>
            <a:off x="1185863" y="1554163"/>
            <a:ext cx="6532562" cy="3590925"/>
            <a:chOff x="747" y="979"/>
            <a:chExt cx="4115" cy="2262"/>
          </a:xfrm>
        </p:grpSpPr>
        <p:sp>
          <p:nvSpPr>
            <p:cNvPr id="427013" name="AutoShape 5"/>
            <p:cNvSpPr>
              <a:spLocks noChangeArrowheads="1"/>
            </p:cNvSpPr>
            <p:nvPr/>
          </p:nvSpPr>
          <p:spPr bwMode="auto">
            <a:xfrm>
              <a:off x="1303" y="2417"/>
              <a:ext cx="334" cy="300"/>
            </a:xfrm>
            <a:custGeom>
              <a:avLst/>
              <a:gdLst>
                <a:gd name="G0" fmla="+- 2700 0 0"/>
                <a:gd name="G1" fmla="*/ G0 2 1"/>
                <a:gd name="G2" fmla="+- 21600 0 G1"/>
                <a:gd name="G3" fmla="*/ G2 G2 1"/>
                <a:gd name="G4" fmla="*/ G0 G0 1"/>
                <a:gd name="G5" fmla="+- G3 0 G4"/>
                <a:gd name="G6" fmla="*/ G5 1 8"/>
                <a:gd name="G7" fmla="sqrt G6"/>
                <a:gd name="G8" fmla="*/ G4 1 8"/>
                <a:gd name="G9" fmla="sqrt G8"/>
                <a:gd name="G10" fmla="+- G7 G9 0"/>
                <a:gd name="G11" fmla="+- G7 0 G9"/>
                <a:gd name="G12" fmla="+- G10 10800 0"/>
                <a:gd name="G13" fmla="+- 10800 0 G10"/>
                <a:gd name="G14" fmla="+- G11 10800 0"/>
                <a:gd name="G15" fmla="+- 10800 0 G11"/>
                <a:gd name="G16" fmla="+- 21600 0 G0"/>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699" y="9117"/>
                    <a:pt x="2699" y="10799"/>
                  </a:cubicBezTo>
                  <a:cubicBezTo>
                    <a:pt x="2700" y="15273"/>
                    <a:pt x="6326" y="18900"/>
                    <a:pt x="10800" y="18900"/>
                  </a:cubicBezTo>
                  <a:cubicBezTo>
                    <a:pt x="12482" y="18900"/>
                    <a:pt x="14122" y="18376"/>
                    <a:pt x="15493" y="17401"/>
                  </a:cubicBezTo>
                  <a:close/>
                </a:path>
              </a:pathLst>
            </a:cu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427014" name="AutoShape 6"/>
            <p:cNvSpPr>
              <a:spLocks noChangeArrowheads="1"/>
            </p:cNvSpPr>
            <p:nvPr/>
          </p:nvSpPr>
          <p:spPr bwMode="auto">
            <a:xfrm>
              <a:off x="1810" y="1921"/>
              <a:ext cx="334" cy="300"/>
            </a:xfrm>
            <a:custGeom>
              <a:avLst/>
              <a:gdLst>
                <a:gd name="G0" fmla="+- 2700 0 0"/>
                <a:gd name="G1" fmla="*/ G0 2 1"/>
                <a:gd name="G2" fmla="+- 21600 0 G1"/>
                <a:gd name="G3" fmla="*/ G2 G2 1"/>
                <a:gd name="G4" fmla="*/ G0 G0 1"/>
                <a:gd name="G5" fmla="+- G3 0 G4"/>
                <a:gd name="G6" fmla="*/ G5 1 8"/>
                <a:gd name="G7" fmla="sqrt G6"/>
                <a:gd name="G8" fmla="*/ G4 1 8"/>
                <a:gd name="G9" fmla="sqrt G8"/>
                <a:gd name="G10" fmla="+- G7 G9 0"/>
                <a:gd name="G11" fmla="+- G7 0 G9"/>
                <a:gd name="G12" fmla="+- G10 10800 0"/>
                <a:gd name="G13" fmla="+- 10800 0 G10"/>
                <a:gd name="G14" fmla="+- G11 10800 0"/>
                <a:gd name="G15" fmla="+- 10800 0 G11"/>
                <a:gd name="G16" fmla="+- 21600 0 G0"/>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699" y="9117"/>
                    <a:pt x="2699" y="10799"/>
                  </a:cubicBezTo>
                  <a:cubicBezTo>
                    <a:pt x="2700" y="15273"/>
                    <a:pt x="6326" y="18900"/>
                    <a:pt x="10800" y="18900"/>
                  </a:cubicBezTo>
                  <a:cubicBezTo>
                    <a:pt x="12482" y="18900"/>
                    <a:pt x="14122" y="18376"/>
                    <a:pt x="15493" y="17401"/>
                  </a:cubicBezTo>
                  <a:close/>
                </a:path>
              </a:pathLst>
            </a:cu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427015" name="AutoShape 7"/>
            <p:cNvSpPr>
              <a:spLocks noChangeArrowheads="1"/>
            </p:cNvSpPr>
            <p:nvPr/>
          </p:nvSpPr>
          <p:spPr bwMode="auto">
            <a:xfrm>
              <a:off x="1322" y="1621"/>
              <a:ext cx="334" cy="300"/>
            </a:xfrm>
            <a:custGeom>
              <a:avLst/>
              <a:gdLst>
                <a:gd name="G0" fmla="+- 2700 0 0"/>
                <a:gd name="G1" fmla="*/ G0 2 1"/>
                <a:gd name="G2" fmla="+- 21600 0 G1"/>
                <a:gd name="G3" fmla="*/ G2 G2 1"/>
                <a:gd name="G4" fmla="*/ G0 G0 1"/>
                <a:gd name="G5" fmla="+- G3 0 G4"/>
                <a:gd name="G6" fmla="*/ G5 1 8"/>
                <a:gd name="G7" fmla="sqrt G6"/>
                <a:gd name="G8" fmla="*/ G4 1 8"/>
                <a:gd name="G9" fmla="sqrt G8"/>
                <a:gd name="G10" fmla="+- G7 G9 0"/>
                <a:gd name="G11" fmla="+- G7 0 G9"/>
                <a:gd name="G12" fmla="+- G10 10800 0"/>
                <a:gd name="G13" fmla="+- 10800 0 G10"/>
                <a:gd name="G14" fmla="+- G11 10800 0"/>
                <a:gd name="G15" fmla="+- 10800 0 G11"/>
                <a:gd name="G16" fmla="+- 21600 0 G0"/>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699" y="9117"/>
                    <a:pt x="2699" y="10799"/>
                  </a:cubicBezTo>
                  <a:cubicBezTo>
                    <a:pt x="2700" y="15273"/>
                    <a:pt x="6326" y="18900"/>
                    <a:pt x="10800" y="18900"/>
                  </a:cubicBezTo>
                  <a:cubicBezTo>
                    <a:pt x="12482" y="18900"/>
                    <a:pt x="14122" y="18376"/>
                    <a:pt x="15493" y="17401"/>
                  </a:cubicBezTo>
                  <a:close/>
                </a:path>
              </a:pathLst>
            </a:cu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427016" name="AutoShape 8"/>
            <p:cNvSpPr>
              <a:spLocks noChangeArrowheads="1"/>
            </p:cNvSpPr>
            <p:nvPr/>
          </p:nvSpPr>
          <p:spPr bwMode="auto">
            <a:xfrm>
              <a:off x="1484" y="979"/>
              <a:ext cx="334" cy="300"/>
            </a:xfrm>
            <a:custGeom>
              <a:avLst/>
              <a:gdLst>
                <a:gd name="G0" fmla="+- 2700 0 0"/>
                <a:gd name="G1" fmla="*/ G0 2 1"/>
                <a:gd name="G2" fmla="+- 21600 0 G1"/>
                <a:gd name="G3" fmla="*/ G2 G2 1"/>
                <a:gd name="G4" fmla="*/ G0 G0 1"/>
                <a:gd name="G5" fmla="+- G3 0 G4"/>
                <a:gd name="G6" fmla="*/ G5 1 8"/>
                <a:gd name="G7" fmla="sqrt G6"/>
                <a:gd name="G8" fmla="*/ G4 1 8"/>
                <a:gd name="G9" fmla="sqrt G8"/>
                <a:gd name="G10" fmla="+- G7 G9 0"/>
                <a:gd name="G11" fmla="+- G7 0 G9"/>
                <a:gd name="G12" fmla="+- G10 10800 0"/>
                <a:gd name="G13" fmla="+- 10800 0 G10"/>
                <a:gd name="G14" fmla="+- G11 10800 0"/>
                <a:gd name="G15" fmla="+- 10800 0 G11"/>
                <a:gd name="G16" fmla="+- 21600 0 G0"/>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699" y="9117"/>
                    <a:pt x="2699" y="10799"/>
                  </a:cubicBezTo>
                  <a:cubicBezTo>
                    <a:pt x="2700" y="15273"/>
                    <a:pt x="6326" y="18900"/>
                    <a:pt x="10800" y="18900"/>
                  </a:cubicBezTo>
                  <a:cubicBezTo>
                    <a:pt x="12482" y="18900"/>
                    <a:pt x="14122" y="18376"/>
                    <a:pt x="15493" y="17401"/>
                  </a:cubicBezTo>
                  <a:close/>
                </a:path>
              </a:pathLst>
            </a:cu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427017" name="AutoShape 9"/>
            <p:cNvSpPr>
              <a:spLocks noChangeArrowheads="1"/>
            </p:cNvSpPr>
            <p:nvPr/>
          </p:nvSpPr>
          <p:spPr bwMode="auto">
            <a:xfrm>
              <a:off x="747" y="1287"/>
              <a:ext cx="334" cy="300"/>
            </a:xfrm>
            <a:custGeom>
              <a:avLst/>
              <a:gdLst>
                <a:gd name="G0" fmla="+- 2700 0 0"/>
                <a:gd name="G1" fmla="*/ G0 2 1"/>
                <a:gd name="G2" fmla="+- 21600 0 G1"/>
                <a:gd name="G3" fmla="*/ G2 G2 1"/>
                <a:gd name="G4" fmla="*/ G0 G0 1"/>
                <a:gd name="G5" fmla="+- G3 0 G4"/>
                <a:gd name="G6" fmla="*/ G5 1 8"/>
                <a:gd name="G7" fmla="sqrt G6"/>
                <a:gd name="G8" fmla="*/ G4 1 8"/>
                <a:gd name="G9" fmla="sqrt G8"/>
                <a:gd name="G10" fmla="+- G7 G9 0"/>
                <a:gd name="G11" fmla="+- G7 0 G9"/>
                <a:gd name="G12" fmla="+- G10 10800 0"/>
                <a:gd name="G13" fmla="+- 10800 0 G10"/>
                <a:gd name="G14" fmla="+- G11 10800 0"/>
                <a:gd name="G15" fmla="+- 10800 0 G11"/>
                <a:gd name="G16" fmla="+- 21600 0 G0"/>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699" y="9117"/>
                    <a:pt x="2699" y="10799"/>
                  </a:cubicBezTo>
                  <a:cubicBezTo>
                    <a:pt x="2700" y="15273"/>
                    <a:pt x="6326" y="18900"/>
                    <a:pt x="10800" y="18900"/>
                  </a:cubicBezTo>
                  <a:cubicBezTo>
                    <a:pt x="12482" y="18900"/>
                    <a:pt x="14122" y="18376"/>
                    <a:pt x="15493" y="17401"/>
                  </a:cubicBezTo>
                  <a:close/>
                </a:path>
              </a:pathLst>
            </a:cu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427018" name="AutoShape 10"/>
            <p:cNvSpPr>
              <a:spLocks noChangeArrowheads="1"/>
            </p:cNvSpPr>
            <p:nvPr/>
          </p:nvSpPr>
          <p:spPr bwMode="auto">
            <a:xfrm>
              <a:off x="1527" y="2941"/>
              <a:ext cx="334" cy="300"/>
            </a:xfrm>
            <a:custGeom>
              <a:avLst/>
              <a:gdLst>
                <a:gd name="G0" fmla="+- 2700 0 0"/>
                <a:gd name="G1" fmla="*/ G0 2 1"/>
                <a:gd name="G2" fmla="+- 21600 0 G1"/>
                <a:gd name="G3" fmla="*/ G2 G2 1"/>
                <a:gd name="G4" fmla="*/ G0 G0 1"/>
                <a:gd name="G5" fmla="+- G3 0 G4"/>
                <a:gd name="G6" fmla="*/ G5 1 8"/>
                <a:gd name="G7" fmla="sqrt G6"/>
                <a:gd name="G8" fmla="*/ G4 1 8"/>
                <a:gd name="G9" fmla="sqrt G8"/>
                <a:gd name="G10" fmla="+- G7 G9 0"/>
                <a:gd name="G11" fmla="+- G7 0 G9"/>
                <a:gd name="G12" fmla="+- G10 10800 0"/>
                <a:gd name="G13" fmla="+- 10800 0 G10"/>
                <a:gd name="G14" fmla="+- G11 10800 0"/>
                <a:gd name="G15" fmla="+- 10800 0 G11"/>
                <a:gd name="G16" fmla="+- 21600 0 G0"/>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699" y="9117"/>
                    <a:pt x="2699" y="10799"/>
                  </a:cubicBezTo>
                  <a:cubicBezTo>
                    <a:pt x="2700" y="15273"/>
                    <a:pt x="6326" y="18900"/>
                    <a:pt x="10800" y="18900"/>
                  </a:cubicBezTo>
                  <a:cubicBezTo>
                    <a:pt x="12482" y="18900"/>
                    <a:pt x="14122" y="18376"/>
                    <a:pt x="15493" y="17401"/>
                  </a:cubicBezTo>
                  <a:close/>
                </a:path>
              </a:pathLst>
            </a:cu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427019" name="AutoShape 11"/>
            <p:cNvSpPr>
              <a:spLocks noChangeArrowheads="1"/>
            </p:cNvSpPr>
            <p:nvPr/>
          </p:nvSpPr>
          <p:spPr bwMode="auto">
            <a:xfrm>
              <a:off x="2668" y="2264"/>
              <a:ext cx="334" cy="300"/>
            </a:xfrm>
            <a:custGeom>
              <a:avLst/>
              <a:gdLst>
                <a:gd name="G0" fmla="+- 2700 0 0"/>
                <a:gd name="G1" fmla="*/ G0 2 1"/>
                <a:gd name="G2" fmla="+- 21600 0 G1"/>
                <a:gd name="G3" fmla="*/ G2 G2 1"/>
                <a:gd name="G4" fmla="*/ G0 G0 1"/>
                <a:gd name="G5" fmla="+- G3 0 G4"/>
                <a:gd name="G6" fmla="*/ G5 1 8"/>
                <a:gd name="G7" fmla="sqrt G6"/>
                <a:gd name="G8" fmla="*/ G4 1 8"/>
                <a:gd name="G9" fmla="sqrt G8"/>
                <a:gd name="G10" fmla="+- G7 G9 0"/>
                <a:gd name="G11" fmla="+- G7 0 G9"/>
                <a:gd name="G12" fmla="+- G10 10800 0"/>
                <a:gd name="G13" fmla="+- 10800 0 G10"/>
                <a:gd name="G14" fmla="+- G11 10800 0"/>
                <a:gd name="G15" fmla="+- 10800 0 G11"/>
                <a:gd name="G16" fmla="+- 21600 0 G0"/>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699" y="9117"/>
                    <a:pt x="2699" y="10799"/>
                  </a:cubicBezTo>
                  <a:cubicBezTo>
                    <a:pt x="2700" y="15273"/>
                    <a:pt x="6326" y="18900"/>
                    <a:pt x="10800" y="18900"/>
                  </a:cubicBezTo>
                  <a:cubicBezTo>
                    <a:pt x="12482" y="18900"/>
                    <a:pt x="14122" y="18376"/>
                    <a:pt x="15493" y="17401"/>
                  </a:cubicBezTo>
                  <a:close/>
                </a:path>
              </a:pathLst>
            </a:cu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427020" name="AutoShape 12"/>
            <p:cNvSpPr>
              <a:spLocks noChangeArrowheads="1"/>
            </p:cNvSpPr>
            <p:nvPr/>
          </p:nvSpPr>
          <p:spPr bwMode="auto">
            <a:xfrm>
              <a:off x="2514" y="1759"/>
              <a:ext cx="334" cy="300"/>
            </a:xfrm>
            <a:custGeom>
              <a:avLst/>
              <a:gdLst>
                <a:gd name="G0" fmla="+- 2700 0 0"/>
                <a:gd name="G1" fmla="*/ G0 2 1"/>
                <a:gd name="G2" fmla="+- 21600 0 G1"/>
                <a:gd name="G3" fmla="*/ G2 G2 1"/>
                <a:gd name="G4" fmla="*/ G0 G0 1"/>
                <a:gd name="G5" fmla="+- G3 0 G4"/>
                <a:gd name="G6" fmla="*/ G5 1 8"/>
                <a:gd name="G7" fmla="sqrt G6"/>
                <a:gd name="G8" fmla="*/ G4 1 8"/>
                <a:gd name="G9" fmla="sqrt G8"/>
                <a:gd name="G10" fmla="+- G7 G9 0"/>
                <a:gd name="G11" fmla="+- G7 0 G9"/>
                <a:gd name="G12" fmla="+- G10 10800 0"/>
                <a:gd name="G13" fmla="+- 10800 0 G10"/>
                <a:gd name="G14" fmla="+- G11 10800 0"/>
                <a:gd name="G15" fmla="+- 10800 0 G11"/>
                <a:gd name="G16" fmla="+- 21600 0 G0"/>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699" y="9117"/>
                    <a:pt x="2699" y="10799"/>
                  </a:cubicBezTo>
                  <a:cubicBezTo>
                    <a:pt x="2700" y="15273"/>
                    <a:pt x="6326" y="18900"/>
                    <a:pt x="10800" y="18900"/>
                  </a:cubicBezTo>
                  <a:cubicBezTo>
                    <a:pt x="12482" y="18900"/>
                    <a:pt x="14122" y="18376"/>
                    <a:pt x="15493" y="17401"/>
                  </a:cubicBezTo>
                  <a:close/>
                </a:path>
              </a:pathLst>
            </a:cu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427021" name="AutoShape 13"/>
            <p:cNvSpPr>
              <a:spLocks noChangeArrowheads="1"/>
            </p:cNvSpPr>
            <p:nvPr/>
          </p:nvSpPr>
          <p:spPr bwMode="auto">
            <a:xfrm>
              <a:off x="2977" y="1125"/>
              <a:ext cx="334" cy="300"/>
            </a:xfrm>
            <a:custGeom>
              <a:avLst/>
              <a:gdLst>
                <a:gd name="G0" fmla="+- 2700 0 0"/>
                <a:gd name="G1" fmla="*/ G0 2 1"/>
                <a:gd name="G2" fmla="+- 21600 0 G1"/>
                <a:gd name="G3" fmla="*/ G2 G2 1"/>
                <a:gd name="G4" fmla="*/ G0 G0 1"/>
                <a:gd name="G5" fmla="+- G3 0 G4"/>
                <a:gd name="G6" fmla="*/ G5 1 8"/>
                <a:gd name="G7" fmla="sqrt G6"/>
                <a:gd name="G8" fmla="*/ G4 1 8"/>
                <a:gd name="G9" fmla="sqrt G8"/>
                <a:gd name="G10" fmla="+- G7 G9 0"/>
                <a:gd name="G11" fmla="+- G7 0 G9"/>
                <a:gd name="G12" fmla="+- G10 10800 0"/>
                <a:gd name="G13" fmla="+- 10800 0 G10"/>
                <a:gd name="G14" fmla="+- G11 10800 0"/>
                <a:gd name="G15" fmla="+- 10800 0 G11"/>
                <a:gd name="G16" fmla="+- 21600 0 G0"/>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699" y="9117"/>
                    <a:pt x="2699" y="10799"/>
                  </a:cubicBezTo>
                  <a:cubicBezTo>
                    <a:pt x="2700" y="15273"/>
                    <a:pt x="6326" y="18900"/>
                    <a:pt x="10800" y="18900"/>
                  </a:cubicBezTo>
                  <a:cubicBezTo>
                    <a:pt x="12482" y="18900"/>
                    <a:pt x="14122" y="18376"/>
                    <a:pt x="15493" y="17401"/>
                  </a:cubicBezTo>
                  <a:close/>
                </a:path>
              </a:pathLst>
            </a:cu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427022" name="AutoShape 14"/>
            <p:cNvSpPr>
              <a:spLocks noChangeArrowheads="1"/>
            </p:cNvSpPr>
            <p:nvPr/>
          </p:nvSpPr>
          <p:spPr bwMode="auto">
            <a:xfrm>
              <a:off x="3594" y="2410"/>
              <a:ext cx="334" cy="300"/>
            </a:xfrm>
            <a:custGeom>
              <a:avLst/>
              <a:gdLst>
                <a:gd name="G0" fmla="+- 2700 0 0"/>
                <a:gd name="G1" fmla="*/ G0 2 1"/>
                <a:gd name="G2" fmla="+- 21600 0 G1"/>
                <a:gd name="G3" fmla="*/ G2 G2 1"/>
                <a:gd name="G4" fmla="*/ G0 G0 1"/>
                <a:gd name="G5" fmla="+- G3 0 G4"/>
                <a:gd name="G6" fmla="*/ G5 1 8"/>
                <a:gd name="G7" fmla="sqrt G6"/>
                <a:gd name="G8" fmla="*/ G4 1 8"/>
                <a:gd name="G9" fmla="sqrt G8"/>
                <a:gd name="G10" fmla="+- G7 G9 0"/>
                <a:gd name="G11" fmla="+- G7 0 G9"/>
                <a:gd name="G12" fmla="+- G10 10800 0"/>
                <a:gd name="G13" fmla="+- 10800 0 G10"/>
                <a:gd name="G14" fmla="+- G11 10800 0"/>
                <a:gd name="G15" fmla="+- 10800 0 G11"/>
                <a:gd name="G16" fmla="+- 21600 0 G0"/>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699" y="9117"/>
                    <a:pt x="2699" y="10799"/>
                  </a:cubicBezTo>
                  <a:cubicBezTo>
                    <a:pt x="2700" y="15273"/>
                    <a:pt x="6326" y="18900"/>
                    <a:pt x="10800" y="18900"/>
                  </a:cubicBezTo>
                  <a:cubicBezTo>
                    <a:pt x="12482" y="18900"/>
                    <a:pt x="14122" y="18376"/>
                    <a:pt x="15493" y="17401"/>
                  </a:cubicBezTo>
                  <a:close/>
                </a:path>
              </a:pathLst>
            </a:cu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427023" name="AutoShape 15"/>
            <p:cNvSpPr>
              <a:spLocks noChangeArrowheads="1"/>
            </p:cNvSpPr>
            <p:nvPr/>
          </p:nvSpPr>
          <p:spPr bwMode="auto">
            <a:xfrm>
              <a:off x="4528" y="2702"/>
              <a:ext cx="334" cy="300"/>
            </a:xfrm>
            <a:custGeom>
              <a:avLst/>
              <a:gdLst>
                <a:gd name="G0" fmla="+- 2700 0 0"/>
                <a:gd name="G1" fmla="*/ G0 2 1"/>
                <a:gd name="G2" fmla="+- 21600 0 G1"/>
                <a:gd name="G3" fmla="*/ G2 G2 1"/>
                <a:gd name="G4" fmla="*/ G0 G0 1"/>
                <a:gd name="G5" fmla="+- G3 0 G4"/>
                <a:gd name="G6" fmla="*/ G5 1 8"/>
                <a:gd name="G7" fmla="sqrt G6"/>
                <a:gd name="G8" fmla="*/ G4 1 8"/>
                <a:gd name="G9" fmla="sqrt G8"/>
                <a:gd name="G10" fmla="+- G7 G9 0"/>
                <a:gd name="G11" fmla="+- G7 0 G9"/>
                <a:gd name="G12" fmla="+- G10 10800 0"/>
                <a:gd name="G13" fmla="+- 10800 0 G10"/>
                <a:gd name="G14" fmla="+- G11 10800 0"/>
                <a:gd name="G15" fmla="+- 10800 0 G11"/>
                <a:gd name="G16" fmla="+- 21600 0 G0"/>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699" y="9117"/>
                    <a:pt x="2699" y="10799"/>
                  </a:cubicBezTo>
                  <a:cubicBezTo>
                    <a:pt x="2700" y="15273"/>
                    <a:pt x="6326" y="18900"/>
                    <a:pt x="10800" y="18900"/>
                  </a:cubicBezTo>
                  <a:cubicBezTo>
                    <a:pt x="12482" y="18900"/>
                    <a:pt x="14122" y="18376"/>
                    <a:pt x="15493" y="17401"/>
                  </a:cubicBezTo>
                  <a:close/>
                </a:path>
              </a:pathLst>
            </a:cu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grpSp>
      <p:sp>
        <p:nvSpPr>
          <p:cNvPr id="427024" name="Text Box 16"/>
          <p:cNvSpPr txBox="1">
            <a:spLocks noChangeArrowheads="1"/>
          </p:cNvSpPr>
          <p:nvPr/>
        </p:nvSpPr>
        <p:spPr bwMode="auto">
          <a:xfrm>
            <a:off x="615950" y="1073150"/>
            <a:ext cx="51936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b="1" dirty="0" smtClean="0">
                <a:latin typeface="Arial" charset="0"/>
                <a:cs typeface="+mn-cs"/>
              </a:rPr>
              <a:t>Mean Query Number (MQN) </a:t>
            </a:r>
            <a:r>
              <a:rPr lang="en-GB" b="1" dirty="0" smtClean="0">
                <a:latin typeface="Arial" charset="0"/>
                <a:cs typeface="+mn-cs"/>
              </a:rPr>
              <a:t>&gt; 10/s [</a:t>
            </a:r>
            <a:r>
              <a:rPr lang="en-GB" b="1" dirty="0">
                <a:latin typeface="Arial" charset="0"/>
                <a:cs typeface="+mn-cs"/>
              </a:rPr>
              <a:t>clip2.com]</a:t>
            </a:r>
            <a:endParaRPr lang="en-US" b="1" dirty="0">
              <a:latin typeface="Arial" charset="0"/>
              <a:cs typeface="+mn-cs"/>
            </a:endParaRPr>
          </a:p>
        </p:txBody>
      </p:sp>
    </p:spTree>
    <p:extLst>
      <p:ext uri="{BB962C8B-B14F-4D97-AF65-F5344CB8AC3E}">
        <p14:creationId xmlns:p14="http://schemas.microsoft.com/office/powerpoint/2010/main" val="150730431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27012"/>
                                        </p:tgtEl>
                                        <p:attrNameLst>
                                          <p:attrName>style.visibility</p:attrName>
                                        </p:attrNameLst>
                                      </p:cBhvr>
                                      <p:to>
                                        <p:strVal val="visible"/>
                                      </p:to>
                                    </p:set>
                                    <p:animEffect transition="in" filter="dissolve">
                                      <p:cBhvr>
                                        <p:cTn id="7" dur="500"/>
                                        <p:tgtEl>
                                          <p:spTgt spid="4270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Design&amp;SwArch</a:t>
            </a:r>
          </a:p>
        </p:txBody>
      </p:sp>
      <p:sp>
        <p:nvSpPr>
          <p:cNvPr id="5" name="Slide Number Placeholder 4"/>
          <p:cNvSpPr>
            <a:spLocks noGrp="1"/>
          </p:cNvSpPr>
          <p:nvPr>
            <p:ph type="sldNum" sz="quarter" idx="12"/>
          </p:nvPr>
        </p:nvSpPr>
        <p:spPr/>
        <p:txBody>
          <a:bodyPr/>
          <a:lstStyle/>
          <a:p>
            <a:pPr>
              <a:defRPr/>
            </a:pPr>
            <a:r>
              <a:rPr lang="it-IT"/>
              <a:t>- </a:t>
            </a:r>
            <a:fld id="{2386CB9B-5423-F549-9143-C5F356E28A0A}" type="slidenum">
              <a:rPr lang="en-US"/>
              <a:pPr>
                <a:defRPr/>
              </a:pPr>
              <a:t>48</a:t>
            </a:fld>
            <a:r>
              <a:rPr lang="it-IT"/>
              <a:t> -</a:t>
            </a:r>
            <a:endParaRPr lang="en-US"/>
          </a:p>
        </p:txBody>
      </p:sp>
      <p:sp>
        <p:nvSpPr>
          <p:cNvPr id="428034" name="Rectangle 2"/>
          <p:cNvSpPr>
            <a:spLocks noGrp="1" noChangeArrowheads="1"/>
          </p:cNvSpPr>
          <p:nvPr>
            <p:ph type="title"/>
          </p:nvPr>
        </p:nvSpPr>
        <p:spPr/>
        <p:txBody>
          <a:bodyPr/>
          <a:lstStyle/>
          <a:p>
            <a:pPr eaLnBrk="1" hangingPunct="1">
              <a:defRPr/>
            </a:pPr>
            <a:r>
              <a:rPr lang="en-US" smtClean="0">
                <a:cs typeface="+mj-cs"/>
              </a:rPr>
              <a:t>Gnutella: super peers</a:t>
            </a:r>
          </a:p>
        </p:txBody>
      </p:sp>
      <p:pic>
        <p:nvPicPr>
          <p:cNvPr id="117764" name="Picture 3" descr="reflectoriz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3963" y="836712"/>
            <a:ext cx="6700837" cy="555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76026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p:txBody>
          <a:bodyPr/>
          <a:lstStyle/>
          <a:p>
            <a:pPr eaLnBrk="1" hangingPunct="1"/>
            <a:r>
              <a:rPr lang="en-US" dirty="0">
                <a:latin typeface="Arial"/>
                <a:cs typeface="Arial"/>
              </a:rPr>
              <a:t>Rule-Based </a:t>
            </a:r>
            <a:r>
              <a:rPr lang="en-US" dirty="0" smtClean="0">
                <a:latin typeface="Arial"/>
                <a:cs typeface="Arial"/>
              </a:rPr>
              <a:t>style</a:t>
            </a:r>
            <a:endParaRPr lang="en-US" dirty="0">
              <a:latin typeface="Arial"/>
              <a:cs typeface="Arial"/>
            </a:endParaRPr>
          </a:p>
        </p:txBody>
      </p:sp>
      <p:sp>
        <p:nvSpPr>
          <p:cNvPr id="6" name="Rectangle 3"/>
          <p:cNvSpPr txBox="1">
            <a:spLocks noChangeArrowheads="1"/>
          </p:cNvSpPr>
          <p:nvPr/>
        </p:nvSpPr>
        <p:spPr bwMode="auto">
          <a:xfrm>
            <a:off x="683568" y="1546448"/>
            <a:ext cx="7772400" cy="46908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eaLnBrk="1" hangingPunct="1">
              <a:lnSpc>
                <a:spcPct val="90000"/>
              </a:lnSpc>
            </a:pPr>
            <a:r>
              <a:rPr lang="en-US" b="1" dirty="0" smtClean="0">
                <a:latin typeface="Tahoma" charset="0"/>
              </a:rPr>
              <a:t>Knowledge base</a:t>
            </a:r>
            <a:r>
              <a:rPr lang="en-US" dirty="0" smtClean="0">
                <a:latin typeface="Tahoma" charset="0"/>
              </a:rPr>
              <a:t>: a container of facts and rules</a:t>
            </a:r>
          </a:p>
          <a:p>
            <a:pPr lvl="1" eaLnBrk="1" hangingPunct="1">
              <a:lnSpc>
                <a:spcPct val="90000"/>
              </a:lnSpc>
            </a:pPr>
            <a:r>
              <a:rPr lang="en-US" dirty="0" smtClean="0">
                <a:latin typeface="Tahoma" charset="0"/>
              </a:rPr>
              <a:t>An inference engine parses user input and determines whether it is a </a:t>
            </a:r>
            <a:r>
              <a:rPr lang="en-US" b="1" dirty="0" smtClean="0">
                <a:latin typeface="Tahoma" charset="0"/>
              </a:rPr>
              <a:t>fact/rule </a:t>
            </a:r>
            <a:r>
              <a:rPr lang="en-US" dirty="0" smtClean="0">
                <a:latin typeface="Tahoma" charset="0"/>
              </a:rPr>
              <a:t>or a </a:t>
            </a:r>
            <a:r>
              <a:rPr lang="en-US" b="1" dirty="0" smtClean="0">
                <a:latin typeface="Tahoma" charset="0"/>
              </a:rPr>
              <a:t>query</a:t>
            </a:r>
          </a:p>
          <a:p>
            <a:pPr lvl="1" eaLnBrk="1" hangingPunct="1">
              <a:lnSpc>
                <a:spcPct val="90000"/>
              </a:lnSpc>
            </a:pPr>
            <a:r>
              <a:rPr lang="en-US" dirty="0" smtClean="0">
                <a:latin typeface="Tahoma" charset="0"/>
              </a:rPr>
              <a:t>If it is a fact/rule, it adds this entry to the knowledge base</a:t>
            </a:r>
          </a:p>
          <a:p>
            <a:pPr lvl="1" eaLnBrk="1" hangingPunct="1">
              <a:lnSpc>
                <a:spcPct val="90000"/>
              </a:lnSpc>
            </a:pPr>
            <a:r>
              <a:rPr lang="en-US" dirty="0" smtClean="0">
                <a:latin typeface="Tahoma" charset="0"/>
              </a:rPr>
              <a:t>If it is a query, it queries the knowledge base for applicable rules and attempts to </a:t>
            </a:r>
            <a:r>
              <a:rPr lang="en-US" b="1" dirty="0" smtClean="0">
                <a:latin typeface="Tahoma" charset="0"/>
              </a:rPr>
              <a:t>resolve </a:t>
            </a:r>
            <a:r>
              <a:rPr lang="en-US" dirty="0" smtClean="0">
                <a:latin typeface="Tahoma" charset="0"/>
              </a:rPr>
              <a:t>the query</a:t>
            </a:r>
          </a:p>
        </p:txBody>
      </p:sp>
    </p:spTree>
    <p:extLst>
      <p:ext uri="{BB962C8B-B14F-4D97-AF65-F5344CB8AC3E}">
        <p14:creationId xmlns:p14="http://schemas.microsoft.com/office/powerpoint/2010/main" val="299420718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pPr eaLnBrk="1" hangingPunct="1"/>
            <a:r>
              <a:rPr lang="en-US" dirty="0">
                <a:latin typeface="Arial"/>
                <a:cs typeface="Arial"/>
              </a:rPr>
              <a:t>Basic </a:t>
            </a:r>
            <a:r>
              <a:rPr lang="en-US" dirty="0" smtClean="0">
                <a:latin typeface="Arial"/>
                <a:cs typeface="Arial"/>
              </a:rPr>
              <a:t>properties </a:t>
            </a:r>
            <a:r>
              <a:rPr lang="en-US" dirty="0">
                <a:latin typeface="Arial"/>
                <a:cs typeface="Arial"/>
              </a:rPr>
              <a:t>of </a:t>
            </a:r>
            <a:r>
              <a:rPr lang="en-US" dirty="0" smtClean="0">
                <a:latin typeface="Arial"/>
                <a:cs typeface="Arial"/>
              </a:rPr>
              <a:t>styles</a:t>
            </a:r>
            <a:endParaRPr lang="en-US" dirty="0">
              <a:latin typeface="Arial"/>
              <a:cs typeface="Arial"/>
            </a:endParaRPr>
          </a:p>
        </p:txBody>
      </p:sp>
      <p:sp>
        <p:nvSpPr>
          <p:cNvPr id="11268" name="Rectangle 3"/>
          <p:cNvSpPr>
            <a:spLocks noGrp="1" noChangeArrowheads="1"/>
          </p:cNvSpPr>
          <p:nvPr>
            <p:ph idx="1"/>
          </p:nvPr>
        </p:nvSpPr>
        <p:spPr>
          <a:xfrm>
            <a:off x="633964" y="1222498"/>
            <a:ext cx="7772400" cy="5050904"/>
          </a:xfrm>
        </p:spPr>
        <p:txBody>
          <a:bodyPr>
            <a:normAutofit fontScale="85000" lnSpcReduction="20000"/>
          </a:bodyPr>
          <a:lstStyle/>
          <a:p>
            <a:pPr eaLnBrk="1" hangingPunct="1">
              <a:lnSpc>
                <a:spcPct val="90000"/>
              </a:lnSpc>
            </a:pPr>
            <a:r>
              <a:rPr lang="en-US" sz="3000" dirty="0">
                <a:latin typeface="Tahoma" charset="0"/>
              </a:rPr>
              <a:t>A </a:t>
            </a:r>
            <a:r>
              <a:rPr lang="en-US" sz="3000" b="1" dirty="0">
                <a:latin typeface="Tahoma" charset="0"/>
              </a:rPr>
              <a:t>vocabulary</a:t>
            </a:r>
            <a:r>
              <a:rPr lang="en-US" sz="3000" dirty="0">
                <a:latin typeface="Tahoma" charset="0"/>
              </a:rPr>
              <a:t> of design elements</a:t>
            </a:r>
          </a:p>
          <a:p>
            <a:pPr lvl="1" eaLnBrk="1" hangingPunct="1">
              <a:lnSpc>
                <a:spcPct val="90000"/>
              </a:lnSpc>
            </a:pPr>
            <a:r>
              <a:rPr lang="en-US" sz="2600" dirty="0">
                <a:latin typeface="Tahoma" charset="0"/>
              </a:rPr>
              <a:t>Component and connector </a:t>
            </a:r>
            <a:r>
              <a:rPr lang="en-US" sz="2600" dirty="0" smtClean="0">
                <a:latin typeface="Tahoma" charset="0"/>
              </a:rPr>
              <a:t>types; </a:t>
            </a:r>
            <a:r>
              <a:rPr lang="en-US" sz="2600" dirty="0">
                <a:latin typeface="Tahoma" charset="0"/>
              </a:rPr>
              <a:t>data elements</a:t>
            </a:r>
          </a:p>
          <a:p>
            <a:pPr lvl="1" eaLnBrk="1" hangingPunct="1">
              <a:lnSpc>
                <a:spcPct val="90000"/>
              </a:lnSpc>
            </a:pPr>
            <a:r>
              <a:rPr lang="en-US" sz="2600" dirty="0" smtClean="0">
                <a:latin typeface="Tahoma" charset="0"/>
              </a:rPr>
              <a:t>E.g</a:t>
            </a:r>
            <a:r>
              <a:rPr lang="en-US" sz="2600" dirty="0">
                <a:latin typeface="Tahoma" charset="0"/>
              </a:rPr>
              <a:t>., pipes, filters, objects, </a:t>
            </a:r>
            <a:r>
              <a:rPr lang="en-US" sz="2600" dirty="0" smtClean="0">
                <a:latin typeface="Tahoma" charset="0"/>
              </a:rPr>
              <a:t>servers</a:t>
            </a:r>
          </a:p>
          <a:p>
            <a:pPr marL="457200" lvl="1" indent="0" eaLnBrk="1" hangingPunct="1">
              <a:lnSpc>
                <a:spcPct val="90000"/>
              </a:lnSpc>
              <a:buNone/>
            </a:pPr>
            <a:endParaRPr lang="en-US" sz="2600" dirty="0">
              <a:latin typeface="Tahoma" charset="0"/>
            </a:endParaRPr>
          </a:p>
          <a:p>
            <a:pPr eaLnBrk="1" hangingPunct="1">
              <a:lnSpc>
                <a:spcPct val="90000"/>
              </a:lnSpc>
            </a:pPr>
            <a:r>
              <a:rPr lang="en-US" sz="3000" dirty="0">
                <a:latin typeface="Tahoma" charset="0"/>
              </a:rPr>
              <a:t>A set of </a:t>
            </a:r>
            <a:r>
              <a:rPr lang="en-US" sz="3000" b="1" dirty="0">
                <a:latin typeface="Tahoma" charset="0"/>
              </a:rPr>
              <a:t>configuration</a:t>
            </a:r>
            <a:r>
              <a:rPr lang="en-US" sz="3000" dirty="0">
                <a:latin typeface="Tahoma" charset="0"/>
              </a:rPr>
              <a:t> rules</a:t>
            </a:r>
          </a:p>
          <a:p>
            <a:pPr lvl="1" eaLnBrk="1" hangingPunct="1">
              <a:lnSpc>
                <a:spcPct val="90000"/>
              </a:lnSpc>
            </a:pPr>
            <a:r>
              <a:rPr lang="en-US" sz="2600" dirty="0">
                <a:latin typeface="Tahoma" charset="0"/>
              </a:rPr>
              <a:t>Topological constraints that determine allowed compositions of elements</a:t>
            </a:r>
          </a:p>
          <a:p>
            <a:pPr lvl="1" eaLnBrk="1" hangingPunct="1">
              <a:lnSpc>
                <a:spcPct val="90000"/>
              </a:lnSpc>
            </a:pPr>
            <a:r>
              <a:rPr lang="en-US" sz="2600" dirty="0" smtClean="0">
                <a:latin typeface="Tahoma" charset="0"/>
              </a:rPr>
              <a:t>E.g</a:t>
            </a:r>
            <a:r>
              <a:rPr lang="en-US" sz="2600" dirty="0">
                <a:latin typeface="Tahoma" charset="0"/>
              </a:rPr>
              <a:t>., a component may be connected to at most two other </a:t>
            </a:r>
            <a:r>
              <a:rPr lang="en-US" sz="2600" dirty="0" smtClean="0">
                <a:latin typeface="Tahoma" charset="0"/>
              </a:rPr>
              <a:t>components</a:t>
            </a:r>
          </a:p>
          <a:p>
            <a:pPr marL="457200" lvl="1" indent="0" eaLnBrk="1" hangingPunct="1">
              <a:lnSpc>
                <a:spcPct val="90000"/>
              </a:lnSpc>
              <a:buNone/>
            </a:pPr>
            <a:endParaRPr lang="en-US" sz="2600" dirty="0">
              <a:latin typeface="Tahoma" charset="0"/>
            </a:endParaRPr>
          </a:p>
          <a:p>
            <a:pPr eaLnBrk="1" hangingPunct="1">
              <a:lnSpc>
                <a:spcPct val="90000"/>
              </a:lnSpc>
            </a:pPr>
            <a:r>
              <a:rPr lang="en-US" sz="3000" dirty="0">
                <a:latin typeface="Tahoma" charset="0"/>
              </a:rPr>
              <a:t>A semantic </a:t>
            </a:r>
            <a:r>
              <a:rPr lang="en-US" sz="3000" b="1" dirty="0">
                <a:latin typeface="Tahoma" charset="0"/>
              </a:rPr>
              <a:t>interpretation</a:t>
            </a:r>
          </a:p>
          <a:p>
            <a:pPr lvl="1" eaLnBrk="1" hangingPunct="1">
              <a:lnSpc>
                <a:spcPct val="90000"/>
              </a:lnSpc>
            </a:pPr>
            <a:r>
              <a:rPr lang="en-US" sz="2600" dirty="0">
                <a:latin typeface="Tahoma" charset="0"/>
              </a:rPr>
              <a:t>Compositions of design elements have well-defined </a:t>
            </a:r>
            <a:r>
              <a:rPr lang="en-US" sz="2600" dirty="0" smtClean="0">
                <a:latin typeface="Tahoma" charset="0"/>
              </a:rPr>
              <a:t>meanings</a:t>
            </a:r>
          </a:p>
          <a:p>
            <a:pPr marL="457200" lvl="1" indent="0" eaLnBrk="1" hangingPunct="1">
              <a:lnSpc>
                <a:spcPct val="90000"/>
              </a:lnSpc>
              <a:buNone/>
            </a:pPr>
            <a:endParaRPr lang="en-US" sz="2600" dirty="0">
              <a:latin typeface="Tahoma" charset="0"/>
            </a:endParaRPr>
          </a:p>
          <a:p>
            <a:pPr eaLnBrk="1" hangingPunct="1">
              <a:lnSpc>
                <a:spcPct val="90000"/>
              </a:lnSpc>
            </a:pPr>
            <a:r>
              <a:rPr lang="en-US" sz="3000" dirty="0">
                <a:latin typeface="Tahoma" charset="0"/>
              </a:rPr>
              <a:t>Possible analyses of systems built </a:t>
            </a:r>
            <a:r>
              <a:rPr lang="en-US" sz="3000" dirty="0" smtClean="0">
                <a:latin typeface="Tahoma" charset="0"/>
              </a:rPr>
              <a:t>with a given style</a:t>
            </a:r>
            <a:endParaRPr lang="en-US" sz="3000" dirty="0">
              <a:latin typeface="Tahoma" charset="0"/>
            </a:endParaRPr>
          </a:p>
        </p:txBody>
      </p:sp>
    </p:spTree>
    <p:extLst>
      <p:ext uri="{BB962C8B-B14F-4D97-AF65-F5344CB8AC3E}">
        <p14:creationId xmlns:p14="http://schemas.microsoft.com/office/powerpoint/2010/main" val="5793624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p:txBody>
          <a:bodyPr/>
          <a:lstStyle/>
          <a:p>
            <a:pPr eaLnBrk="1" hangingPunct="1"/>
            <a:r>
              <a:rPr lang="en-US" dirty="0">
                <a:latin typeface="Arial"/>
                <a:cs typeface="Arial"/>
              </a:rPr>
              <a:t>Rule-Based Style (</a:t>
            </a:r>
            <a:r>
              <a:rPr lang="en-US" dirty="0" err="1">
                <a:latin typeface="Arial"/>
                <a:cs typeface="Arial"/>
              </a:rPr>
              <a:t>cont</a:t>
            </a:r>
            <a:r>
              <a:rPr lang="ja-JP" altLang="en-US" dirty="0">
                <a:latin typeface="Arial"/>
                <a:cs typeface="Arial"/>
              </a:rPr>
              <a:t>’</a:t>
            </a:r>
            <a:r>
              <a:rPr lang="en-US" dirty="0">
                <a:latin typeface="Arial"/>
                <a:cs typeface="Arial"/>
              </a:rPr>
              <a:t>d)</a:t>
            </a:r>
          </a:p>
        </p:txBody>
      </p:sp>
      <p:sp>
        <p:nvSpPr>
          <p:cNvPr id="37892" name="Rectangle 3"/>
          <p:cNvSpPr>
            <a:spLocks noGrp="1" noChangeArrowheads="1"/>
          </p:cNvSpPr>
          <p:nvPr>
            <p:ph idx="1"/>
          </p:nvPr>
        </p:nvSpPr>
        <p:spPr/>
        <p:txBody>
          <a:bodyPr/>
          <a:lstStyle/>
          <a:p>
            <a:pPr eaLnBrk="1" hangingPunct="1">
              <a:lnSpc>
                <a:spcPct val="90000"/>
              </a:lnSpc>
            </a:pPr>
            <a:r>
              <a:rPr lang="en-US" sz="2400" b="1" dirty="0">
                <a:latin typeface="Tahoma" charset="0"/>
              </a:rPr>
              <a:t>Components</a:t>
            </a:r>
            <a:r>
              <a:rPr lang="en-US" sz="2400" dirty="0">
                <a:latin typeface="Tahoma" charset="0"/>
              </a:rPr>
              <a:t>: </a:t>
            </a:r>
            <a:r>
              <a:rPr lang="en-US" sz="2400" dirty="0" smtClean="0">
                <a:latin typeface="Tahoma" charset="0"/>
              </a:rPr>
              <a:t>user </a:t>
            </a:r>
            <a:r>
              <a:rPr lang="en-US" sz="2400" dirty="0">
                <a:latin typeface="Tahoma" charset="0"/>
              </a:rPr>
              <a:t>interface, inference engine, knowledge base</a:t>
            </a:r>
          </a:p>
          <a:p>
            <a:pPr eaLnBrk="1" hangingPunct="1">
              <a:lnSpc>
                <a:spcPct val="90000"/>
              </a:lnSpc>
            </a:pPr>
            <a:r>
              <a:rPr lang="en-US" sz="2400" b="1" dirty="0">
                <a:latin typeface="Tahoma" charset="0"/>
              </a:rPr>
              <a:t>Connectors</a:t>
            </a:r>
            <a:r>
              <a:rPr lang="en-US" sz="2400" dirty="0">
                <a:latin typeface="Tahoma" charset="0"/>
              </a:rPr>
              <a:t>: </a:t>
            </a:r>
            <a:r>
              <a:rPr lang="en-US" sz="2400" dirty="0" smtClean="0">
                <a:latin typeface="Tahoma" charset="0"/>
              </a:rPr>
              <a:t>components </a:t>
            </a:r>
            <a:r>
              <a:rPr lang="en-US" sz="2400" dirty="0">
                <a:latin typeface="Tahoma" charset="0"/>
              </a:rPr>
              <a:t>are tightly interconnected, with direct procedure calls and/or shared memory.</a:t>
            </a:r>
          </a:p>
          <a:p>
            <a:pPr eaLnBrk="1" hangingPunct="1">
              <a:lnSpc>
                <a:spcPct val="90000"/>
              </a:lnSpc>
            </a:pPr>
            <a:r>
              <a:rPr lang="en-US" sz="2400" b="1" dirty="0">
                <a:latin typeface="Tahoma" charset="0"/>
              </a:rPr>
              <a:t>Data </a:t>
            </a:r>
            <a:r>
              <a:rPr lang="en-US" sz="2400" b="1" dirty="0" smtClean="0">
                <a:latin typeface="Tahoma" charset="0"/>
              </a:rPr>
              <a:t>elements</a:t>
            </a:r>
            <a:r>
              <a:rPr lang="en-US" sz="2400" dirty="0">
                <a:latin typeface="Tahoma" charset="0"/>
              </a:rPr>
              <a:t>: </a:t>
            </a:r>
            <a:r>
              <a:rPr lang="en-US" sz="2400" dirty="0" smtClean="0">
                <a:latin typeface="Tahoma" charset="0"/>
              </a:rPr>
              <a:t>facts </a:t>
            </a:r>
            <a:r>
              <a:rPr lang="en-US" sz="2400" dirty="0">
                <a:latin typeface="Tahoma" charset="0"/>
              </a:rPr>
              <a:t>and queries</a:t>
            </a:r>
          </a:p>
          <a:p>
            <a:pPr eaLnBrk="1" hangingPunct="1">
              <a:lnSpc>
                <a:spcPct val="90000"/>
              </a:lnSpc>
            </a:pPr>
            <a:r>
              <a:rPr lang="en-US" sz="2400" dirty="0">
                <a:latin typeface="Tahoma" charset="0"/>
              </a:rPr>
              <a:t>Behavior of the application can be very easily modified through addition or deletion of rules from the knowledge base. </a:t>
            </a:r>
          </a:p>
          <a:p>
            <a:pPr eaLnBrk="1" hangingPunct="1">
              <a:lnSpc>
                <a:spcPct val="90000"/>
              </a:lnSpc>
            </a:pPr>
            <a:r>
              <a:rPr lang="en-US" sz="2400" dirty="0">
                <a:latin typeface="Tahoma" charset="0"/>
              </a:rPr>
              <a:t>Caution: </a:t>
            </a:r>
            <a:r>
              <a:rPr lang="en-US" sz="2400" dirty="0" smtClean="0">
                <a:latin typeface="Tahoma" charset="0"/>
              </a:rPr>
              <a:t>when </a:t>
            </a:r>
            <a:r>
              <a:rPr lang="en-US" sz="2400" dirty="0">
                <a:latin typeface="Tahoma" charset="0"/>
              </a:rPr>
              <a:t>a large number of rules are </a:t>
            </a:r>
            <a:r>
              <a:rPr lang="en-US" sz="2400" dirty="0" smtClean="0">
                <a:latin typeface="Tahoma" charset="0"/>
              </a:rPr>
              <a:t>involved, </a:t>
            </a:r>
            <a:r>
              <a:rPr lang="en-US" sz="2400" dirty="0">
                <a:latin typeface="Tahoma" charset="0"/>
              </a:rPr>
              <a:t>understanding the interactions between multiple rules affected by the same facts can become </a:t>
            </a:r>
            <a:r>
              <a:rPr lang="en-US" sz="2400" b="1" dirty="0">
                <a:latin typeface="Tahoma" charset="0"/>
              </a:rPr>
              <a:t>very </a:t>
            </a:r>
            <a:r>
              <a:rPr lang="en-US" sz="2400" dirty="0" smtClean="0">
                <a:latin typeface="Tahoma" charset="0"/>
              </a:rPr>
              <a:t>difficult</a:t>
            </a:r>
            <a:endParaRPr lang="en-US" sz="2400" dirty="0">
              <a:latin typeface="Tahoma" charset="0"/>
            </a:endParaRPr>
          </a:p>
        </p:txBody>
      </p:sp>
    </p:spTree>
    <p:extLst>
      <p:ext uri="{BB962C8B-B14F-4D97-AF65-F5344CB8AC3E}">
        <p14:creationId xmlns:p14="http://schemas.microsoft.com/office/powerpoint/2010/main" val="340969938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p:txBody>
          <a:bodyPr/>
          <a:lstStyle/>
          <a:p>
            <a:pPr eaLnBrk="1" hangingPunct="1"/>
            <a:r>
              <a:rPr lang="en-US" dirty="0">
                <a:latin typeface="Arial"/>
                <a:cs typeface="Arial"/>
              </a:rPr>
              <a:t>Rule Based </a:t>
            </a:r>
            <a:r>
              <a:rPr lang="en-US" dirty="0" smtClean="0">
                <a:latin typeface="Arial"/>
                <a:cs typeface="Arial"/>
              </a:rPr>
              <a:t>with LL</a:t>
            </a:r>
            <a:endParaRPr lang="en-US" dirty="0">
              <a:latin typeface="Arial"/>
              <a:cs typeface="Arial"/>
            </a:endParaRPr>
          </a:p>
        </p:txBody>
      </p:sp>
      <p:pic>
        <p:nvPicPr>
          <p:cNvPr id="38916" name="Picture 3" descr="ruleBased_ExpertSystem_U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475" y="1196975"/>
            <a:ext cx="3143250" cy="532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7" name="Text Box 4"/>
          <p:cNvSpPr txBox="1">
            <a:spLocks noChangeArrowheads="1"/>
          </p:cNvSpPr>
          <p:nvPr/>
        </p:nvSpPr>
        <p:spPr bwMode="auto">
          <a:xfrm>
            <a:off x="0" y="6629400"/>
            <a:ext cx="9144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800" i="1" dirty="0">
                <a:latin typeface="Helvetica" charset="0"/>
              </a:rPr>
              <a:t>Software Architecture: Foundations, Theory, and Practice</a:t>
            </a:r>
            <a:r>
              <a:rPr lang="en-US" sz="800" dirty="0">
                <a:latin typeface="Helvetica" charset="0"/>
              </a:rPr>
              <a:t>; Richard N. Taylor, </a:t>
            </a:r>
            <a:r>
              <a:rPr lang="en-US" sz="800" dirty="0" err="1">
                <a:latin typeface="Helvetica" charset="0"/>
              </a:rPr>
              <a:t>Nenad</a:t>
            </a:r>
            <a:r>
              <a:rPr lang="en-US" sz="800" dirty="0">
                <a:latin typeface="Helvetica" charset="0"/>
              </a:rPr>
              <a:t> </a:t>
            </a:r>
            <a:r>
              <a:rPr lang="en-US" sz="800" dirty="0" err="1">
                <a:latin typeface="Helvetica" charset="0"/>
              </a:rPr>
              <a:t>Medvidovic</a:t>
            </a:r>
            <a:r>
              <a:rPr lang="en-US" sz="800" dirty="0">
                <a:latin typeface="Helvetica" charset="0"/>
              </a:rPr>
              <a:t>, and Eric M. </a:t>
            </a:r>
            <a:r>
              <a:rPr lang="en-US" sz="800" dirty="0" err="1">
                <a:latin typeface="Helvetica" charset="0"/>
              </a:rPr>
              <a:t>Dashofy</a:t>
            </a:r>
            <a:r>
              <a:rPr lang="en-US" sz="800" dirty="0">
                <a:latin typeface="Helvetica" charset="0"/>
              </a:rPr>
              <a:t>; </a:t>
            </a:r>
            <a:r>
              <a:rPr lang="en-US" sz="800" dirty="0"/>
              <a:t>© 2008 John Wiley &amp; Sons, Inc. Reprinted with permission.</a:t>
            </a:r>
            <a:r>
              <a:rPr lang="en-US" sz="900" dirty="0">
                <a:latin typeface="Helvetica" charset="0"/>
              </a:rPr>
              <a:t> </a:t>
            </a:r>
          </a:p>
        </p:txBody>
      </p:sp>
    </p:spTree>
    <p:extLst>
      <p:ext uri="{BB962C8B-B14F-4D97-AF65-F5344CB8AC3E}">
        <p14:creationId xmlns:p14="http://schemas.microsoft.com/office/powerpoint/2010/main" val="20248489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pPr eaLnBrk="1" hangingPunct="1"/>
            <a:r>
              <a:rPr lang="en-US" dirty="0">
                <a:latin typeface="Arial"/>
                <a:cs typeface="Arial"/>
              </a:rPr>
              <a:t>Pipe and </a:t>
            </a:r>
            <a:r>
              <a:rPr lang="en-US" dirty="0" smtClean="0">
                <a:latin typeface="Arial"/>
                <a:cs typeface="Arial"/>
              </a:rPr>
              <a:t>filter style (1/2)</a:t>
            </a:r>
            <a:endParaRPr lang="en-US" dirty="0">
              <a:latin typeface="Arial"/>
              <a:cs typeface="Arial"/>
            </a:endParaRPr>
          </a:p>
        </p:txBody>
      </p:sp>
      <p:sp>
        <p:nvSpPr>
          <p:cNvPr id="30724" name="Rectangle 3"/>
          <p:cNvSpPr>
            <a:spLocks noGrp="1" noChangeArrowheads="1"/>
          </p:cNvSpPr>
          <p:nvPr>
            <p:ph idx="1"/>
          </p:nvPr>
        </p:nvSpPr>
        <p:spPr>
          <a:xfrm>
            <a:off x="178595" y="1196752"/>
            <a:ext cx="8786813" cy="5500514"/>
          </a:xfrm>
        </p:spPr>
        <p:txBody>
          <a:bodyPr>
            <a:normAutofit/>
          </a:bodyPr>
          <a:lstStyle/>
          <a:p>
            <a:pPr eaLnBrk="1" hangingPunct="1">
              <a:lnSpc>
                <a:spcPct val="90000"/>
              </a:lnSpc>
            </a:pPr>
            <a:r>
              <a:rPr lang="en-US" sz="2800" b="1" dirty="0">
                <a:latin typeface="Tahoma" charset="0"/>
              </a:rPr>
              <a:t>Components</a:t>
            </a:r>
            <a:r>
              <a:rPr lang="en-US" sz="2800" dirty="0">
                <a:latin typeface="Tahoma" charset="0"/>
              </a:rPr>
              <a:t> are filters</a:t>
            </a:r>
          </a:p>
          <a:p>
            <a:pPr lvl="1" eaLnBrk="1" hangingPunct="1">
              <a:lnSpc>
                <a:spcPct val="90000"/>
              </a:lnSpc>
            </a:pPr>
            <a:r>
              <a:rPr lang="en-US" sz="2400" dirty="0">
                <a:latin typeface="Tahoma" charset="0"/>
              </a:rPr>
              <a:t>Transform input data streams into output data streams</a:t>
            </a:r>
          </a:p>
          <a:p>
            <a:pPr lvl="1" eaLnBrk="1" hangingPunct="1">
              <a:lnSpc>
                <a:spcPct val="90000"/>
              </a:lnSpc>
            </a:pPr>
            <a:r>
              <a:rPr lang="en-US" sz="2400" dirty="0">
                <a:latin typeface="Tahoma" charset="0"/>
              </a:rPr>
              <a:t>Possibly incremental production of output</a:t>
            </a:r>
          </a:p>
          <a:p>
            <a:pPr eaLnBrk="1" hangingPunct="1">
              <a:lnSpc>
                <a:spcPct val="90000"/>
              </a:lnSpc>
            </a:pPr>
            <a:r>
              <a:rPr lang="en-US" sz="2800" b="1" dirty="0">
                <a:latin typeface="Tahoma" charset="0"/>
              </a:rPr>
              <a:t>Connectors</a:t>
            </a:r>
            <a:r>
              <a:rPr lang="en-US" sz="2800" dirty="0">
                <a:latin typeface="Tahoma" charset="0"/>
              </a:rPr>
              <a:t> are pipes</a:t>
            </a:r>
          </a:p>
          <a:p>
            <a:pPr lvl="1" eaLnBrk="1" hangingPunct="1">
              <a:lnSpc>
                <a:spcPct val="90000"/>
              </a:lnSpc>
            </a:pPr>
            <a:r>
              <a:rPr lang="en-US" sz="2400" dirty="0">
                <a:latin typeface="Tahoma" charset="0"/>
              </a:rPr>
              <a:t>Conduits for data streams</a:t>
            </a:r>
          </a:p>
          <a:p>
            <a:pPr eaLnBrk="1" hangingPunct="1">
              <a:lnSpc>
                <a:spcPct val="90000"/>
              </a:lnSpc>
            </a:pPr>
            <a:r>
              <a:rPr lang="en-US" sz="2800" dirty="0">
                <a:latin typeface="Tahoma" charset="0"/>
              </a:rPr>
              <a:t>Style </a:t>
            </a:r>
            <a:r>
              <a:rPr lang="en-US" sz="2800" b="1" dirty="0">
                <a:latin typeface="Tahoma" charset="0"/>
              </a:rPr>
              <a:t>invariants</a:t>
            </a:r>
          </a:p>
          <a:p>
            <a:pPr lvl="1" eaLnBrk="1" hangingPunct="1">
              <a:lnSpc>
                <a:spcPct val="90000"/>
              </a:lnSpc>
            </a:pPr>
            <a:r>
              <a:rPr lang="en-US" sz="2400" dirty="0">
                <a:latin typeface="Tahoma" charset="0"/>
              </a:rPr>
              <a:t>Filters are independent (no shared state) </a:t>
            </a:r>
          </a:p>
          <a:p>
            <a:pPr lvl="1" eaLnBrk="1" hangingPunct="1">
              <a:lnSpc>
                <a:spcPct val="90000"/>
              </a:lnSpc>
            </a:pPr>
            <a:r>
              <a:rPr lang="en-US" sz="2400" dirty="0">
                <a:latin typeface="Tahoma" charset="0"/>
              </a:rPr>
              <a:t>Filter has no knowledge of up- or down-stream filters</a:t>
            </a:r>
          </a:p>
          <a:p>
            <a:pPr eaLnBrk="1" hangingPunct="1">
              <a:lnSpc>
                <a:spcPct val="90000"/>
              </a:lnSpc>
            </a:pPr>
            <a:r>
              <a:rPr lang="en-US" sz="2800" dirty="0">
                <a:latin typeface="Tahoma" charset="0"/>
              </a:rPr>
              <a:t>Examples</a:t>
            </a:r>
          </a:p>
          <a:p>
            <a:pPr lvl="1" eaLnBrk="1" hangingPunct="1">
              <a:lnSpc>
                <a:spcPct val="90000"/>
              </a:lnSpc>
            </a:pPr>
            <a:r>
              <a:rPr lang="en-US" sz="2400" dirty="0" smtClean="0">
                <a:latin typeface="Tahoma" charset="0"/>
              </a:rPr>
              <a:t>UNIX shell</a:t>
            </a:r>
          </a:p>
          <a:p>
            <a:pPr lvl="1" eaLnBrk="1" hangingPunct="1">
              <a:lnSpc>
                <a:spcPct val="90000"/>
              </a:lnSpc>
            </a:pPr>
            <a:r>
              <a:rPr lang="en-US" sz="2400" dirty="0" smtClean="0">
                <a:latin typeface="Tahoma" charset="0"/>
              </a:rPr>
              <a:t>Distributed systems</a:t>
            </a:r>
            <a:endParaRPr lang="en-US" sz="2400" dirty="0">
              <a:latin typeface="Tahoma" charset="0"/>
            </a:endParaRPr>
          </a:p>
          <a:p>
            <a:pPr eaLnBrk="1" hangingPunct="1">
              <a:lnSpc>
                <a:spcPct val="90000"/>
              </a:lnSpc>
              <a:buFontTx/>
              <a:buNone/>
            </a:pPr>
            <a:endParaRPr lang="en-US" sz="2000" dirty="0">
              <a:latin typeface="Courier" charset="0"/>
            </a:endParaRPr>
          </a:p>
        </p:txBody>
      </p:sp>
      <p:pic>
        <p:nvPicPr>
          <p:cNvPr id="2" name="Picture 1"/>
          <p:cNvPicPr>
            <a:picLocks noChangeAspect="1"/>
          </p:cNvPicPr>
          <p:nvPr/>
        </p:nvPicPr>
        <p:blipFill>
          <a:blip r:embed="rId3"/>
          <a:stretch>
            <a:fillRect/>
          </a:stretch>
        </p:blipFill>
        <p:spPr>
          <a:xfrm>
            <a:off x="4085040" y="4968552"/>
            <a:ext cx="5023464" cy="1844824"/>
          </a:xfrm>
          <a:prstGeom prst="rect">
            <a:avLst/>
          </a:prstGeom>
        </p:spPr>
      </p:pic>
    </p:spTree>
    <p:extLst>
      <p:ext uri="{BB962C8B-B14F-4D97-AF65-F5344CB8AC3E}">
        <p14:creationId xmlns:p14="http://schemas.microsoft.com/office/powerpoint/2010/main" val="34580423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4"/>
          <p:cNvSpPr>
            <a:spLocks noGrp="1" noChangeArrowheads="1"/>
          </p:cNvSpPr>
          <p:nvPr>
            <p:ph type="title"/>
          </p:nvPr>
        </p:nvSpPr>
        <p:spPr/>
        <p:txBody>
          <a:bodyPr/>
          <a:lstStyle/>
          <a:p>
            <a:pPr eaLnBrk="1" hangingPunct="1"/>
            <a:r>
              <a:rPr lang="en-US" dirty="0">
                <a:latin typeface="Arial"/>
                <a:cs typeface="Arial"/>
              </a:rPr>
              <a:t>Pipe and </a:t>
            </a:r>
            <a:r>
              <a:rPr lang="en-US" dirty="0" smtClean="0">
                <a:latin typeface="Arial"/>
                <a:cs typeface="Arial"/>
              </a:rPr>
              <a:t>filter style (</a:t>
            </a:r>
            <a:r>
              <a:rPr lang="it-IT" dirty="0" smtClean="0">
                <a:latin typeface="Arial"/>
                <a:cs typeface="Arial"/>
              </a:rPr>
              <a:t>2/2</a:t>
            </a:r>
            <a:r>
              <a:rPr lang="en-US" dirty="0" smtClean="0">
                <a:latin typeface="Arial"/>
                <a:cs typeface="Arial"/>
              </a:rPr>
              <a:t>)</a:t>
            </a:r>
            <a:endParaRPr lang="en-US" dirty="0">
              <a:latin typeface="Arial"/>
              <a:cs typeface="Arial"/>
            </a:endParaRPr>
          </a:p>
        </p:txBody>
      </p:sp>
      <p:sp>
        <p:nvSpPr>
          <p:cNvPr id="31748" name="Rectangle 5"/>
          <p:cNvSpPr>
            <a:spLocks noGrp="1" noChangeArrowheads="1"/>
          </p:cNvSpPr>
          <p:nvPr>
            <p:ph idx="1"/>
          </p:nvPr>
        </p:nvSpPr>
        <p:spPr>
          <a:xfrm>
            <a:off x="35496" y="1024830"/>
            <a:ext cx="8786813" cy="5932562"/>
          </a:xfrm>
        </p:spPr>
        <p:txBody>
          <a:bodyPr>
            <a:noAutofit/>
          </a:bodyPr>
          <a:lstStyle/>
          <a:p>
            <a:pPr eaLnBrk="1" hangingPunct="1"/>
            <a:r>
              <a:rPr lang="en-US" sz="1800" b="1" dirty="0">
                <a:latin typeface="Tahoma" charset="0"/>
              </a:rPr>
              <a:t>Variations</a:t>
            </a:r>
          </a:p>
          <a:p>
            <a:pPr lvl="1" eaLnBrk="1" hangingPunct="1"/>
            <a:r>
              <a:rPr lang="en-US" sz="1800" dirty="0" smtClean="0">
                <a:latin typeface="Tahoma" charset="0"/>
              </a:rPr>
              <a:t>Pipelines: linear </a:t>
            </a:r>
            <a:r>
              <a:rPr lang="en-US" sz="1800" dirty="0">
                <a:latin typeface="Tahoma" charset="0"/>
              </a:rPr>
              <a:t>sequences of filters</a:t>
            </a:r>
          </a:p>
          <a:p>
            <a:pPr lvl="1" eaLnBrk="1" hangingPunct="1"/>
            <a:r>
              <a:rPr lang="en-US" sz="1800" dirty="0">
                <a:latin typeface="Tahoma" charset="0"/>
              </a:rPr>
              <a:t>Bounded </a:t>
            </a:r>
            <a:r>
              <a:rPr lang="en-US" sz="1800" dirty="0" smtClean="0">
                <a:latin typeface="Tahoma" charset="0"/>
              </a:rPr>
              <a:t>pipes: limited </a:t>
            </a:r>
            <a:r>
              <a:rPr lang="en-US" sz="1800" dirty="0">
                <a:latin typeface="Tahoma" charset="0"/>
              </a:rPr>
              <a:t>amount of data on a pipe</a:t>
            </a:r>
          </a:p>
          <a:p>
            <a:pPr lvl="1" eaLnBrk="1" hangingPunct="1"/>
            <a:r>
              <a:rPr lang="en-US" sz="1800" dirty="0">
                <a:latin typeface="Tahoma" charset="0"/>
              </a:rPr>
              <a:t>Typed </a:t>
            </a:r>
            <a:r>
              <a:rPr lang="en-US" sz="1800" dirty="0" smtClean="0">
                <a:latin typeface="Tahoma" charset="0"/>
              </a:rPr>
              <a:t>pipes: data </a:t>
            </a:r>
            <a:r>
              <a:rPr lang="en-US" sz="1800" dirty="0">
                <a:latin typeface="Tahoma" charset="0"/>
              </a:rPr>
              <a:t>strongly typed</a:t>
            </a:r>
          </a:p>
          <a:p>
            <a:pPr eaLnBrk="1" hangingPunct="1"/>
            <a:r>
              <a:rPr lang="en-US" sz="1800" b="1" dirty="0">
                <a:latin typeface="Tahoma" charset="0"/>
              </a:rPr>
              <a:t>Advantages</a:t>
            </a:r>
          </a:p>
          <a:p>
            <a:pPr lvl="1" eaLnBrk="1" hangingPunct="1"/>
            <a:r>
              <a:rPr lang="en-US" sz="1800" dirty="0">
                <a:latin typeface="Tahoma" charset="0"/>
              </a:rPr>
              <a:t>System behavior is a succession of component behaviors</a:t>
            </a:r>
          </a:p>
          <a:p>
            <a:pPr lvl="1" eaLnBrk="1" hangingPunct="1"/>
            <a:r>
              <a:rPr lang="en-US" sz="1800" dirty="0">
                <a:latin typeface="Tahoma" charset="0"/>
              </a:rPr>
              <a:t>Filter addition, replacement, and reuse</a:t>
            </a:r>
          </a:p>
          <a:p>
            <a:pPr lvl="2" eaLnBrk="1" hangingPunct="1"/>
            <a:r>
              <a:rPr lang="en-US" sz="1800" dirty="0">
                <a:latin typeface="Tahoma" charset="0"/>
              </a:rPr>
              <a:t>Possible to hook any two filters together </a:t>
            </a:r>
          </a:p>
          <a:p>
            <a:pPr lvl="1" eaLnBrk="1" hangingPunct="1"/>
            <a:r>
              <a:rPr lang="en-US" sz="1800" dirty="0">
                <a:latin typeface="Tahoma" charset="0"/>
              </a:rPr>
              <a:t>Certain analyses</a:t>
            </a:r>
          </a:p>
          <a:p>
            <a:pPr lvl="2" eaLnBrk="1" hangingPunct="1"/>
            <a:r>
              <a:rPr lang="en-US" sz="1800" dirty="0">
                <a:latin typeface="Tahoma" charset="0"/>
              </a:rPr>
              <a:t>Throughput, latency, deadlock</a:t>
            </a:r>
          </a:p>
          <a:p>
            <a:pPr lvl="1" eaLnBrk="1" hangingPunct="1"/>
            <a:r>
              <a:rPr lang="en-US" sz="1600" dirty="0">
                <a:latin typeface="Tahoma" charset="0"/>
              </a:rPr>
              <a:t>Concurrent </a:t>
            </a:r>
            <a:r>
              <a:rPr lang="en-US" sz="1600" dirty="0" smtClean="0">
                <a:latin typeface="Tahoma" charset="0"/>
              </a:rPr>
              <a:t>execution</a:t>
            </a:r>
          </a:p>
          <a:p>
            <a:pPr eaLnBrk="1" hangingPunct="1"/>
            <a:r>
              <a:rPr lang="en-US" sz="1800" b="1" dirty="0" smtClean="0">
                <a:latin typeface="Tahoma" charset="0"/>
              </a:rPr>
              <a:t>Disadvantages</a:t>
            </a:r>
            <a:endParaRPr lang="en-US" sz="1800" b="1" dirty="0">
              <a:latin typeface="Tahoma" charset="0"/>
            </a:endParaRPr>
          </a:p>
          <a:p>
            <a:pPr lvl="1" eaLnBrk="1" hangingPunct="1"/>
            <a:r>
              <a:rPr lang="en-US" sz="1600" dirty="0">
                <a:latin typeface="Tahoma" charset="0"/>
              </a:rPr>
              <a:t>Batch organization of processing</a:t>
            </a:r>
          </a:p>
          <a:p>
            <a:pPr lvl="1" eaLnBrk="1" hangingPunct="1"/>
            <a:r>
              <a:rPr lang="en-US" sz="1600" dirty="0">
                <a:latin typeface="Tahoma" charset="0"/>
              </a:rPr>
              <a:t>Interactive applications</a:t>
            </a:r>
          </a:p>
          <a:p>
            <a:pPr lvl="1" eaLnBrk="1" hangingPunct="1"/>
            <a:r>
              <a:rPr lang="en-US" sz="1600" dirty="0">
                <a:latin typeface="Tahoma" charset="0"/>
              </a:rPr>
              <a:t>Lowest common denominator on data transmission</a:t>
            </a:r>
          </a:p>
          <a:p>
            <a:pPr lvl="1" eaLnBrk="1" hangingPunct="1"/>
            <a:endParaRPr lang="en-US" sz="1400" dirty="0">
              <a:latin typeface="Tahoma" charset="0"/>
            </a:endParaRPr>
          </a:p>
        </p:txBody>
      </p:sp>
    </p:spTree>
    <p:extLst>
      <p:ext uri="{BB962C8B-B14F-4D97-AF65-F5344CB8AC3E}">
        <p14:creationId xmlns:p14="http://schemas.microsoft.com/office/powerpoint/2010/main" val="38428167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p:txBody>
          <a:bodyPr/>
          <a:lstStyle/>
          <a:p>
            <a:pPr eaLnBrk="1" hangingPunct="1"/>
            <a:r>
              <a:rPr lang="en-US" dirty="0">
                <a:latin typeface="Arial"/>
                <a:cs typeface="Arial"/>
              </a:rPr>
              <a:t>Pipe and </a:t>
            </a:r>
            <a:r>
              <a:rPr lang="en-US" dirty="0" smtClean="0">
                <a:latin typeface="Arial"/>
                <a:cs typeface="Arial"/>
              </a:rPr>
              <a:t>filter with LL</a:t>
            </a:r>
            <a:endParaRPr lang="en-US" dirty="0">
              <a:latin typeface="Arial"/>
              <a:cs typeface="Arial"/>
            </a:endParaRPr>
          </a:p>
        </p:txBody>
      </p:sp>
      <p:pic>
        <p:nvPicPr>
          <p:cNvPr id="33796" name="Picture 3" descr="pipeFilter_U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3068960"/>
            <a:ext cx="8681456" cy="13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Text Box 4"/>
          <p:cNvSpPr txBox="1">
            <a:spLocks noChangeArrowheads="1"/>
          </p:cNvSpPr>
          <p:nvPr/>
        </p:nvSpPr>
        <p:spPr bwMode="auto">
          <a:xfrm>
            <a:off x="0" y="6629400"/>
            <a:ext cx="9144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800" i="1" dirty="0">
                <a:latin typeface="Helvetica" charset="0"/>
              </a:rPr>
              <a:t>Software Architecture: Foundations, Theory, and Practice</a:t>
            </a:r>
            <a:r>
              <a:rPr lang="en-US" sz="800" dirty="0">
                <a:latin typeface="Helvetica" charset="0"/>
              </a:rPr>
              <a:t>; Richard N. Taylor, </a:t>
            </a:r>
            <a:r>
              <a:rPr lang="en-US" sz="800" dirty="0" err="1">
                <a:latin typeface="Helvetica" charset="0"/>
              </a:rPr>
              <a:t>Nenad</a:t>
            </a:r>
            <a:r>
              <a:rPr lang="en-US" sz="800" dirty="0">
                <a:latin typeface="Helvetica" charset="0"/>
              </a:rPr>
              <a:t> </a:t>
            </a:r>
            <a:r>
              <a:rPr lang="en-US" sz="800" dirty="0" err="1">
                <a:latin typeface="Helvetica" charset="0"/>
              </a:rPr>
              <a:t>Medvidovic</a:t>
            </a:r>
            <a:r>
              <a:rPr lang="en-US" sz="800" dirty="0">
                <a:latin typeface="Helvetica" charset="0"/>
              </a:rPr>
              <a:t>, and Eric M. </a:t>
            </a:r>
            <a:r>
              <a:rPr lang="en-US" sz="800" dirty="0" err="1">
                <a:latin typeface="Helvetica" charset="0"/>
              </a:rPr>
              <a:t>Dashofy</a:t>
            </a:r>
            <a:r>
              <a:rPr lang="en-US" sz="800" dirty="0">
                <a:latin typeface="Helvetica" charset="0"/>
              </a:rPr>
              <a:t>; </a:t>
            </a:r>
            <a:r>
              <a:rPr lang="en-US" sz="800" dirty="0"/>
              <a:t>© 2008 John Wiley &amp; Sons, Inc. Reprinted with permission.</a:t>
            </a:r>
            <a:r>
              <a:rPr lang="en-US" sz="900" dirty="0">
                <a:latin typeface="Helvetica" charset="0"/>
              </a:rPr>
              <a:t> </a:t>
            </a:r>
          </a:p>
        </p:txBody>
      </p:sp>
    </p:spTree>
    <p:extLst>
      <p:ext uri="{BB962C8B-B14F-4D97-AF65-F5344CB8AC3E}">
        <p14:creationId xmlns:p14="http://schemas.microsoft.com/office/powerpoint/2010/main" val="18907860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4"/>
          <p:cNvSpPr>
            <a:spLocks noGrp="1"/>
          </p:cNvSpPr>
          <p:nvPr>
            <p:ph type="ftr" sz="quarter" idx="11"/>
          </p:nvPr>
        </p:nvSpPr>
        <p:spPr/>
        <p:txBody>
          <a:bodyPr/>
          <a:lstStyle/>
          <a:p>
            <a:pPr>
              <a:defRPr/>
            </a:pPr>
            <a:r>
              <a:rPr lang="en-US"/>
              <a:t>Design&amp;SwArch</a:t>
            </a:r>
          </a:p>
        </p:txBody>
      </p:sp>
      <p:sp>
        <p:nvSpPr>
          <p:cNvPr id="9" name="Slide Number Placeholder 5"/>
          <p:cNvSpPr>
            <a:spLocks noGrp="1"/>
          </p:cNvSpPr>
          <p:nvPr>
            <p:ph type="sldNum" sz="quarter" idx="12"/>
          </p:nvPr>
        </p:nvSpPr>
        <p:spPr/>
        <p:txBody>
          <a:bodyPr/>
          <a:lstStyle/>
          <a:p>
            <a:pPr>
              <a:defRPr/>
            </a:pPr>
            <a:r>
              <a:rPr lang="it-IT"/>
              <a:t>- </a:t>
            </a:r>
            <a:fld id="{77EFD745-FF84-7F43-B408-A9698F9E0719}" type="slidenum">
              <a:rPr lang="en-US"/>
              <a:pPr>
                <a:defRPr/>
              </a:pPr>
              <a:t>55</a:t>
            </a:fld>
            <a:r>
              <a:rPr lang="it-IT"/>
              <a:t> -</a:t>
            </a:r>
            <a:endParaRPr lang="en-US"/>
          </a:p>
        </p:txBody>
      </p:sp>
      <p:sp>
        <p:nvSpPr>
          <p:cNvPr id="351234" name="Rectangle 2"/>
          <p:cNvSpPr>
            <a:spLocks noGrp="1" noChangeArrowheads="1"/>
          </p:cNvSpPr>
          <p:nvPr>
            <p:ph type="title"/>
          </p:nvPr>
        </p:nvSpPr>
        <p:spPr>
          <a:xfrm>
            <a:off x="684213" y="0"/>
            <a:ext cx="7772400" cy="1143000"/>
          </a:xfrm>
        </p:spPr>
        <p:txBody>
          <a:bodyPr/>
          <a:lstStyle/>
          <a:p>
            <a:pPr eaLnBrk="1" hangingPunct="1">
              <a:defRPr/>
            </a:pPr>
            <a:r>
              <a:rPr lang="en-US" smtClean="0">
                <a:cs typeface="+mj-cs"/>
              </a:rPr>
              <a:t>Pipes&amp;filter style</a:t>
            </a:r>
          </a:p>
        </p:txBody>
      </p:sp>
      <p:graphicFrame>
        <p:nvGraphicFramePr>
          <p:cNvPr id="51204" name="Object 3"/>
          <p:cNvGraphicFramePr>
            <a:graphicFrameLocks noChangeAspect="1"/>
          </p:cNvGraphicFramePr>
          <p:nvPr/>
        </p:nvGraphicFramePr>
        <p:xfrm>
          <a:off x="539750" y="1125538"/>
          <a:ext cx="8077200" cy="4413250"/>
        </p:xfrm>
        <a:graphic>
          <a:graphicData uri="http://schemas.openxmlformats.org/presentationml/2006/ole">
            <mc:AlternateContent xmlns:mc="http://schemas.openxmlformats.org/markup-compatibility/2006">
              <mc:Choice xmlns:v="urn:schemas-microsoft-com:vml" Requires="v">
                <p:oleObj spid="_x0000_s2119" name="Picture" r:id="rId3" imgW="5820156" imgH="3009900" progId="Word.Picture.8">
                  <p:embed/>
                </p:oleObj>
              </mc:Choice>
              <mc:Fallback>
                <p:oleObj name="Picture" r:id="rId3" imgW="5820156" imgH="300990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1125538"/>
                        <a:ext cx="8077200" cy="441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351236" name="Text Box 4"/>
          <p:cNvSpPr txBox="1">
            <a:spLocks noChangeArrowheads="1"/>
          </p:cNvSpPr>
          <p:nvPr/>
        </p:nvSpPr>
        <p:spPr bwMode="auto">
          <a:xfrm>
            <a:off x="838200" y="4797425"/>
            <a:ext cx="887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en-US" i="1">
                <a:latin typeface="Tahoma" charset="0"/>
                <a:cs typeface="+mn-cs"/>
              </a:rPr>
              <a:t>pipes</a:t>
            </a:r>
            <a:endParaRPr lang="en-US">
              <a:latin typeface="Tahoma" charset="0"/>
              <a:cs typeface="+mn-cs"/>
            </a:endParaRPr>
          </a:p>
        </p:txBody>
      </p:sp>
      <p:sp>
        <p:nvSpPr>
          <p:cNvPr id="351237" name="Line 5"/>
          <p:cNvSpPr>
            <a:spLocks noChangeShapeType="1"/>
          </p:cNvSpPr>
          <p:nvPr/>
        </p:nvSpPr>
        <p:spPr bwMode="auto">
          <a:xfrm>
            <a:off x="3048000" y="4114800"/>
            <a:ext cx="381000" cy="0"/>
          </a:xfrm>
          <a:prstGeom prst="line">
            <a:avLst/>
          </a:prstGeom>
          <a:noFill/>
          <a:ln w="952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351238" name="Text Box 6"/>
          <p:cNvSpPr txBox="1">
            <a:spLocks noChangeArrowheads="1"/>
          </p:cNvSpPr>
          <p:nvPr/>
        </p:nvSpPr>
        <p:spPr bwMode="auto">
          <a:xfrm>
            <a:off x="3708400" y="4797425"/>
            <a:ext cx="5048250" cy="155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eaLnBrk="0" hangingPunct="0">
              <a:defRPr/>
            </a:pPr>
            <a:r>
              <a:rPr lang="en-US" i="1">
                <a:latin typeface="Tahoma" charset="0"/>
                <a:cs typeface="+mn-cs"/>
              </a:rPr>
              <a:t>Filters get and put data on their </a:t>
            </a:r>
          </a:p>
          <a:p>
            <a:pPr eaLnBrk="0" hangingPunct="0">
              <a:defRPr/>
            </a:pPr>
            <a:r>
              <a:rPr lang="en-US" i="1">
                <a:latin typeface="Tahoma" charset="0"/>
                <a:cs typeface="+mn-cs"/>
              </a:rPr>
              <a:t>input and output  pipes; they ignore</a:t>
            </a:r>
          </a:p>
          <a:p>
            <a:pPr eaLnBrk="0" hangingPunct="0">
              <a:defRPr/>
            </a:pPr>
            <a:r>
              <a:rPr lang="en-US" i="1">
                <a:latin typeface="Tahoma" charset="0"/>
                <a:cs typeface="+mn-cs"/>
              </a:rPr>
              <a:t>the existence (and identity) of other</a:t>
            </a:r>
          </a:p>
          <a:p>
            <a:pPr eaLnBrk="0" hangingPunct="0">
              <a:defRPr/>
            </a:pPr>
            <a:r>
              <a:rPr lang="en-US" i="1">
                <a:latin typeface="Tahoma" charset="0"/>
                <a:cs typeface="+mn-cs"/>
              </a:rPr>
              <a:t>filters.</a:t>
            </a:r>
          </a:p>
        </p:txBody>
      </p:sp>
      <p:sp>
        <p:nvSpPr>
          <p:cNvPr id="351239" name="Text Box 7"/>
          <p:cNvSpPr txBox="1">
            <a:spLocks noChangeArrowheads="1"/>
          </p:cNvSpPr>
          <p:nvPr/>
        </p:nvSpPr>
        <p:spPr bwMode="auto">
          <a:xfrm>
            <a:off x="114300" y="1447800"/>
            <a:ext cx="286543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0" hangingPunct="0">
              <a:defRPr/>
            </a:pPr>
            <a:r>
              <a:rPr lang="en-US" b="1" i="1">
                <a:latin typeface="Tahoma" charset="0"/>
                <a:cs typeface="+mn-cs"/>
              </a:rPr>
              <a:t>The </a:t>
            </a:r>
            <a:r>
              <a:rPr lang="ja-JP" altLang="en-US" b="1" i="1">
                <a:latin typeface="Arial"/>
                <a:cs typeface="+mn-cs"/>
              </a:rPr>
              <a:t>“</a:t>
            </a:r>
            <a:r>
              <a:rPr lang="en-US" b="1" i="1">
                <a:latin typeface="Tahoma" charset="0"/>
                <a:cs typeface="+mn-cs"/>
              </a:rPr>
              <a:t>Unix</a:t>
            </a:r>
            <a:r>
              <a:rPr lang="ja-JP" altLang="en-US" b="1" i="1">
                <a:latin typeface="Arial"/>
                <a:cs typeface="+mn-cs"/>
              </a:rPr>
              <a:t>”</a:t>
            </a:r>
            <a:r>
              <a:rPr lang="en-US" b="1" i="1">
                <a:latin typeface="Tahoma" charset="0"/>
                <a:cs typeface="+mn-cs"/>
              </a:rPr>
              <a:t> model</a:t>
            </a:r>
          </a:p>
        </p:txBody>
      </p:sp>
    </p:spTree>
    <p:extLst>
      <p:ext uri="{BB962C8B-B14F-4D97-AF65-F5344CB8AC3E}">
        <p14:creationId xmlns:p14="http://schemas.microsoft.com/office/powerpoint/2010/main" val="7051442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4"/>
          <p:cNvSpPr>
            <a:spLocks noGrp="1" noChangeArrowheads="1"/>
          </p:cNvSpPr>
          <p:nvPr>
            <p:ph type="title"/>
          </p:nvPr>
        </p:nvSpPr>
        <p:spPr/>
        <p:txBody>
          <a:bodyPr/>
          <a:lstStyle/>
          <a:p>
            <a:pPr eaLnBrk="1" hangingPunct="1"/>
            <a:r>
              <a:rPr lang="en-US" dirty="0">
                <a:latin typeface="Arial"/>
                <a:cs typeface="Arial"/>
              </a:rPr>
              <a:t>Blackboard Style</a:t>
            </a:r>
          </a:p>
        </p:txBody>
      </p:sp>
      <p:sp>
        <p:nvSpPr>
          <p:cNvPr id="34820" name="Rectangle 5"/>
          <p:cNvSpPr>
            <a:spLocks noGrp="1" noChangeArrowheads="1"/>
          </p:cNvSpPr>
          <p:nvPr>
            <p:ph idx="1"/>
          </p:nvPr>
        </p:nvSpPr>
        <p:spPr/>
        <p:txBody>
          <a:bodyPr/>
          <a:lstStyle/>
          <a:p>
            <a:pPr eaLnBrk="1" hangingPunct="1">
              <a:lnSpc>
                <a:spcPct val="90000"/>
              </a:lnSpc>
            </a:pPr>
            <a:r>
              <a:rPr lang="en-US" dirty="0">
                <a:latin typeface="Tahoma" charset="0"/>
              </a:rPr>
              <a:t>Two kinds of components</a:t>
            </a:r>
          </a:p>
          <a:p>
            <a:pPr lvl="1" eaLnBrk="1" hangingPunct="1">
              <a:lnSpc>
                <a:spcPct val="90000"/>
              </a:lnSpc>
            </a:pPr>
            <a:r>
              <a:rPr lang="en-US" b="1" dirty="0">
                <a:latin typeface="Tahoma" charset="0"/>
              </a:rPr>
              <a:t>Central data </a:t>
            </a:r>
            <a:r>
              <a:rPr lang="en-US" b="1" dirty="0" smtClean="0">
                <a:latin typeface="Tahoma" charset="0"/>
              </a:rPr>
              <a:t>structure</a:t>
            </a:r>
            <a:r>
              <a:rPr lang="en-US" dirty="0" smtClean="0">
                <a:latin typeface="Tahoma" charset="0"/>
              </a:rPr>
              <a:t>: blackboard</a:t>
            </a:r>
            <a:endParaRPr lang="en-US" dirty="0">
              <a:latin typeface="Tahoma" charset="0"/>
            </a:endParaRPr>
          </a:p>
          <a:p>
            <a:pPr lvl="1" eaLnBrk="1" hangingPunct="1">
              <a:lnSpc>
                <a:spcPct val="90000"/>
              </a:lnSpc>
            </a:pPr>
            <a:r>
              <a:rPr lang="en-US" dirty="0">
                <a:latin typeface="Tahoma" charset="0"/>
              </a:rPr>
              <a:t>Components operating on the </a:t>
            </a:r>
            <a:r>
              <a:rPr lang="en-US" dirty="0" smtClean="0">
                <a:latin typeface="Tahoma" charset="0"/>
              </a:rPr>
              <a:t>blackboard via well-defined APIs</a:t>
            </a:r>
            <a:endParaRPr lang="en-US" dirty="0">
              <a:latin typeface="Tahoma" charset="0"/>
            </a:endParaRPr>
          </a:p>
          <a:p>
            <a:pPr eaLnBrk="1" hangingPunct="1">
              <a:lnSpc>
                <a:spcPct val="90000"/>
              </a:lnSpc>
            </a:pPr>
            <a:r>
              <a:rPr lang="en-US" dirty="0">
                <a:latin typeface="Tahoma" charset="0"/>
              </a:rPr>
              <a:t>System control is entirely driven by the blackboard state</a:t>
            </a:r>
          </a:p>
          <a:p>
            <a:pPr eaLnBrk="1" hangingPunct="1">
              <a:lnSpc>
                <a:spcPct val="90000"/>
              </a:lnSpc>
            </a:pPr>
            <a:r>
              <a:rPr lang="en-US" dirty="0">
                <a:latin typeface="Tahoma" charset="0"/>
              </a:rPr>
              <a:t>Examples</a:t>
            </a:r>
          </a:p>
          <a:p>
            <a:pPr lvl="1" eaLnBrk="1" hangingPunct="1">
              <a:lnSpc>
                <a:spcPct val="90000"/>
              </a:lnSpc>
            </a:pPr>
            <a:r>
              <a:rPr lang="en-US" dirty="0">
                <a:latin typeface="Tahoma" charset="0"/>
              </a:rPr>
              <a:t>Typically used for AI systems</a:t>
            </a:r>
          </a:p>
          <a:p>
            <a:pPr lvl="1" eaLnBrk="1" hangingPunct="1">
              <a:lnSpc>
                <a:spcPct val="90000"/>
              </a:lnSpc>
            </a:pPr>
            <a:r>
              <a:rPr lang="en-US" dirty="0">
                <a:latin typeface="Tahoma" charset="0"/>
              </a:rPr>
              <a:t>Compiler architecture</a:t>
            </a:r>
          </a:p>
        </p:txBody>
      </p:sp>
    </p:spTree>
    <p:extLst>
      <p:ext uri="{BB962C8B-B14F-4D97-AF65-F5344CB8AC3E}">
        <p14:creationId xmlns:p14="http://schemas.microsoft.com/office/powerpoint/2010/main" val="42912552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p:txBody>
          <a:bodyPr/>
          <a:lstStyle/>
          <a:p>
            <a:pPr eaLnBrk="1" hangingPunct="1"/>
            <a:r>
              <a:rPr lang="en-US" dirty="0">
                <a:latin typeface="Arial"/>
                <a:cs typeface="Arial"/>
              </a:rPr>
              <a:t>Blackboard LL</a:t>
            </a:r>
          </a:p>
        </p:txBody>
      </p:sp>
      <p:pic>
        <p:nvPicPr>
          <p:cNvPr id="35844" name="Picture 3" descr="blackboard_U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4488" y="1860550"/>
            <a:ext cx="5915025" cy="313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5" name="Text Box 4"/>
          <p:cNvSpPr txBox="1">
            <a:spLocks noChangeArrowheads="1"/>
          </p:cNvSpPr>
          <p:nvPr/>
        </p:nvSpPr>
        <p:spPr bwMode="auto">
          <a:xfrm>
            <a:off x="0" y="6629400"/>
            <a:ext cx="9144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800" i="1" dirty="0">
                <a:latin typeface="Helvetica" charset="0"/>
              </a:rPr>
              <a:t>Software Architecture: Foundations, Theory, and Practice</a:t>
            </a:r>
            <a:r>
              <a:rPr lang="en-US" sz="800" dirty="0">
                <a:latin typeface="Helvetica" charset="0"/>
              </a:rPr>
              <a:t>; Richard N. Taylor, </a:t>
            </a:r>
            <a:r>
              <a:rPr lang="en-US" sz="800" dirty="0" err="1">
                <a:latin typeface="Helvetica" charset="0"/>
              </a:rPr>
              <a:t>Nenad</a:t>
            </a:r>
            <a:r>
              <a:rPr lang="en-US" sz="800" dirty="0">
                <a:latin typeface="Helvetica" charset="0"/>
              </a:rPr>
              <a:t> </a:t>
            </a:r>
            <a:r>
              <a:rPr lang="en-US" sz="800" dirty="0" err="1">
                <a:latin typeface="Helvetica" charset="0"/>
              </a:rPr>
              <a:t>Medvidovic</a:t>
            </a:r>
            <a:r>
              <a:rPr lang="en-US" sz="800" dirty="0">
                <a:latin typeface="Helvetica" charset="0"/>
              </a:rPr>
              <a:t>, and Eric M. </a:t>
            </a:r>
            <a:r>
              <a:rPr lang="en-US" sz="800" dirty="0" err="1">
                <a:latin typeface="Helvetica" charset="0"/>
              </a:rPr>
              <a:t>Dashofy</a:t>
            </a:r>
            <a:r>
              <a:rPr lang="en-US" sz="800" dirty="0">
                <a:latin typeface="Helvetica" charset="0"/>
              </a:rPr>
              <a:t>; </a:t>
            </a:r>
            <a:r>
              <a:rPr lang="en-US" sz="800" dirty="0"/>
              <a:t>© 2008 John Wiley &amp; Sons, Inc. Reprinted with permission.</a:t>
            </a:r>
            <a:r>
              <a:rPr lang="en-US" sz="900" dirty="0">
                <a:latin typeface="Helvetica" charset="0"/>
              </a:rPr>
              <a:t> </a:t>
            </a:r>
          </a:p>
        </p:txBody>
      </p:sp>
    </p:spTree>
    <p:extLst>
      <p:ext uri="{BB962C8B-B14F-4D97-AF65-F5344CB8AC3E}">
        <p14:creationId xmlns:p14="http://schemas.microsoft.com/office/powerpoint/2010/main" val="294562638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US"/>
              <a:t>Design&amp;SwArch</a:t>
            </a:r>
          </a:p>
        </p:txBody>
      </p:sp>
      <p:sp>
        <p:nvSpPr>
          <p:cNvPr id="5" name="Slide Number Placeholder 5"/>
          <p:cNvSpPr>
            <a:spLocks noGrp="1"/>
          </p:cNvSpPr>
          <p:nvPr>
            <p:ph type="sldNum" sz="quarter" idx="12"/>
          </p:nvPr>
        </p:nvSpPr>
        <p:spPr/>
        <p:txBody>
          <a:bodyPr/>
          <a:lstStyle/>
          <a:p>
            <a:pPr>
              <a:defRPr/>
            </a:pPr>
            <a:r>
              <a:rPr lang="it-IT"/>
              <a:t>- </a:t>
            </a:r>
            <a:fld id="{218F0AE4-9E94-E848-8CD8-8348F1024226}" type="slidenum">
              <a:rPr lang="en-US"/>
              <a:pPr>
                <a:defRPr/>
              </a:pPr>
              <a:t>58</a:t>
            </a:fld>
            <a:r>
              <a:rPr lang="it-IT"/>
              <a:t> -</a:t>
            </a:r>
            <a:endParaRPr lang="en-US"/>
          </a:p>
        </p:txBody>
      </p:sp>
      <p:sp>
        <p:nvSpPr>
          <p:cNvPr id="381954" name="Rectangle 2"/>
          <p:cNvSpPr>
            <a:spLocks noGrp="1" noChangeArrowheads="1"/>
          </p:cNvSpPr>
          <p:nvPr>
            <p:ph type="title"/>
          </p:nvPr>
        </p:nvSpPr>
        <p:spPr/>
        <p:txBody>
          <a:bodyPr/>
          <a:lstStyle/>
          <a:p>
            <a:pPr eaLnBrk="1" hangingPunct="1">
              <a:defRPr/>
            </a:pPr>
            <a:r>
              <a:rPr lang="en-US" sz="3200" dirty="0" smtClean="0">
                <a:cs typeface="+mj-cs"/>
              </a:rPr>
              <a:t>Service-oriented architecture Style (SOA)</a:t>
            </a:r>
          </a:p>
        </p:txBody>
      </p:sp>
      <p:sp>
        <p:nvSpPr>
          <p:cNvPr id="381955" name="Rectangle 3"/>
          <p:cNvSpPr>
            <a:spLocks noGrp="1" noChangeArrowheads="1"/>
          </p:cNvSpPr>
          <p:nvPr>
            <p:ph type="body" idx="1"/>
          </p:nvPr>
        </p:nvSpPr>
        <p:spPr/>
        <p:txBody>
          <a:bodyPr/>
          <a:lstStyle/>
          <a:p>
            <a:pPr eaLnBrk="1" hangingPunct="1">
              <a:defRPr/>
            </a:pPr>
            <a:r>
              <a:rPr lang="en-US" sz="2000" dirty="0" smtClean="0">
                <a:cs typeface="+mn-cs"/>
              </a:rPr>
              <a:t>Technically, similar to distributed objects</a:t>
            </a:r>
          </a:p>
          <a:p>
            <a:pPr lvl="1" eaLnBrk="1" hangingPunct="1">
              <a:defRPr/>
            </a:pPr>
            <a:r>
              <a:rPr lang="en-US" sz="2000" dirty="0" smtClean="0"/>
              <a:t>Services are runtime components</a:t>
            </a:r>
          </a:p>
          <a:p>
            <a:pPr lvl="1" eaLnBrk="1" hangingPunct="1">
              <a:defRPr/>
            </a:pPr>
            <a:r>
              <a:rPr lang="en-US" sz="2000" dirty="0" smtClean="0"/>
              <a:t>Services offer operations that can be invoked by external clients</a:t>
            </a:r>
          </a:p>
          <a:p>
            <a:pPr lvl="1" eaLnBrk="1" hangingPunct="1">
              <a:defRPr/>
            </a:pPr>
            <a:r>
              <a:rPr lang="en-US" sz="2000" dirty="0" smtClean="0"/>
              <a:t>A SOA-based system is obtained by assembling services</a:t>
            </a:r>
          </a:p>
          <a:p>
            <a:pPr lvl="1" eaLnBrk="1" hangingPunct="1">
              <a:defRPr/>
            </a:pPr>
            <a:r>
              <a:rPr lang="en-US" sz="2000" dirty="0" smtClean="0"/>
              <a:t>The way services are assembled is independent from the way they are implemented</a:t>
            </a:r>
          </a:p>
          <a:p>
            <a:pPr lvl="1" eaLnBrk="1" hangingPunct="1">
              <a:defRPr/>
            </a:pPr>
            <a:r>
              <a:rPr lang="en-US" sz="2000" dirty="0" smtClean="0"/>
              <a:t>They see each other only through their interface</a:t>
            </a:r>
          </a:p>
          <a:p>
            <a:pPr eaLnBrk="1" hangingPunct="1">
              <a:defRPr/>
            </a:pPr>
            <a:endParaRPr lang="en-US" sz="2000" dirty="0" smtClean="0">
              <a:cs typeface="+mn-cs"/>
            </a:endParaRPr>
          </a:p>
        </p:txBody>
      </p:sp>
    </p:spTree>
    <p:extLst>
      <p:ext uri="{BB962C8B-B14F-4D97-AF65-F5344CB8AC3E}">
        <p14:creationId xmlns:p14="http://schemas.microsoft.com/office/powerpoint/2010/main" val="41927934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US"/>
              <a:t>Design&amp;SwArch</a:t>
            </a:r>
          </a:p>
        </p:txBody>
      </p:sp>
      <p:sp>
        <p:nvSpPr>
          <p:cNvPr id="5" name="Slide Number Placeholder 5"/>
          <p:cNvSpPr>
            <a:spLocks noGrp="1"/>
          </p:cNvSpPr>
          <p:nvPr>
            <p:ph type="sldNum" sz="quarter" idx="12"/>
          </p:nvPr>
        </p:nvSpPr>
        <p:spPr/>
        <p:txBody>
          <a:bodyPr/>
          <a:lstStyle/>
          <a:p>
            <a:pPr>
              <a:defRPr/>
            </a:pPr>
            <a:r>
              <a:rPr lang="it-IT"/>
              <a:t>- </a:t>
            </a:r>
            <a:fld id="{F7BD69E2-237A-6741-ACAC-6C6BF2AE5863}" type="slidenum">
              <a:rPr lang="en-US"/>
              <a:pPr>
                <a:defRPr/>
              </a:pPr>
              <a:t>59</a:t>
            </a:fld>
            <a:r>
              <a:rPr lang="it-IT"/>
              <a:t> -</a:t>
            </a:r>
            <a:endParaRPr lang="en-US"/>
          </a:p>
        </p:txBody>
      </p:sp>
      <p:sp>
        <p:nvSpPr>
          <p:cNvPr id="430082" name="Rectangle 2"/>
          <p:cNvSpPr>
            <a:spLocks noGrp="1" noChangeArrowheads="1"/>
          </p:cNvSpPr>
          <p:nvPr>
            <p:ph type="title"/>
          </p:nvPr>
        </p:nvSpPr>
        <p:spPr/>
        <p:txBody>
          <a:bodyPr/>
          <a:lstStyle/>
          <a:p>
            <a:pPr eaLnBrk="1" hangingPunct="1">
              <a:defRPr/>
            </a:pPr>
            <a:r>
              <a:rPr lang="en-US" sz="2400" smtClean="0">
                <a:cs typeface="+mj-cs"/>
              </a:rPr>
              <a:t>Service-oriented architecture (SOA)</a:t>
            </a:r>
          </a:p>
        </p:txBody>
      </p:sp>
      <p:sp>
        <p:nvSpPr>
          <p:cNvPr id="430083" name="Rectangle 3"/>
          <p:cNvSpPr>
            <a:spLocks noGrp="1" noChangeArrowheads="1"/>
          </p:cNvSpPr>
          <p:nvPr>
            <p:ph type="body" idx="1"/>
          </p:nvPr>
        </p:nvSpPr>
        <p:spPr>
          <a:xfrm>
            <a:off x="179512" y="1268760"/>
            <a:ext cx="8786813" cy="4911328"/>
          </a:xfrm>
        </p:spPr>
        <p:txBody>
          <a:bodyPr/>
          <a:lstStyle/>
          <a:p>
            <a:pPr eaLnBrk="1" hangingPunct="1">
              <a:defRPr/>
            </a:pPr>
            <a:r>
              <a:rPr lang="en-US" sz="2000" dirty="0" smtClean="0">
                <a:cs typeface="+mn-cs"/>
              </a:rPr>
              <a:t>Service-oriented applications differ from traditional applications in three ways [http://</a:t>
            </a:r>
            <a:r>
              <a:rPr lang="en-US" sz="2000" dirty="0" err="1" smtClean="0">
                <a:cs typeface="+mn-cs"/>
              </a:rPr>
              <a:t>www.plumtree.com</a:t>
            </a:r>
            <a:r>
              <a:rPr lang="en-US" sz="2000" dirty="0" smtClean="0">
                <a:cs typeface="+mn-cs"/>
              </a:rPr>
              <a:t>/applications/ (just one of the first references obtained through a Google search)]: </a:t>
            </a:r>
          </a:p>
          <a:p>
            <a:pPr lvl="1" eaLnBrk="1" hangingPunct="1">
              <a:defRPr/>
            </a:pPr>
            <a:r>
              <a:rPr lang="en-US" sz="2000" dirty="0" smtClean="0"/>
              <a:t>They combine existing data and processes from enterprise systems with new shared services for greater return on assets; </a:t>
            </a:r>
          </a:p>
          <a:p>
            <a:pPr lvl="1" eaLnBrk="1" hangingPunct="1">
              <a:defRPr/>
            </a:pPr>
            <a:r>
              <a:rPr lang="en-US" sz="2000" dirty="0" smtClean="0"/>
              <a:t>They are assembled dynamically, incorporating new capabilities on-the-fly for greater adaptability; and </a:t>
            </a:r>
          </a:p>
          <a:p>
            <a:pPr lvl="1" eaLnBrk="1" hangingPunct="1">
              <a:defRPr/>
            </a:pPr>
            <a:r>
              <a:rPr lang="en-US" sz="2000" dirty="0" smtClean="0"/>
              <a:t>They are designed to be integrated into an enterprise-wide environment, so users can easily navigate between or search across applications, and services developed for one application can be re-used as-is in other applications. This results in enterprise-wide economies of scale. </a:t>
            </a:r>
            <a:endParaRPr lang="en-US" dirty="0" smtClean="0"/>
          </a:p>
        </p:txBody>
      </p:sp>
    </p:spTree>
    <p:extLst>
      <p:ext uri="{BB962C8B-B14F-4D97-AF65-F5344CB8AC3E}">
        <p14:creationId xmlns:p14="http://schemas.microsoft.com/office/powerpoint/2010/main" val="7037507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lstStyle/>
          <a:p>
            <a:pPr eaLnBrk="1" hangingPunct="1"/>
            <a:r>
              <a:rPr lang="en-US" dirty="0">
                <a:latin typeface="Arial"/>
                <a:cs typeface="Arial"/>
              </a:rPr>
              <a:t>Benefits of </a:t>
            </a:r>
            <a:r>
              <a:rPr lang="en-US" dirty="0" smtClean="0">
                <a:latin typeface="Arial"/>
                <a:cs typeface="Arial"/>
              </a:rPr>
              <a:t>using styles</a:t>
            </a:r>
            <a:endParaRPr lang="en-US" dirty="0">
              <a:latin typeface="Arial"/>
              <a:cs typeface="Arial"/>
            </a:endParaRPr>
          </a:p>
        </p:txBody>
      </p:sp>
      <p:sp>
        <p:nvSpPr>
          <p:cNvPr id="12292" name="Rectangle 3"/>
          <p:cNvSpPr>
            <a:spLocks noGrp="1" noChangeArrowheads="1"/>
          </p:cNvSpPr>
          <p:nvPr>
            <p:ph idx="1"/>
          </p:nvPr>
        </p:nvSpPr>
        <p:spPr>
          <a:xfrm>
            <a:off x="685800" y="1054044"/>
            <a:ext cx="7772400" cy="5311552"/>
          </a:xfrm>
        </p:spPr>
        <p:txBody>
          <a:bodyPr>
            <a:normAutofit fontScale="92500"/>
          </a:bodyPr>
          <a:lstStyle/>
          <a:p>
            <a:pPr eaLnBrk="1" hangingPunct="1">
              <a:lnSpc>
                <a:spcPct val="90000"/>
              </a:lnSpc>
            </a:pPr>
            <a:r>
              <a:rPr lang="en-US" sz="2400" b="1" dirty="0">
                <a:latin typeface="Tahoma" charset="0"/>
              </a:rPr>
              <a:t>Design reuse </a:t>
            </a:r>
          </a:p>
          <a:p>
            <a:pPr lvl="1" eaLnBrk="1" hangingPunct="1">
              <a:lnSpc>
                <a:spcPct val="90000"/>
              </a:lnSpc>
            </a:pPr>
            <a:r>
              <a:rPr lang="en-US" sz="2400" dirty="0">
                <a:latin typeface="Tahoma" charset="0"/>
              </a:rPr>
              <a:t>Well-understood solutions applied to new problems</a:t>
            </a:r>
          </a:p>
          <a:p>
            <a:pPr eaLnBrk="1" hangingPunct="1">
              <a:lnSpc>
                <a:spcPct val="90000"/>
              </a:lnSpc>
            </a:pPr>
            <a:r>
              <a:rPr lang="en-US" sz="2400" b="1" dirty="0">
                <a:latin typeface="Tahoma" charset="0"/>
              </a:rPr>
              <a:t>Code reuse</a:t>
            </a:r>
          </a:p>
          <a:p>
            <a:pPr lvl="1" eaLnBrk="1" hangingPunct="1">
              <a:lnSpc>
                <a:spcPct val="90000"/>
              </a:lnSpc>
            </a:pPr>
            <a:r>
              <a:rPr lang="en-US" sz="2400" dirty="0">
                <a:latin typeface="Tahoma" charset="0"/>
              </a:rPr>
              <a:t>Shared implementations of invariant aspects of a style</a:t>
            </a:r>
          </a:p>
          <a:p>
            <a:pPr eaLnBrk="1" hangingPunct="1">
              <a:lnSpc>
                <a:spcPct val="90000"/>
              </a:lnSpc>
            </a:pPr>
            <a:r>
              <a:rPr lang="en-US" sz="2400" b="1" dirty="0">
                <a:latin typeface="Tahoma" charset="0"/>
              </a:rPr>
              <a:t>Understandability</a:t>
            </a:r>
            <a:r>
              <a:rPr lang="en-US" sz="2400" dirty="0">
                <a:latin typeface="Tahoma" charset="0"/>
              </a:rPr>
              <a:t> of system organization </a:t>
            </a:r>
          </a:p>
          <a:p>
            <a:pPr lvl="1" eaLnBrk="1" hangingPunct="1">
              <a:lnSpc>
                <a:spcPct val="90000"/>
              </a:lnSpc>
            </a:pPr>
            <a:r>
              <a:rPr lang="en-US" sz="2400" dirty="0">
                <a:latin typeface="Tahoma" charset="0"/>
              </a:rPr>
              <a:t>A phrase such as </a:t>
            </a:r>
            <a:r>
              <a:rPr lang="ja-JP" altLang="en-US" sz="2400" dirty="0">
                <a:latin typeface="Tahoma" charset="0"/>
              </a:rPr>
              <a:t>“</a:t>
            </a:r>
            <a:r>
              <a:rPr lang="en-US" sz="2400" dirty="0">
                <a:latin typeface="Tahoma" charset="0"/>
              </a:rPr>
              <a:t>client-server</a:t>
            </a:r>
            <a:r>
              <a:rPr lang="ja-JP" altLang="en-US" sz="2400" dirty="0">
                <a:latin typeface="Tahoma" charset="0"/>
              </a:rPr>
              <a:t>”</a:t>
            </a:r>
            <a:r>
              <a:rPr lang="en-US" sz="2400" dirty="0">
                <a:latin typeface="Tahoma" charset="0"/>
              </a:rPr>
              <a:t> conveys a lot of information</a:t>
            </a:r>
          </a:p>
          <a:p>
            <a:pPr eaLnBrk="1" hangingPunct="1">
              <a:lnSpc>
                <a:spcPct val="90000"/>
              </a:lnSpc>
            </a:pPr>
            <a:r>
              <a:rPr lang="en-US" sz="2400" b="1" dirty="0">
                <a:latin typeface="Tahoma" charset="0"/>
              </a:rPr>
              <a:t>Interoperability</a:t>
            </a:r>
          </a:p>
          <a:p>
            <a:pPr lvl="1" eaLnBrk="1" hangingPunct="1">
              <a:lnSpc>
                <a:spcPct val="90000"/>
              </a:lnSpc>
            </a:pPr>
            <a:r>
              <a:rPr lang="en-US" sz="2400" dirty="0">
                <a:latin typeface="Tahoma" charset="0"/>
              </a:rPr>
              <a:t>Supported by style standardization</a:t>
            </a:r>
          </a:p>
          <a:p>
            <a:pPr eaLnBrk="1" hangingPunct="1">
              <a:lnSpc>
                <a:spcPct val="90000"/>
              </a:lnSpc>
            </a:pPr>
            <a:r>
              <a:rPr lang="en-US" sz="2400" b="1" dirty="0">
                <a:latin typeface="Tahoma" charset="0"/>
              </a:rPr>
              <a:t>Style-specific analyses</a:t>
            </a:r>
          </a:p>
          <a:p>
            <a:pPr lvl="1" eaLnBrk="1" hangingPunct="1">
              <a:lnSpc>
                <a:spcPct val="90000"/>
              </a:lnSpc>
            </a:pPr>
            <a:r>
              <a:rPr lang="en-US" sz="2400" dirty="0">
                <a:latin typeface="Tahoma" charset="0"/>
              </a:rPr>
              <a:t>Enabled by the constrained design space</a:t>
            </a:r>
          </a:p>
          <a:p>
            <a:pPr eaLnBrk="1" hangingPunct="1">
              <a:lnSpc>
                <a:spcPct val="90000"/>
              </a:lnSpc>
            </a:pPr>
            <a:r>
              <a:rPr lang="en-US" sz="2400" b="1" dirty="0">
                <a:latin typeface="Tahoma" charset="0"/>
              </a:rPr>
              <a:t>Visualizations</a:t>
            </a:r>
          </a:p>
          <a:p>
            <a:pPr lvl="1" eaLnBrk="1" hangingPunct="1">
              <a:lnSpc>
                <a:spcPct val="90000"/>
              </a:lnSpc>
            </a:pPr>
            <a:r>
              <a:rPr lang="en-US" sz="2400" dirty="0">
                <a:latin typeface="Tahoma" charset="0"/>
              </a:rPr>
              <a:t>Style-specific depictions matching engineers</a:t>
            </a:r>
            <a:r>
              <a:rPr lang="ja-JP" altLang="en-US" sz="2400" dirty="0">
                <a:latin typeface="Tahoma" charset="0"/>
              </a:rPr>
              <a:t>’</a:t>
            </a:r>
            <a:r>
              <a:rPr lang="en-US" sz="2400" dirty="0">
                <a:latin typeface="Tahoma" charset="0"/>
              </a:rPr>
              <a:t> mental models</a:t>
            </a:r>
          </a:p>
        </p:txBody>
      </p:sp>
    </p:spTree>
    <p:extLst>
      <p:ext uri="{BB962C8B-B14F-4D97-AF65-F5344CB8AC3E}">
        <p14:creationId xmlns:p14="http://schemas.microsoft.com/office/powerpoint/2010/main" val="13861815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US"/>
              <a:t>Design&amp;SwArch</a:t>
            </a:r>
          </a:p>
        </p:txBody>
      </p:sp>
      <p:sp>
        <p:nvSpPr>
          <p:cNvPr id="5" name="Slide Number Placeholder 5"/>
          <p:cNvSpPr>
            <a:spLocks noGrp="1"/>
          </p:cNvSpPr>
          <p:nvPr>
            <p:ph type="sldNum" sz="quarter" idx="12"/>
          </p:nvPr>
        </p:nvSpPr>
        <p:spPr/>
        <p:txBody>
          <a:bodyPr/>
          <a:lstStyle/>
          <a:p>
            <a:pPr>
              <a:defRPr/>
            </a:pPr>
            <a:r>
              <a:rPr lang="it-IT"/>
              <a:t>- </a:t>
            </a:r>
            <a:fld id="{C1917CB6-1EB0-B146-B9AA-022C12544E88}" type="slidenum">
              <a:rPr lang="en-US"/>
              <a:pPr>
                <a:defRPr/>
              </a:pPr>
              <a:t>60</a:t>
            </a:fld>
            <a:r>
              <a:rPr lang="it-IT"/>
              <a:t> -</a:t>
            </a:r>
            <a:endParaRPr lang="en-US"/>
          </a:p>
        </p:txBody>
      </p:sp>
      <p:sp>
        <p:nvSpPr>
          <p:cNvPr id="406530" name="Rectangle 2"/>
          <p:cNvSpPr>
            <a:spLocks noGrp="1" noChangeArrowheads="1"/>
          </p:cNvSpPr>
          <p:nvPr>
            <p:ph type="title"/>
          </p:nvPr>
        </p:nvSpPr>
        <p:spPr/>
        <p:txBody>
          <a:bodyPr/>
          <a:lstStyle/>
          <a:p>
            <a:pPr eaLnBrk="1" hangingPunct="1">
              <a:defRPr/>
            </a:pPr>
            <a:r>
              <a:rPr lang="en-US" sz="2400" smtClean="0">
                <a:cs typeface="+mj-cs"/>
              </a:rPr>
              <a:t>Service-oriented architecture (SOA)</a:t>
            </a:r>
          </a:p>
        </p:txBody>
      </p:sp>
      <p:sp>
        <p:nvSpPr>
          <p:cNvPr id="406531" name="Rectangle 3"/>
          <p:cNvSpPr>
            <a:spLocks noGrp="1" noChangeArrowheads="1"/>
          </p:cNvSpPr>
          <p:nvPr>
            <p:ph type="body" idx="1"/>
          </p:nvPr>
        </p:nvSpPr>
        <p:spPr/>
        <p:txBody>
          <a:bodyPr/>
          <a:lstStyle/>
          <a:p>
            <a:pPr eaLnBrk="1" hangingPunct="1">
              <a:defRPr/>
            </a:pPr>
            <a:r>
              <a:rPr lang="it-IT" sz="2000" smtClean="0">
                <a:cs typeface="+mn-cs"/>
              </a:rPr>
              <a:t>The SOA defines three agents</a:t>
            </a:r>
          </a:p>
          <a:p>
            <a:pPr lvl="1" eaLnBrk="1" hangingPunct="1">
              <a:defRPr/>
            </a:pPr>
            <a:r>
              <a:rPr lang="it-IT" sz="2000" smtClean="0"/>
              <a:t>Service requestors: they request the execution of a service</a:t>
            </a:r>
          </a:p>
          <a:p>
            <a:pPr lvl="1" eaLnBrk="1" hangingPunct="1">
              <a:defRPr/>
            </a:pPr>
            <a:r>
              <a:rPr lang="it-IT" sz="2000" smtClean="0"/>
              <a:t>Service providers: they offer services</a:t>
            </a:r>
          </a:p>
          <a:p>
            <a:pPr lvl="1" eaLnBrk="1" hangingPunct="1">
              <a:defRPr/>
            </a:pPr>
            <a:r>
              <a:rPr lang="it-IT" sz="2000" smtClean="0"/>
              <a:t>Intermediaries (service brokers, meta information providers, service registries): they provide information (metadata) about other information/services</a:t>
            </a:r>
          </a:p>
          <a:p>
            <a:pPr eaLnBrk="1" hangingPunct="1">
              <a:defRPr/>
            </a:pPr>
            <a:r>
              <a:rPr lang="it-IT" sz="2000" smtClean="0">
                <a:cs typeface="+mn-cs"/>
              </a:rPr>
              <a:t>The interaction among these roles results in the execution of the following operations</a:t>
            </a:r>
          </a:p>
          <a:p>
            <a:pPr lvl="1" eaLnBrk="1" hangingPunct="1">
              <a:defRPr/>
            </a:pPr>
            <a:r>
              <a:rPr lang="it-IT" sz="2000" smtClean="0"/>
              <a:t>Service description publication</a:t>
            </a:r>
          </a:p>
          <a:p>
            <a:pPr lvl="1" eaLnBrk="1" hangingPunct="1">
              <a:defRPr/>
            </a:pPr>
            <a:r>
              <a:rPr lang="it-IT" sz="2000" smtClean="0"/>
              <a:t>Service discovery</a:t>
            </a:r>
          </a:p>
          <a:p>
            <a:pPr lvl="1" eaLnBrk="1" hangingPunct="1">
              <a:defRPr/>
            </a:pPr>
            <a:r>
              <a:rPr lang="it-IT" sz="2000" smtClean="0"/>
              <a:t>Service binding</a:t>
            </a:r>
            <a:endParaRPr lang="en-US" smtClean="0"/>
          </a:p>
        </p:txBody>
      </p:sp>
    </p:spTree>
    <p:extLst>
      <p:ext uri="{BB962C8B-B14F-4D97-AF65-F5344CB8AC3E}">
        <p14:creationId xmlns:p14="http://schemas.microsoft.com/office/powerpoint/2010/main" val="361301308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ooter Placeholder 4"/>
          <p:cNvSpPr>
            <a:spLocks noGrp="1"/>
          </p:cNvSpPr>
          <p:nvPr>
            <p:ph type="ftr" sz="quarter" idx="11"/>
          </p:nvPr>
        </p:nvSpPr>
        <p:spPr/>
        <p:txBody>
          <a:bodyPr/>
          <a:lstStyle/>
          <a:p>
            <a:pPr>
              <a:defRPr/>
            </a:pPr>
            <a:r>
              <a:rPr lang="en-US"/>
              <a:t>Design&amp;SwArch</a:t>
            </a:r>
          </a:p>
        </p:txBody>
      </p:sp>
      <p:sp>
        <p:nvSpPr>
          <p:cNvPr id="23" name="Slide Number Placeholder 5"/>
          <p:cNvSpPr>
            <a:spLocks noGrp="1"/>
          </p:cNvSpPr>
          <p:nvPr>
            <p:ph type="sldNum" sz="quarter" idx="12"/>
          </p:nvPr>
        </p:nvSpPr>
        <p:spPr/>
        <p:txBody>
          <a:bodyPr/>
          <a:lstStyle/>
          <a:p>
            <a:pPr>
              <a:defRPr/>
            </a:pPr>
            <a:r>
              <a:rPr lang="it-IT"/>
              <a:t>- </a:t>
            </a:r>
            <a:fld id="{0A81EDDA-1F08-B34F-BA96-C64F96A74FFF}" type="slidenum">
              <a:rPr lang="en-US"/>
              <a:pPr>
                <a:defRPr/>
              </a:pPr>
              <a:t>61</a:t>
            </a:fld>
            <a:r>
              <a:rPr lang="it-IT"/>
              <a:t> -</a:t>
            </a:r>
            <a:endParaRPr lang="en-US"/>
          </a:p>
        </p:txBody>
      </p:sp>
      <p:sp>
        <p:nvSpPr>
          <p:cNvPr id="407554" name="Rectangle 2"/>
          <p:cNvSpPr>
            <a:spLocks noGrp="1" noChangeArrowheads="1"/>
          </p:cNvSpPr>
          <p:nvPr>
            <p:ph type="title"/>
          </p:nvPr>
        </p:nvSpPr>
        <p:spPr/>
        <p:txBody>
          <a:bodyPr/>
          <a:lstStyle/>
          <a:p>
            <a:pPr eaLnBrk="1" hangingPunct="1">
              <a:defRPr/>
            </a:pPr>
            <a:r>
              <a:rPr lang="it-IT" smtClean="0">
                <a:cs typeface="+mj-cs"/>
              </a:rPr>
              <a:t>Roles and operations  </a:t>
            </a:r>
            <a:endParaRPr lang="en-GB" smtClean="0">
              <a:cs typeface="+mj-cs"/>
            </a:endParaRPr>
          </a:p>
        </p:txBody>
      </p:sp>
      <p:sp>
        <p:nvSpPr>
          <p:cNvPr id="407555" name="Rectangle 3"/>
          <p:cNvSpPr>
            <a:spLocks noChangeArrowheads="1"/>
          </p:cNvSpPr>
          <p:nvPr/>
        </p:nvSpPr>
        <p:spPr bwMode="auto">
          <a:xfrm>
            <a:off x="2514600" y="4648200"/>
            <a:ext cx="1320800" cy="855663"/>
          </a:xfrm>
          <a:prstGeom prst="rect">
            <a:avLst/>
          </a:prstGeom>
          <a:solidFill>
            <a:srgbClr val="FF6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07763" dir="18900000" algn="ctr" rotWithShape="0">
                    <a:schemeClr val="bg2">
                      <a:alpha val="74998"/>
                    </a:schemeClr>
                  </a:outerShdw>
                </a:effectLst>
              </a14:hiddenEffects>
            </a:ext>
          </a:extLst>
        </p:spPr>
        <p:txBody>
          <a:bodyPr wrap="none" anchor="ctr"/>
          <a:lstStyle/>
          <a:p>
            <a:pPr algn="ctr">
              <a:defRPr/>
            </a:pPr>
            <a:r>
              <a:rPr lang="it-IT" sz="1400" b="1">
                <a:latin typeface="Trebuchet MS" charset="0"/>
                <a:cs typeface="+mn-cs"/>
              </a:rPr>
              <a:t>Service </a:t>
            </a:r>
          </a:p>
          <a:p>
            <a:pPr algn="ctr">
              <a:defRPr/>
            </a:pPr>
            <a:r>
              <a:rPr lang="it-IT" sz="1400" b="1">
                <a:latin typeface="Trebuchet MS" charset="0"/>
                <a:cs typeface="+mn-cs"/>
              </a:rPr>
              <a:t>Requestor</a:t>
            </a:r>
            <a:endParaRPr lang="en-GB" sz="1400" b="1">
              <a:latin typeface="Trebuchet MS" charset="0"/>
              <a:cs typeface="+mn-cs"/>
            </a:endParaRPr>
          </a:p>
        </p:txBody>
      </p:sp>
      <p:sp>
        <p:nvSpPr>
          <p:cNvPr id="407556" name="Rectangle 4"/>
          <p:cNvSpPr>
            <a:spLocks noChangeArrowheads="1"/>
          </p:cNvSpPr>
          <p:nvPr/>
        </p:nvSpPr>
        <p:spPr bwMode="auto">
          <a:xfrm>
            <a:off x="5181600" y="4648200"/>
            <a:ext cx="1320800" cy="855663"/>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07763" dir="18900000" algn="ctr" rotWithShape="0">
                    <a:schemeClr val="bg2">
                      <a:alpha val="74998"/>
                    </a:schemeClr>
                  </a:outerShdw>
                </a:effectLst>
              </a14:hiddenEffects>
            </a:ext>
          </a:extLst>
        </p:spPr>
        <p:txBody>
          <a:bodyPr wrap="none" anchor="ctr"/>
          <a:lstStyle/>
          <a:p>
            <a:pPr algn="ctr">
              <a:defRPr/>
            </a:pPr>
            <a:r>
              <a:rPr lang="it-IT" sz="1400" b="1">
                <a:latin typeface="Trebuchet MS" charset="0"/>
                <a:cs typeface="+mn-cs"/>
              </a:rPr>
              <a:t>Service </a:t>
            </a:r>
          </a:p>
          <a:p>
            <a:pPr algn="ctr">
              <a:defRPr/>
            </a:pPr>
            <a:r>
              <a:rPr lang="it-IT" sz="1400" b="1">
                <a:latin typeface="Trebuchet MS" charset="0"/>
                <a:cs typeface="+mn-cs"/>
              </a:rPr>
              <a:t>Provider</a:t>
            </a:r>
            <a:endParaRPr lang="en-GB" sz="1400" b="1">
              <a:latin typeface="Trebuchet MS" charset="0"/>
              <a:cs typeface="+mn-cs"/>
            </a:endParaRPr>
          </a:p>
        </p:txBody>
      </p:sp>
      <p:sp>
        <p:nvSpPr>
          <p:cNvPr id="407557" name="Rectangle 5"/>
          <p:cNvSpPr>
            <a:spLocks noChangeArrowheads="1"/>
          </p:cNvSpPr>
          <p:nvPr/>
        </p:nvSpPr>
        <p:spPr bwMode="auto">
          <a:xfrm>
            <a:off x="3810000" y="1981200"/>
            <a:ext cx="1320800" cy="855663"/>
          </a:xfrm>
          <a:prstGeom prst="rect">
            <a:avLst/>
          </a:prstGeom>
          <a:solidFill>
            <a:srgbClr val="00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07763" dir="18900000" algn="ctr" rotWithShape="0">
                    <a:schemeClr val="bg2">
                      <a:alpha val="74998"/>
                    </a:schemeClr>
                  </a:outerShdw>
                </a:effectLst>
              </a14:hiddenEffects>
            </a:ext>
          </a:extLst>
        </p:spPr>
        <p:txBody>
          <a:bodyPr wrap="none" anchor="ctr"/>
          <a:lstStyle/>
          <a:p>
            <a:pPr algn="ctr">
              <a:defRPr/>
            </a:pPr>
            <a:r>
              <a:rPr lang="it-IT" sz="1400" b="1">
                <a:latin typeface="Trebuchet MS" charset="0"/>
                <a:cs typeface="+mn-cs"/>
              </a:rPr>
              <a:t>Service </a:t>
            </a:r>
          </a:p>
          <a:p>
            <a:pPr algn="ctr">
              <a:defRPr/>
            </a:pPr>
            <a:r>
              <a:rPr lang="it-IT" sz="1400" b="1">
                <a:latin typeface="Trebuchet MS" charset="0"/>
                <a:cs typeface="+mn-cs"/>
              </a:rPr>
              <a:t>Registry</a:t>
            </a:r>
            <a:endParaRPr lang="en-GB" sz="1400" b="1">
              <a:latin typeface="Trebuchet MS" charset="0"/>
              <a:cs typeface="+mn-cs"/>
            </a:endParaRPr>
          </a:p>
        </p:txBody>
      </p:sp>
      <p:grpSp>
        <p:nvGrpSpPr>
          <p:cNvPr id="407558" name="Group 6"/>
          <p:cNvGrpSpPr>
            <a:grpSpLocks/>
          </p:cNvGrpSpPr>
          <p:nvPr/>
        </p:nvGrpSpPr>
        <p:grpSpPr bwMode="auto">
          <a:xfrm>
            <a:off x="6096000" y="4572000"/>
            <a:ext cx="914400" cy="1219200"/>
            <a:chOff x="2688" y="3072"/>
            <a:chExt cx="576" cy="768"/>
          </a:xfrm>
        </p:grpSpPr>
        <p:sp>
          <p:nvSpPr>
            <p:cNvPr id="407559" name="Oval 7"/>
            <p:cNvSpPr>
              <a:spLocks noChangeArrowheads="1"/>
            </p:cNvSpPr>
            <p:nvPr/>
          </p:nvSpPr>
          <p:spPr bwMode="auto">
            <a:xfrm>
              <a:off x="2688" y="3456"/>
              <a:ext cx="576" cy="38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it-IT" sz="1000" b="1" i="1">
                  <a:latin typeface="Trebuchet MS" charset="0"/>
                  <a:cs typeface="+mn-cs"/>
                </a:rPr>
                <a:t>Service </a:t>
              </a:r>
            </a:p>
            <a:p>
              <a:pPr algn="ctr">
                <a:defRPr/>
              </a:pPr>
              <a:r>
                <a:rPr lang="it-IT" sz="1000" b="1" i="1">
                  <a:latin typeface="Trebuchet MS" charset="0"/>
                  <a:cs typeface="+mn-cs"/>
                </a:rPr>
                <a:t>Description</a:t>
              </a:r>
              <a:endParaRPr lang="en-GB" sz="1000" b="1" i="1">
                <a:latin typeface="Trebuchet MS" charset="0"/>
                <a:cs typeface="+mn-cs"/>
              </a:endParaRPr>
            </a:p>
          </p:txBody>
        </p:sp>
        <p:sp>
          <p:nvSpPr>
            <p:cNvPr id="407560" name="Oval 8"/>
            <p:cNvSpPr>
              <a:spLocks noChangeArrowheads="1"/>
            </p:cNvSpPr>
            <p:nvPr/>
          </p:nvSpPr>
          <p:spPr bwMode="auto">
            <a:xfrm>
              <a:off x="2736" y="3072"/>
              <a:ext cx="480" cy="336"/>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it-IT" sz="1000" b="1" i="1">
                  <a:solidFill>
                    <a:schemeClr val="bg1"/>
                  </a:solidFill>
                  <a:latin typeface="Trebuchet MS" charset="0"/>
                  <a:cs typeface="+mn-cs"/>
                </a:rPr>
                <a:t>Service</a:t>
              </a:r>
              <a:r>
                <a:rPr lang="it-IT" sz="1000" b="1" i="1">
                  <a:latin typeface="Trebuchet MS" charset="0"/>
                  <a:cs typeface="+mn-cs"/>
                </a:rPr>
                <a:t> </a:t>
              </a:r>
            </a:p>
          </p:txBody>
        </p:sp>
      </p:grpSp>
      <p:grpSp>
        <p:nvGrpSpPr>
          <p:cNvPr id="407561" name="Group 9"/>
          <p:cNvGrpSpPr>
            <a:grpSpLocks/>
          </p:cNvGrpSpPr>
          <p:nvPr/>
        </p:nvGrpSpPr>
        <p:grpSpPr bwMode="auto">
          <a:xfrm>
            <a:off x="2362200" y="2409825"/>
            <a:ext cx="1625600" cy="2238375"/>
            <a:chOff x="336" y="1710"/>
            <a:chExt cx="1024" cy="1410"/>
          </a:xfrm>
        </p:grpSpPr>
        <p:cxnSp>
          <p:nvCxnSpPr>
            <p:cNvPr id="407562" name="AutoShape 10"/>
            <p:cNvCxnSpPr>
              <a:cxnSpLocks noChangeShapeType="1"/>
              <a:stCxn id="407557" idx="1"/>
              <a:endCxn id="407555" idx="0"/>
            </p:cNvCxnSpPr>
            <p:nvPr/>
          </p:nvCxnSpPr>
          <p:spPr bwMode="auto">
            <a:xfrm flipH="1">
              <a:off x="848" y="1710"/>
              <a:ext cx="400" cy="1410"/>
            </a:xfrm>
            <a:prstGeom prst="straightConnector1">
              <a:avLst/>
            </a:prstGeom>
            <a:noFill/>
            <a:ln w="28575">
              <a:solidFill>
                <a:schemeClr val="hlink"/>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07563" name="Rectangle 11"/>
            <p:cNvSpPr>
              <a:spLocks noChangeArrowheads="1"/>
            </p:cNvSpPr>
            <p:nvPr/>
          </p:nvSpPr>
          <p:spPr bwMode="auto">
            <a:xfrm>
              <a:off x="528" y="2028"/>
              <a:ext cx="832" cy="192"/>
            </a:xfrm>
            <a:prstGeom prst="rect">
              <a:avLst/>
            </a:prstGeom>
            <a:noFill/>
            <a:ln>
              <a:noFill/>
            </a:ln>
            <a:effectLst/>
            <a:extLst>
              <a:ext uri="{909E8E84-426E-40dd-AFC4-6F175D3DCCD1}">
                <a14:hiddenFill xmlns:a14="http://schemas.microsoft.com/office/drawing/2010/main">
                  <a:solidFill>
                    <a:srgbClr val="FF66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07763" dir="18900000" algn="ctr" rotWithShape="0">
                      <a:schemeClr val="bg2">
                        <a:alpha val="74998"/>
                      </a:schemeClr>
                    </a:outerShdw>
                  </a:effectLst>
                </a14:hiddenEffects>
              </a:ext>
            </a:extLst>
          </p:spPr>
          <p:txBody>
            <a:bodyPr wrap="none" anchor="ctr"/>
            <a:lstStyle/>
            <a:p>
              <a:pPr algn="ctr">
                <a:defRPr/>
              </a:pPr>
              <a:r>
                <a:rPr lang="it-IT" sz="1000" b="1" i="1">
                  <a:latin typeface="Trebuchet MS" charset="0"/>
                  <a:cs typeface="+mn-cs"/>
                </a:rPr>
                <a:t>Find</a:t>
              </a:r>
              <a:endParaRPr lang="en-GB" sz="1000" b="1" i="1">
                <a:latin typeface="Trebuchet MS" charset="0"/>
                <a:cs typeface="+mn-cs"/>
              </a:endParaRPr>
            </a:p>
          </p:txBody>
        </p:sp>
        <p:sp>
          <p:nvSpPr>
            <p:cNvPr id="407564" name="Rectangle 12"/>
            <p:cNvSpPr>
              <a:spLocks noChangeArrowheads="1"/>
            </p:cNvSpPr>
            <p:nvPr/>
          </p:nvSpPr>
          <p:spPr bwMode="auto">
            <a:xfrm>
              <a:off x="336" y="2208"/>
              <a:ext cx="832" cy="192"/>
            </a:xfrm>
            <a:prstGeom prst="rect">
              <a:avLst/>
            </a:prstGeom>
            <a:noFill/>
            <a:ln>
              <a:noFill/>
            </a:ln>
            <a:effectLst/>
            <a:extLst>
              <a:ext uri="{909E8E84-426E-40dd-AFC4-6F175D3DCCD1}">
                <a14:hiddenFill xmlns:a14="http://schemas.microsoft.com/office/drawing/2010/main">
                  <a:solidFill>
                    <a:srgbClr val="FF66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07763" dir="18900000" algn="ctr" rotWithShape="0">
                      <a:schemeClr val="bg2">
                        <a:alpha val="74998"/>
                      </a:schemeClr>
                    </a:outerShdw>
                  </a:effectLst>
                </a14:hiddenEffects>
              </a:ext>
            </a:extLst>
          </p:spPr>
          <p:txBody>
            <a:bodyPr wrap="none" anchor="ctr"/>
            <a:lstStyle/>
            <a:p>
              <a:pPr algn="ctr">
                <a:defRPr/>
              </a:pPr>
              <a:endParaRPr lang="en-US" sz="1000" b="1">
                <a:solidFill>
                  <a:srgbClr val="FF0000"/>
                </a:solidFill>
                <a:latin typeface="Trebuchet MS" charset="0"/>
                <a:cs typeface="+mn-cs"/>
              </a:endParaRPr>
            </a:p>
          </p:txBody>
        </p:sp>
      </p:grpSp>
      <p:grpSp>
        <p:nvGrpSpPr>
          <p:cNvPr id="407565" name="Group 13"/>
          <p:cNvGrpSpPr>
            <a:grpSpLocks/>
          </p:cNvGrpSpPr>
          <p:nvPr/>
        </p:nvGrpSpPr>
        <p:grpSpPr bwMode="auto">
          <a:xfrm>
            <a:off x="4800600" y="1676400"/>
            <a:ext cx="1778000" cy="2971800"/>
            <a:chOff x="1872" y="1248"/>
            <a:chExt cx="1120" cy="1872"/>
          </a:xfrm>
        </p:grpSpPr>
        <p:cxnSp>
          <p:nvCxnSpPr>
            <p:cNvPr id="407566" name="AutoShape 14"/>
            <p:cNvCxnSpPr>
              <a:cxnSpLocks noChangeShapeType="1"/>
              <a:stCxn id="407557" idx="3"/>
              <a:endCxn id="407556" idx="0"/>
            </p:cNvCxnSpPr>
            <p:nvPr/>
          </p:nvCxnSpPr>
          <p:spPr bwMode="auto">
            <a:xfrm>
              <a:off x="2080" y="1710"/>
              <a:ext cx="448" cy="1410"/>
            </a:xfrm>
            <a:prstGeom prst="straightConnector1">
              <a:avLst/>
            </a:prstGeom>
            <a:noFill/>
            <a:ln w="28575">
              <a:solidFill>
                <a:schemeClr val="hlink"/>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07567" name="Oval 15"/>
            <p:cNvSpPr>
              <a:spLocks noChangeArrowheads="1"/>
            </p:cNvSpPr>
            <p:nvPr/>
          </p:nvSpPr>
          <p:spPr bwMode="auto">
            <a:xfrm>
              <a:off x="1872" y="1248"/>
              <a:ext cx="576" cy="38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it-IT" sz="1000" b="1" i="1">
                  <a:latin typeface="Trebuchet MS" charset="0"/>
                  <a:cs typeface="+mn-cs"/>
                </a:rPr>
                <a:t>Service </a:t>
              </a:r>
            </a:p>
            <a:p>
              <a:pPr algn="ctr">
                <a:defRPr/>
              </a:pPr>
              <a:r>
                <a:rPr lang="it-IT" sz="1000" b="1" i="1">
                  <a:latin typeface="Trebuchet MS" charset="0"/>
                  <a:cs typeface="+mn-cs"/>
                </a:rPr>
                <a:t>Description</a:t>
              </a:r>
              <a:endParaRPr lang="en-GB" sz="1000" b="1" i="1">
                <a:latin typeface="Trebuchet MS" charset="0"/>
                <a:cs typeface="+mn-cs"/>
              </a:endParaRPr>
            </a:p>
          </p:txBody>
        </p:sp>
        <p:sp>
          <p:nvSpPr>
            <p:cNvPr id="407568" name="Rectangle 16"/>
            <p:cNvSpPr>
              <a:spLocks noChangeArrowheads="1"/>
            </p:cNvSpPr>
            <p:nvPr/>
          </p:nvSpPr>
          <p:spPr bwMode="auto">
            <a:xfrm>
              <a:off x="2016" y="2028"/>
              <a:ext cx="832" cy="192"/>
            </a:xfrm>
            <a:prstGeom prst="rect">
              <a:avLst/>
            </a:prstGeom>
            <a:noFill/>
            <a:ln>
              <a:noFill/>
            </a:ln>
            <a:effectLst/>
            <a:extLst>
              <a:ext uri="{909E8E84-426E-40dd-AFC4-6F175D3DCCD1}">
                <a14:hiddenFill xmlns:a14="http://schemas.microsoft.com/office/drawing/2010/main">
                  <a:solidFill>
                    <a:srgbClr val="FF66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07763" dir="18900000" algn="ctr" rotWithShape="0">
                      <a:schemeClr val="bg2">
                        <a:alpha val="74998"/>
                      </a:schemeClr>
                    </a:outerShdw>
                  </a:effectLst>
                </a14:hiddenEffects>
              </a:ext>
            </a:extLst>
          </p:spPr>
          <p:txBody>
            <a:bodyPr wrap="none" anchor="ctr"/>
            <a:lstStyle/>
            <a:p>
              <a:pPr algn="ctr">
                <a:defRPr/>
              </a:pPr>
              <a:r>
                <a:rPr lang="it-IT" sz="1000" b="1" i="1">
                  <a:latin typeface="Trebuchet MS" charset="0"/>
                  <a:cs typeface="+mn-cs"/>
                </a:rPr>
                <a:t>Publish</a:t>
              </a:r>
              <a:endParaRPr lang="en-GB" sz="1000" b="1" i="1">
                <a:latin typeface="Trebuchet MS" charset="0"/>
                <a:cs typeface="+mn-cs"/>
              </a:endParaRPr>
            </a:p>
          </p:txBody>
        </p:sp>
        <p:sp>
          <p:nvSpPr>
            <p:cNvPr id="407569" name="Rectangle 17"/>
            <p:cNvSpPr>
              <a:spLocks noChangeArrowheads="1"/>
            </p:cNvSpPr>
            <p:nvPr/>
          </p:nvSpPr>
          <p:spPr bwMode="auto">
            <a:xfrm>
              <a:off x="2160" y="2208"/>
              <a:ext cx="832" cy="192"/>
            </a:xfrm>
            <a:prstGeom prst="rect">
              <a:avLst/>
            </a:prstGeom>
            <a:noFill/>
            <a:ln>
              <a:noFill/>
            </a:ln>
            <a:effectLst/>
            <a:extLst>
              <a:ext uri="{909E8E84-426E-40dd-AFC4-6F175D3DCCD1}">
                <a14:hiddenFill xmlns:a14="http://schemas.microsoft.com/office/drawing/2010/main">
                  <a:solidFill>
                    <a:srgbClr val="FF66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07763" dir="18900000" algn="ctr" rotWithShape="0">
                      <a:schemeClr val="bg2">
                        <a:alpha val="74998"/>
                      </a:schemeClr>
                    </a:outerShdw>
                  </a:effectLst>
                </a14:hiddenEffects>
              </a:ext>
            </a:extLst>
          </p:spPr>
          <p:txBody>
            <a:bodyPr wrap="none" anchor="ctr"/>
            <a:lstStyle/>
            <a:p>
              <a:pPr algn="ctr">
                <a:defRPr/>
              </a:pPr>
              <a:endParaRPr lang="en-US" sz="1000" b="1">
                <a:solidFill>
                  <a:srgbClr val="FF0000"/>
                </a:solidFill>
                <a:latin typeface="Trebuchet MS" charset="0"/>
                <a:cs typeface="+mn-cs"/>
              </a:endParaRPr>
            </a:p>
          </p:txBody>
        </p:sp>
      </p:grpSp>
      <p:grpSp>
        <p:nvGrpSpPr>
          <p:cNvPr id="407570" name="Group 18"/>
          <p:cNvGrpSpPr>
            <a:grpSpLocks/>
          </p:cNvGrpSpPr>
          <p:nvPr/>
        </p:nvGrpSpPr>
        <p:grpSpPr bwMode="auto">
          <a:xfrm>
            <a:off x="3835400" y="4800600"/>
            <a:ext cx="1371600" cy="609600"/>
            <a:chOff x="1264" y="3216"/>
            <a:chExt cx="864" cy="384"/>
          </a:xfrm>
        </p:grpSpPr>
        <p:cxnSp>
          <p:nvCxnSpPr>
            <p:cNvPr id="407571" name="AutoShape 19"/>
            <p:cNvCxnSpPr>
              <a:cxnSpLocks noChangeShapeType="1"/>
              <a:stCxn id="407555" idx="3"/>
              <a:endCxn id="407556" idx="1"/>
            </p:cNvCxnSpPr>
            <p:nvPr/>
          </p:nvCxnSpPr>
          <p:spPr bwMode="auto">
            <a:xfrm>
              <a:off x="1264" y="3390"/>
              <a:ext cx="848" cy="0"/>
            </a:xfrm>
            <a:prstGeom prst="straightConnector1">
              <a:avLst/>
            </a:prstGeom>
            <a:noFill/>
            <a:ln w="28575">
              <a:solidFill>
                <a:schemeClr val="hlink"/>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07572" name="Rectangle 20"/>
            <p:cNvSpPr>
              <a:spLocks noChangeArrowheads="1"/>
            </p:cNvSpPr>
            <p:nvPr/>
          </p:nvSpPr>
          <p:spPr bwMode="auto">
            <a:xfrm>
              <a:off x="1296" y="3216"/>
              <a:ext cx="832" cy="192"/>
            </a:xfrm>
            <a:prstGeom prst="rect">
              <a:avLst/>
            </a:prstGeom>
            <a:noFill/>
            <a:ln>
              <a:noFill/>
            </a:ln>
            <a:effectLst/>
            <a:extLst>
              <a:ext uri="{909E8E84-426E-40dd-AFC4-6F175D3DCCD1}">
                <a14:hiddenFill xmlns:a14="http://schemas.microsoft.com/office/drawing/2010/main">
                  <a:solidFill>
                    <a:srgbClr val="FF66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07763" dir="18900000" algn="ctr" rotWithShape="0">
                      <a:schemeClr val="bg2">
                        <a:alpha val="74998"/>
                      </a:schemeClr>
                    </a:outerShdw>
                  </a:effectLst>
                </a14:hiddenEffects>
              </a:ext>
            </a:extLst>
          </p:spPr>
          <p:txBody>
            <a:bodyPr wrap="none" anchor="ctr"/>
            <a:lstStyle/>
            <a:p>
              <a:pPr algn="ctr">
                <a:defRPr/>
              </a:pPr>
              <a:r>
                <a:rPr lang="it-IT" sz="1000" b="1" i="1">
                  <a:latin typeface="Trebuchet MS" charset="0"/>
                  <a:cs typeface="+mn-cs"/>
                </a:rPr>
                <a:t>Bind</a:t>
              </a:r>
              <a:endParaRPr lang="en-GB" sz="1000" b="1" i="1">
                <a:latin typeface="Trebuchet MS" charset="0"/>
                <a:cs typeface="+mn-cs"/>
              </a:endParaRPr>
            </a:p>
          </p:txBody>
        </p:sp>
        <p:sp>
          <p:nvSpPr>
            <p:cNvPr id="407573" name="Rectangle 21"/>
            <p:cNvSpPr>
              <a:spLocks noChangeArrowheads="1"/>
            </p:cNvSpPr>
            <p:nvPr/>
          </p:nvSpPr>
          <p:spPr bwMode="auto">
            <a:xfrm>
              <a:off x="1296" y="3408"/>
              <a:ext cx="832" cy="192"/>
            </a:xfrm>
            <a:prstGeom prst="rect">
              <a:avLst/>
            </a:prstGeom>
            <a:noFill/>
            <a:ln>
              <a:noFill/>
            </a:ln>
            <a:effectLst/>
            <a:extLst>
              <a:ext uri="{909E8E84-426E-40dd-AFC4-6F175D3DCCD1}">
                <a14:hiddenFill xmlns:a14="http://schemas.microsoft.com/office/drawing/2010/main">
                  <a:solidFill>
                    <a:srgbClr val="FF66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07763" dir="18900000" algn="ctr" rotWithShape="0">
                      <a:schemeClr val="bg2">
                        <a:alpha val="74998"/>
                      </a:schemeClr>
                    </a:outerShdw>
                  </a:effectLst>
                </a14:hiddenEffects>
              </a:ext>
            </a:extLst>
          </p:spPr>
          <p:txBody>
            <a:bodyPr wrap="none" anchor="ctr"/>
            <a:lstStyle/>
            <a:p>
              <a:pPr algn="ctr">
                <a:defRPr/>
              </a:pPr>
              <a:endParaRPr lang="en-US" sz="1000" b="1">
                <a:solidFill>
                  <a:srgbClr val="FF0000"/>
                </a:solidFill>
                <a:latin typeface="Trebuchet MS" charset="0"/>
                <a:cs typeface="+mn-cs"/>
              </a:endParaRPr>
            </a:p>
          </p:txBody>
        </p:sp>
      </p:grpSp>
    </p:spTree>
    <p:extLst>
      <p:ext uri="{BB962C8B-B14F-4D97-AF65-F5344CB8AC3E}">
        <p14:creationId xmlns:p14="http://schemas.microsoft.com/office/powerpoint/2010/main" val="24247579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0755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0756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0756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4075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US"/>
              <a:t>Design&amp;SwArch</a:t>
            </a:r>
          </a:p>
        </p:txBody>
      </p:sp>
      <p:sp>
        <p:nvSpPr>
          <p:cNvPr id="5" name="Slide Number Placeholder 5"/>
          <p:cNvSpPr>
            <a:spLocks noGrp="1"/>
          </p:cNvSpPr>
          <p:nvPr>
            <p:ph type="sldNum" sz="quarter" idx="12"/>
          </p:nvPr>
        </p:nvSpPr>
        <p:spPr/>
        <p:txBody>
          <a:bodyPr/>
          <a:lstStyle/>
          <a:p>
            <a:pPr>
              <a:defRPr/>
            </a:pPr>
            <a:r>
              <a:rPr lang="it-IT"/>
              <a:t>- </a:t>
            </a:r>
            <a:fld id="{31F58E71-0642-7448-9EF5-92D9C124BD6C}" type="slidenum">
              <a:rPr lang="en-US"/>
              <a:pPr>
                <a:defRPr/>
              </a:pPr>
              <a:t>62</a:t>
            </a:fld>
            <a:r>
              <a:rPr lang="it-IT"/>
              <a:t> -</a:t>
            </a:r>
            <a:endParaRPr lang="en-US"/>
          </a:p>
        </p:txBody>
      </p:sp>
      <p:sp>
        <p:nvSpPr>
          <p:cNvPr id="408578" name="Rectangle 2"/>
          <p:cNvSpPr>
            <a:spLocks noGrp="1" noChangeArrowheads="1"/>
          </p:cNvSpPr>
          <p:nvPr>
            <p:ph type="title"/>
          </p:nvPr>
        </p:nvSpPr>
        <p:spPr/>
        <p:txBody>
          <a:bodyPr/>
          <a:lstStyle/>
          <a:p>
            <a:pPr eaLnBrk="1" hangingPunct="1">
              <a:defRPr/>
            </a:pPr>
            <a:r>
              <a:rPr lang="en-US" smtClean="0">
                <a:cs typeface="+mj-cs"/>
              </a:rPr>
              <a:t>Open issues</a:t>
            </a:r>
          </a:p>
        </p:txBody>
      </p:sp>
      <p:sp>
        <p:nvSpPr>
          <p:cNvPr id="408579" name="Rectangle 3"/>
          <p:cNvSpPr>
            <a:spLocks noGrp="1" noChangeArrowheads="1"/>
          </p:cNvSpPr>
          <p:nvPr>
            <p:ph type="body" idx="1"/>
          </p:nvPr>
        </p:nvSpPr>
        <p:spPr>
          <a:xfrm>
            <a:off x="179512" y="1196752"/>
            <a:ext cx="8786813" cy="4911328"/>
          </a:xfrm>
        </p:spPr>
        <p:txBody>
          <a:bodyPr/>
          <a:lstStyle/>
          <a:p>
            <a:pPr eaLnBrk="1" hangingPunct="1">
              <a:defRPr/>
            </a:pPr>
            <a:r>
              <a:rPr lang="en-US" dirty="0" smtClean="0">
                <a:latin typeface="Arial" charset="0"/>
                <a:cs typeface="+mn-cs"/>
              </a:rPr>
              <a:t>Security</a:t>
            </a:r>
          </a:p>
          <a:p>
            <a:pPr eaLnBrk="1" hangingPunct="1">
              <a:defRPr/>
            </a:pPr>
            <a:r>
              <a:rPr lang="en-US" dirty="0" smtClean="0">
                <a:latin typeface="Arial" charset="0"/>
                <a:cs typeface="+mn-cs"/>
              </a:rPr>
              <a:t>Reliability of message exchange</a:t>
            </a:r>
          </a:p>
          <a:p>
            <a:pPr eaLnBrk="1" hangingPunct="1">
              <a:defRPr/>
            </a:pPr>
            <a:r>
              <a:rPr lang="en-US" dirty="0" smtClean="0">
                <a:latin typeface="Arial" charset="0"/>
                <a:cs typeface="+mn-cs"/>
              </a:rPr>
              <a:t>Quality of Service</a:t>
            </a:r>
          </a:p>
          <a:p>
            <a:pPr eaLnBrk="1" hangingPunct="1">
              <a:defRPr/>
            </a:pPr>
            <a:r>
              <a:rPr lang="en-US" dirty="0" smtClean="0">
                <a:latin typeface="Arial" charset="0"/>
                <a:cs typeface="+mn-cs"/>
              </a:rPr>
              <a:t>Service maintainability</a:t>
            </a:r>
          </a:p>
          <a:p>
            <a:pPr eaLnBrk="1" hangingPunct="1">
              <a:defRPr/>
            </a:pPr>
            <a:r>
              <a:rPr lang="en-US" dirty="0" smtClean="0">
                <a:latin typeface="Arial" charset="0"/>
                <a:cs typeface="+mn-cs"/>
              </a:rPr>
              <a:t>Transaction management</a:t>
            </a:r>
          </a:p>
          <a:p>
            <a:pPr eaLnBrk="1" hangingPunct="1">
              <a:defRPr/>
            </a:pPr>
            <a:r>
              <a:rPr lang="en-US" dirty="0" smtClean="0">
                <a:latin typeface="Arial" charset="0"/>
                <a:cs typeface="+mn-cs"/>
              </a:rPr>
              <a:t>Service composition</a:t>
            </a:r>
          </a:p>
          <a:p>
            <a:pPr lvl="1" eaLnBrk="1" hangingPunct="1">
              <a:defRPr/>
            </a:pPr>
            <a:r>
              <a:rPr lang="en-US" sz="2400" dirty="0" smtClean="0">
                <a:latin typeface="Arial" charset="0"/>
              </a:rPr>
              <a:t>Services collaborate to offer a more advanced service</a:t>
            </a:r>
          </a:p>
        </p:txBody>
      </p:sp>
    </p:spTree>
    <p:extLst>
      <p:ext uri="{BB962C8B-B14F-4D97-AF65-F5344CB8AC3E}">
        <p14:creationId xmlns:p14="http://schemas.microsoft.com/office/powerpoint/2010/main" val="19396601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US"/>
              <a:t>Design&amp;SwArch</a:t>
            </a:r>
          </a:p>
        </p:txBody>
      </p:sp>
      <p:sp>
        <p:nvSpPr>
          <p:cNvPr id="5" name="Slide Number Placeholder 5"/>
          <p:cNvSpPr>
            <a:spLocks noGrp="1"/>
          </p:cNvSpPr>
          <p:nvPr>
            <p:ph type="sldNum" sz="quarter" idx="12"/>
          </p:nvPr>
        </p:nvSpPr>
        <p:spPr/>
        <p:txBody>
          <a:bodyPr/>
          <a:lstStyle/>
          <a:p>
            <a:pPr>
              <a:defRPr/>
            </a:pPr>
            <a:r>
              <a:rPr lang="it-IT"/>
              <a:t>- </a:t>
            </a:r>
            <a:fld id="{CB4B82B8-F35F-C542-95FC-1B41BDB2F321}" type="slidenum">
              <a:rPr lang="en-US"/>
              <a:pPr>
                <a:defRPr/>
              </a:pPr>
              <a:t>63</a:t>
            </a:fld>
            <a:r>
              <a:rPr lang="it-IT"/>
              <a:t> -</a:t>
            </a:r>
            <a:endParaRPr lang="en-US"/>
          </a:p>
        </p:txBody>
      </p:sp>
      <p:sp>
        <p:nvSpPr>
          <p:cNvPr id="355330" name="Rectangle 2"/>
          <p:cNvSpPr>
            <a:spLocks noGrp="1" noChangeArrowheads="1"/>
          </p:cNvSpPr>
          <p:nvPr>
            <p:ph type="title"/>
          </p:nvPr>
        </p:nvSpPr>
        <p:spPr/>
        <p:txBody>
          <a:bodyPr/>
          <a:lstStyle/>
          <a:p>
            <a:pPr eaLnBrk="1" hangingPunct="1">
              <a:defRPr/>
            </a:pPr>
            <a:r>
              <a:rPr lang="en-US" smtClean="0">
                <a:cs typeface="+mj-cs"/>
              </a:rPr>
              <a:t>Middleware</a:t>
            </a:r>
            <a:endParaRPr lang="it-IT" smtClean="0">
              <a:cs typeface="+mj-cs"/>
            </a:endParaRPr>
          </a:p>
        </p:txBody>
      </p:sp>
      <p:sp>
        <p:nvSpPr>
          <p:cNvPr id="355331" name="Rectangle 3"/>
          <p:cNvSpPr>
            <a:spLocks noGrp="1" noChangeArrowheads="1"/>
          </p:cNvSpPr>
          <p:nvPr>
            <p:ph type="body" idx="1"/>
          </p:nvPr>
        </p:nvSpPr>
        <p:spPr/>
        <p:txBody>
          <a:bodyPr/>
          <a:lstStyle/>
          <a:p>
            <a:pPr eaLnBrk="1" hangingPunct="1">
              <a:defRPr/>
            </a:pPr>
            <a:r>
              <a:rPr lang="en-US" smtClean="0">
                <a:cs typeface="+mn-cs"/>
              </a:rPr>
              <a:t>Provides services to program a distributed system, as extensions of the operating system</a:t>
            </a:r>
          </a:p>
          <a:p>
            <a:pPr eaLnBrk="1" hangingPunct="1">
              <a:defRPr/>
            </a:pPr>
            <a:r>
              <a:rPr lang="en-US" smtClean="0">
                <a:cs typeface="+mn-cs"/>
              </a:rPr>
              <a:t>It is a layer on top of the OS, used by applications</a:t>
            </a:r>
            <a:endParaRPr lang="it-IT" smtClean="0">
              <a:cs typeface="+mn-cs"/>
            </a:endParaRPr>
          </a:p>
        </p:txBody>
      </p:sp>
    </p:spTree>
    <p:extLst>
      <p:ext uri="{BB962C8B-B14F-4D97-AF65-F5344CB8AC3E}">
        <p14:creationId xmlns:p14="http://schemas.microsoft.com/office/powerpoint/2010/main" val="372241308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US"/>
              <a:t>Design&amp;SwArch</a:t>
            </a:r>
          </a:p>
        </p:txBody>
      </p:sp>
      <p:sp>
        <p:nvSpPr>
          <p:cNvPr id="5" name="Slide Number Placeholder 5"/>
          <p:cNvSpPr>
            <a:spLocks noGrp="1"/>
          </p:cNvSpPr>
          <p:nvPr>
            <p:ph type="sldNum" sz="quarter" idx="12"/>
          </p:nvPr>
        </p:nvSpPr>
        <p:spPr/>
        <p:txBody>
          <a:bodyPr/>
          <a:lstStyle/>
          <a:p>
            <a:pPr>
              <a:defRPr/>
            </a:pPr>
            <a:r>
              <a:rPr lang="it-IT"/>
              <a:t>- </a:t>
            </a:r>
            <a:fld id="{E795E359-BED2-2E4D-998E-AA5426B77A33}" type="slidenum">
              <a:rPr lang="en-US"/>
              <a:pPr>
                <a:defRPr/>
              </a:pPr>
              <a:t>64</a:t>
            </a:fld>
            <a:r>
              <a:rPr lang="it-IT"/>
              <a:t> -</a:t>
            </a:r>
            <a:endParaRPr lang="en-US"/>
          </a:p>
        </p:txBody>
      </p:sp>
      <p:sp>
        <p:nvSpPr>
          <p:cNvPr id="365570" name="Rectangle 2"/>
          <p:cNvSpPr>
            <a:spLocks noGrp="1" noChangeArrowheads="1"/>
          </p:cNvSpPr>
          <p:nvPr>
            <p:ph type="title"/>
          </p:nvPr>
        </p:nvSpPr>
        <p:spPr/>
        <p:txBody>
          <a:bodyPr/>
          <a:lstStyle/>
          <a:p>
            <a:pPr eaLnBrk="1" hangingPunct="1">
              <a:defRPr/>
            </a:pPr>
            <a:r>
              <a:rPr lang="en-US" smtClean="0">
                <a:cs typeface="+mj-cs"/>
              </a:rPr>
              <a:t>CORBA</a:t>
            </a:r>
          </a:p>
        </p:txBody>
      </p:sp>
      <p:sp>
        <p:nvSpPr>
          <p:cNvPr id="365571" name="Rectangle 3"/>
          <p:cNvSpPr>
            <a:spLocks noGrp="1" noChangeArrowheads="1"/>
          </p:cNvSpPr>
          <p:nvPr>
            <p:ph type="body" idx="1"/>
          </p:nvPr>
        </p:nvSpPr>
        <p:spPr/>
        <p:txBody>
          <a:bodyPr/>
          <a:lstStyle/>
          <a:p>
            <a:pPr eaLnBrk="1" hangingPunct="1">
              <a:defRPr/>
            </a:pPr>
            <a:r>
              <a:rPr lang="en-US" smtClean="0">
                <a:cs typeface="+mn-cs"/>
              </a:rPr>
              <a:t>Common Object Request Broker Architecture (CORBA) is an emerging open distributed object computing infrastructure standardized by the Object Management Group </a:t>
            </a:r>
          </a:p>
          <a:p>
            <a:pPr eaLnBrk="1" hangingPunct="1">
              <a:defRPr/>
            </a:pPr>
            <a:r>
              <a:rPr lang="en-US" smtClean="0">
                <a:cs typeface="+mn-cs"/>
              </a:rPr>
              <a:t>www.omg.org</a:t>
            </a:r>
          </a:p>
        </p:txBody>
      </p:sp>
    </p:spTree>
    <p:extLst>
      <p:ext uri="{BB962C8B-B14F-4D97-AF65-F5344CB8AC3E}">
        <p14:creationId xmlns:p14="http://schemas.microsoft.com/office/powerpoint/2010/main" val="413374594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US"/>
              <a:t>Design&amp;SwArch</a:t>
            </a:r>
          </a:p>
        </p:txBody>
      </p:sp>
      <p:sp>
        <p:nvSpPr>
          <p:cNvPr id="7" name="Slide Number Placeholder 5"/>
          <p:cNvSpPr>
            <a:spLocks noGrp="1"/>
          </p:cNvSpPr>
          <p:nvPr>
            <p:ph type="sldNum" sz="quarter" idx="12"/>
          </p:nvPr>
        </p:nvSpPr>
        <p:spPr/>
        <p:txBody>
          <a:bodyPr/>
          <a:lstStyle/>
          <a:p>
            <a:pPr>
              <a:defRPr/>
            </a:pPr>
            <a:r>
              <a:rPr lang="it-IT"/>
              <a:t>- </a:t>
            </a:r>
            <a:fld id="{8B00888A-4CF4-0D40-8A15-64DA1DE97248}" type="slidenum">
              <a:rPr lang="en-US"/>
              <a:pPr>
                <a:defRPr/>
              </a:pPr>
              <a:t>65</a:t>
            </a:fld>
            <a:r>
              <a:rPr lang="it-IT"/>
              <a:t> -</a:t>
            </a:r>
            <a:endParaRPr lang="en-US"/>
          </a:p>
        </p:txBody>
      </p:sp>
      <p:sp>
        <p:nvSpPr>
          <p:cNvPr id="366594" name="Rectangle 2"/>
          <p:cNvSpPr>
            <a:spLocks noGrp="1" noChangeArrowheads="1"/>
          </p:cNvSpPr>
          <p:nvPr>
            <p:ph type="title"/>
          </p:nvPr>
        </p:nvSpPr>
        <p:spPr>
          <a:xfrm>
            <a:off x="296863" y="333375"/>
            <a:ext cx="7875587" cy="647700"/>
          </a:xfrm>
        </p:spPr>
        <p:txBody>
          <a:bodyPr/>
          <a:lstStyle/>
          <a:p>
            <a:pPr eaLnBrk="1" hangingPunct="1">
              <a:defRPr/>
            </a:pPr>
            <a:r>
              <a:rPr lang="en-US" smtClean="0">
                <a:cs typeface="+mj-cs"/>
              </a:rPr>
              <a:t>Overview of CORBA </a:t>
            </a:r>
          </a:p>
        </p:txBody>
      </p:sp>
      <p:graphicFrame>
        <p:nvGraphicFramePr>
          <p:cNvPr id="109572" name="Object 3"/>
          <p:cNvGraphicFramePr>
            <a:graphicFrameLocks noChangeAspect="1"/>
          </p:cNvGraphicFramePr>
          <p:nvPr/>
        </p:nvGraphicFramePr>
        <p:xfrm>
          <a:off x="258763" y="2062163"/>
          <a:ext cx="5105400" cy="3805237"/>
        </p:xfrm>
        <a:graphic>
          <a:graphicData uri="http://schemas.openxmlformats.org/presentationml/2006/ole">
            <mc:AlternateContent xmlns:mc="http://schemas.openxmlformats.org/markup-compatibility/2006">
              <mc:Choice xmlns:v="urn:schemas-microsoft-com:vml" Requires="v">
                <p:oleObj spid="_x0000_s4166" name="Visio" r:id="rId4" imgW="8028922" imgH="5987589" progId="Visio.Drawing.6">
                  <p:embed/>
                </p:oleObj>
              </mc:Choice>
              <mc:Fallback>
                <p:oleObj name="Visio" r:id="rId4" imgW="8028922" imgH="5987589"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763" y="2062163"/>
                        <a:ext cx="5105400" cy="3805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366596" name="Rectangle 4"/>
          <p:cNvSpPr>
            <a:spLocks noChangeArrowheads="1"/>
          </p:cNvSpPr>
          <p:nvPr/>
        </p:nvSpPr>
        <p:spPr bwMode="auto">
          <a:xfrm>
            <a:off x="417513" y="1066800"/>
            <a:ext cx="8402637" cy="5873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115888" indent="-115888">
              <a:lnSpc>
                <a:spcPct val="90000"/>
              </a:lnSpc>
              <a:buFontTx/>
              <a:buChar char="•"/>
              <a:defRPr/>
            </a:pPr>
            <a:r>
              <a:rPr lang="en-US" sz="1800">
                <a:latin typeface="Arial Unicode MS" charset="0"/>
                <a:cs typeface="Arial Unicode MS" charset="0"/>
              </a:rPr>
              <a:t>CORBA shields applications from heterogeneous platform </a:t>
            </a:r>
            <a:r>
              <a:rPr lang="en-US" sz="1800" i="1">
                <a:latin typeface="Arial Unicode MS" charset="0"/>
                <a:cs typeface="Arial Unicode MS" charset="0"/>
              </a:rPr>
              <a:t>dependencies</a:t>
            </a:r>
          </a:p>
          <a:p>
            <a:pPr marL="339725" lvl="1" indent="-109538">
              <a:lnSpc>
                <a:spcPct val="90000"/>
              </a:lnSpc>
              <a:buFontTx/>
              <a:buChar char="•"/>
              <a:defRPr/>
            </a:pPr>
            <a:r>
              <a:rPr lang="en-US" sz="1800" i="1">
                <a:latin typeface="Arial Unicode MS" charset="0"/>
                <a:cs typeface="Arial Unicode MS" charset="0"/>
              </a:rPr>
              <a:t>e.g.,</a:t>
            </a:r>
            <a:r>
              <a:rPr lang="en-US" sz="1800">
                <a:latin typeface="Arial Unicode MS" charset="0"/>
                <a:cs typeface="Arial Unicode MS" charset="0"/>
              </a:rPr>
              <a:t> languages, operating systems, networking protocols, hardware</a:t>
            </a:r>
          </a:p>
        </p:txBody>
      </p:sp>
      <p:sp>
        <p:nvSpPr>
          <p:cNvPr id="366597" name="Rectangle 5"/>
          <p:cNvSpPr>
            <a:spLocks noChangeArrowheads="1"/>
          </p:cNvSpPr>
          <p:nvPr/>
        </p:nvSpPr>
        <p:spPr bwMode="auto">
          <a:xfrm>
            <a:off x="5334000" y="1981200"/>
            <a:ext cx="3810000" cy="3879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spAutoFit/>
          </a:bodyPr>
          <a:lstStyle/>
          <a:p>
            <a:pPr marL="115888" indent="-115888">
              <a:lnSpc>
                <a:spcPct val="95000"/>
              </a:lnSpc>
              <a:buClr>
                <a:schemeClr val="tx1"/>
              </a:buClr>
              <a:buFontTx/>
              <a:buChar char="•"/>
              <a:defRPr/>
            </a:pPr>
            <a:r>
              <a:rPr lang="en-US" sz="2000">
                <a:latin typeface="Arial" charset="0"/>
                <a:cs typeface="Arial Unicode MS" charset="0"/>
              </a:rPr>
              <a:t>It simplifies development of distributed applications by automating/encapsulating</a:t>
            </a:r>
          </a:p>
          <a:p>
            <a:pPr marL="400050" lvl="1" indent="-114300">
              <a:lnSpc>
                <a:spcPct val="95000"/>
              </a:lnSpc>
              <a:buClr>
                <a:schemeClr val="tx1"/>
              </a:buClr>
              <a:buSzPct val="80000"/>
              <a:buFont typeface="Arial" charset="0"/>
              <a:buChar char="–"/>
              <a:defRPr/>
            </a:pPr>
            <a:r>
              <a:rPr lang="en-US" sz="1800">
                <a:latin typeface="Arial" charset="0"/>
                <a:cs typeface="Arial Unicode MS" charset="0"/>
              </a:rPr>
              <a:t> Object location </a:t>
            </a:r>
          </a:p>
          <a:p>
            <a:pPr marL="400050" lvl="1" indent="-114300">
              <a:lnSpc>
                <a:spcPct val="95000"/>
              </a:lnSpc>
              <a:buClr>
                <a:schemeClr val="tx1"/>
              </a:buClr>
              <a:buSzPct val="80000"/>
              <a:buFont typeface="Arial" charset="0"/>
              <a:buChar char="–"/>
              <a:defRPr/>
            </a:pPr>
            <a:r>
              <a:rPr lang="en-US" sz="1800">
                <a:latin typeface="Arial" charset="0"/>
                <a:cs typeface="Arial Unicode MS" charset="0"/>
              </a:rPr>
              <a:t> Connection &amp; memory mgmt.</a:t>
            </a:r>
          </a:p>
          <a:p>
            <a:pPr marL="400050" lvl="1" indent="-114300">
              <a:lnSpc>
                <a:spcPct val="95000"/>
              </a:lnSpc>
              <a:buClr>
                <a:schemeClr val="tx1"/>
              </a:buClr>
              <a:buSzPct val="80000"/>
              <a:buFont typeface="Arial" charset="0"/>
              <a:buChar char="–"/>
              <a:defRPr/>
            </a:pPr>
            <a:r>
              <a:rPr lang="en-US" sz="1800">
                <a:latin typeface="Arial" charset="0"/>
                <a:cs typeface="Arial Unicode MS" charset="0"/>
              </a:rPr>
              <a:t> Parameter (de)marshaling</a:t>
            </a:r>
          </a:p>
          <a:p>
            <a:pPr marL="400050" lvl="1" indent="-114300">
              <a:lnSpc>
                <a:spcPct val="95000"/>
              </a:lnSpc>
              <a:buClr>
                <a:schemeClr val="tx1"/>
              </a:buClr>
              <a:buSzPct val="80000"/>
              <a:buFont typeface="Arial" charset="0"/>
              <a:buChar char="–"/>
              <a:defRPr/>
            </a:pPr>
            <a:r>
              <a:rPr lang="en-US" sz="1800">
                <a:latin typeface="Arial" charset="0"/>
                <a:cs typeface="Arial Unicode MS" charset="0"/>
              </a:rPr>
              <a:t> Event &amp; request demultiplexing</a:t>
            </a:r>
          </a:p>
          <a:p>
            <a:pPr marL="400050" lvl="1" indent="-114300">
              <a:lnSpc>
                <a:spcPct val="95000"/>
              </a:lnSpc>
              <a:buClr>
                <a:schemeClr val="tx1"/>
              </a:buClr>
              <a:buSzPct val="80000"/>
              <a:buFont typeface="Arial" charset="0"/>
              <a:buChar char="–"/>
              <a:defRPr/>
            </a:pPr>
            <a:r>
              <a:rPr lang="en-US" sz="1800">
                <a:latin typeface="Arial" charset="0"/>
                <a:cs typeface="Arial Unicode MS" charset="0"/>
              </a:rPr>
              <a:t> Error handling &amp; fault tolerance</a:t>
            </a:r>
          </a:p>
          <a:p>
            <a:pPr marL="400050" lvl="1" indent="-114300">
              <a:lnSpc>
                <a:spcPct val="95000"/>
              </a:lnSpc>
              <a:buClr>
                <a:schemeClr val="tx1"/>
              </a:buClr>
              <a:buSzPct val="80000"/>
              <a:buFont typeface="Arial" charset="0"/>
              <a:buChar char="–"/>
              <a:defRPr/>
            </a:pPr>
            <a:r>
              <a:rPr lang="en-US" sz="1800">
                <a:latin typeface="Arial" charset="0"/>
                <a:cs typeface="Arial Unicode MS" charset="0"/>
              </a:rPr>
              <a:t> Object/server activation</a:t>
            </a:r>
          </a:p>
          <a:p>
            <a:pPr marL="400050" lvl="1" indent="-114300">
              <a:lnSpc>
                <a:spcPct val="95000"/>
              </a:lnSpc>
              <a:buClr>
                <a:schemeClr val="tx1"/>
              </a:buClr>
              <a:buSzPct val="80000"/>
              <a:buFont typeface="Arial" charset="0"/>
              <a:buChar char="–"/>
              <a:defRPr/>
            </a:pPr>
            <a:r>
              <a:rPr lang="en-US" sz="1800">
                <a:latin typeface="Arial" charset="0"/>
                <a:cs typeface="Arial Unicode MS" charset="0"/>
              </a:rPr>
              <a:t> Concurrency</a:t>
            </a:r>
          </a:p>
          <a:p>
            <a:pPr marL="400050" lvl="1" indent="-114300">
              <a:lnSpc>
                <a:spcPct val="95000"/>
              </a:lnSpc>
              <a:buClr>
                <a:schemeClr val="tx1"/>
              </a:buClr>
              <a:buSzPct val="80000"/>
              <a:buFont typeface="Arial" charset="0"/>
              <a:buChar char="–"/>
              <a:defRPr/>
            </a:pPr>
            <a:r>
              <a:rPr lang="en-US" sz="1800">
                <a:latin typeface="Arial" charset="0"/>
                <a:cs typeface="Arial Unicode MS" charset="0"/>
              </a:rPr>
              <a:t> Security</a:t>
            </a:r>
          </a:p>
          <a:p>
            <a:pPr marL="400050" lvl="1" indent="-114300">
              <a:lnSpc>
                <a:spcPct val="95000"/>
              </a:lnSpc>
              <a:buClr>
                <a:schemeClr val="tx1"/>
              </a:buClr>
              <a:buFontTx/>
              <a:buChar char="•"/>
              <a:defRPr/>
            </a:pPr>
            <a:endParaRPr lang="en-US" sz="1800">
              <a:latin typeface="Arial" charset="0"/>
              <a:cs typeface="Arial Unicode MS" charset="0"/>
            </a:endParaRPr>
          </a:p>
          <a:p>
            <a:pPr marL="115888" indent="-115888">
              <a:lnSpc>
                <a:spcPct val="95000"/>
              </a:lnSpc>
              <a:buClr>
                <a:schemeClr val="tx1"/>
              </a:buClr>
              <a:buFontTx/>
              <a:buChar char="•"/>
              <a:defRPr/>
            </a:pPr>
            <a:r>
              <a:rPr lang="en-US" sz="2000">
                <a:solidFill>
                  <a:srgbClr val="FF0000"/>
                </a:solidFill>
                <a:latin typeface="Arial" charset="0"/>
                <a:cs typeface="Arial Unicode MS" charset="0"/>
              </a:rPr>
              <a:t>CORBA defines </a:t>
            </a:r>
            <a:r>
              <a:rPr lang="en-US" sz="2000" i="1">
                <a:solidFill>
                  <a:srgbClr val="FF0000"/>
                </a:solidFill>
                <a:latin typeface="Arial" charset="0"/>
                <a:cs typeface="Arial Unicode MS" charset="0"/>
              </a:rPr>
              <a:t>interfaces</a:t>
            </a:r>
            <a:r>
              <a:rPr lang="en-US" sz="2000">
                <a:solidFill>
                  <a:srgbClr val="FF0000"/>
                </a:solidFill>
                <a:latin typeface="Arial" charset="0"/>
                <a:cs typeface="Arial Unicode MS" charset="0"/>
              </a:rPr>
              <a:t>, not </a:t>
            </a:r>
            <a:r>
              <a:rPr lang="en-US" sz="2000" i="1">
                <a:solidFill>
                  <a:srgbClr val="FF0000"/>
                </a:solidFill>
                <a:latin typeface="Arial" charset="0"/>
                <a:cs typeface="Arial Unicode MS" charset="0"/>
              </a:rPr>
              <a:t>implementations</a:t>
            </a:r>
          </a:p>
        </p:txBody>
      </p:sp>
    </p:spTree>
    <p:extLst>
      <p:ext uri="{BB962C8B-B14F-4D97-AF65-F5344CB8AC3E}">
        <p14:creationId xmlns:p14="http://schemas.microsoft.com/office/powerpoint/2010/main" val="38390476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4"/>
          <p:cNvSpPr>
            <a:spLocks noGrp="1"/>
          </p:cNvSpPr>
          <p:nvPr>
            <p:ph type="ftr" sz="quarter" idx="11"/>
          </p:nvPr>
        </p:nvSpPr>
        <p:spPr/>
        <p:txBody>
          <a:bodyPr/>
          <a:lstStyle/>
          <a:p>
            <a:pPr>
              <a:defRPr/>
            </a:pPr>
            <a:r>
              <a:rPr lang="en-US"/>
              <a:t>Design&amp;SwArch</a:t>
            </a:r>
          </a:p>
        </p:txBody>
      </p:sp>
      <p:sp>
        <p:nvSpPr>
          <p:cNvPr id="9" name="Slide Number Placeholder 5"/>
          <p:cNvSpPr>
            <a:spLocks noGrp="1"/>
          </p:cNvSpPr>
          <p:nvPr>
            <p:ph type="sldNum" sz="quarter" idx="12"/>
          </p:nvPr>
        </p:nvSpPr>
        <p:spPr/>
        <p:txBody>
          <a:bodyPr/>
          <a:lstStyle/>
          <a:p>
            <a:pPr>
              <a:defRPr/>
            </a:pPr>
            <a:r>
              <a:rPr lang="it-IT"/>
              <a:t>- </a:t>
            </a:r>
            <a:fld id="{8A1C8C4F-155C-4345-A6DA-4E267057950D}" type="slidenum">
              <a:rPr lang="en-US"/>
              <a:pPr>
                <a:defRPr/>
              </a:pPr>
              <a:t>66</a:t>
            </a:fld>
            <a:r>
              <a:rPr lang="it-IT"/>
              <a:t> -</a:t>
            </a:r>
            <a:endParaRPr lang="en-US"/>
          </a:p>
        </p:txBody>
      </p:sp>
      <p:sp>
        <p:nvSpPr>
          <p:cNvPr id="368642" name="Rectangle 2"/>
          <p:cNvSpPr>
            <a:spLocks noGrp="1" noChangeArrowheads="1"/>
          </p:cNvSpPr>
          <p:nvPr>
            <p:ph type="title"/>
          </p:nvPr>
        </p:nvSpPr>
        <p:spPr>
          <a:xfrm>
            <a:off x="1109663" y="333375"/>
            <a:ext cx="6702425" cy="838200"/>
          </a:xfrm>
        </p:spPr>
        <p:txBody>
          <a:bodyPr/>
          <a:lstStyle/>
          <a:p>
            <a:pPr eaLnBrk="1" hangingPunct="1">
              <a:defRPr/>
            </a:pPr>
            <a:r>
              <a:rPr lang="en-US" sz="2400" smtClean="0">
                <a:cs typeface="+mj-cs"/>
              </a:rPr>
              <a:t>IDL</a:t>
            </a:r>
          </a:p>
        </p:txBody>
      </p:sp>
      <p:sp>
        <p:nvSpPr>
          <p:cNvPr id="368643" name="Rectangle 3"/>
          <p:cNvSpPr>
            <a:spLocks noGrp="1" noChangeArrowheads="1"/>
          </p:cNvSpPr>
          <p:nvPr>
            <p:ph type="body" idx="1"/>
          </p:nvPr>
        </p:nvSpPr>
        <p:spPr>
          <a:xfrm>
            <a:off x="684213" y="1412875"/>
            <a:ext cx="7772400" cy="4464050"/>
          </a:xfrm>
        </p:spPr>
        <p:txBody>
          <a:bodyPr/>
          <a:lstStyle/>
          <a:p>
            <a:pPr lvl="1" eaLnBrk="1" hangingPunct="1">
              <a:defRPr/>
            </a:pPr>
            <a:r>
              <a:rPr lang="en-US" smtClean="0"/>
              <a:t>CORBA IDL specifies </a:t>
            </a:r>
            <a:r>
              <a:rPr lang="en-US" i="1" smtClean="0"/>
              <a:t>interfaces</a:t>
            </a:r>
            <a:r>
              <a:rPr lang="en-US" smtClean="0"/>
              <a:t> with operations</a:t>
            </a:r>
          </a:p>
          <a:p>
            <a:pPr lvl="2" eaLnBrk="1" hangingPunct="1">
              <a:defRPr/>
            </a:pPr>
            <a:r>
              <a:rPr lang="en-US" smtClean="0"/>
              <a:t> interfaces map to objects in programming languages (C++, Java, ...)</a:t>
            </a:r>
            <a:br>
              <a:rPr lang="en-US" smtClean="0"/>
            </a:br>
            <a:r>
              <a:rPr lang="en-US" smtClean="0"/>
              <a:t/>
            </a:r>
            <a:br>
              <a:rPr lang="en-US" smtClean="0"/>
            </a:br>
            <a:r>
              <a:rPr lang="en-US" smtClean="0"/>
              <a:t/>
            </a:r>
            <a:br>
              <a:rPr lang="en-US" smtClean="0"/>
            </a:br>
            <a:r>
              <a:rPr lang="en-US" smtClean="0"/>
              <a:t/>
            </a:r>
            <a:br>
              <a:rPr lang="en-US" smtClean="0"/>
            </a:br>
            <a:endParaRPr lang="en-US" smtClean="0"/>
          </a:p>
          <a:p>
            <a:pPr lvl="2" eaLnBrk="1" hangingPunct="1">
              <a:defRPr/>
            </a:pPr>
            <a:endParaRPr lang="en-US" smtClean="0"/>
          </a:p>
          <a:p>
            <a:pPr lvl="2" eaLnBrk="1" hangingPunct="1">
              <a:defRPr/>
            </a:pPr>
            <a:endParaRPr lang="en-US" smtClean="0"/>
          </a:p>
          <a:p>
            <a:pPr lvl="2" eaLnBrk="1" hangingPunct="1">
              <a:defRPr/>
            </a:pPr>
            <a:endParaRPr lang="en-US" smtClean="0"/>
          </a:p>
          <a:p>
            <a:pPr lvl="2" eaLnBrk="1" hangingPunct="1">
              <a:defRPr/>
            </a:pPr>
            <a:r>
              <a:rPr lang="en-US" smtClean="0"/>
              <a:t>Operations in interfaces can be on local or remote objects</a:t>
            </a:r>
          </a:p>
          <a:p>
            <a:pPr eaLnBrk="1" hangingPunct="1">
              <a:buFont typeface="Wingdings" charset="0"/>
              <a:buNone/>
              <a:defRPr/>
            </a:pPr>
            <a:endParaRPr lang="en-US" smtClean="0">
              <a:cs typeface="+mn-cs"/>
            </a:endParaRPr>
          </a:p>
        </p:txBody>
      </p:sp>
      <p:sp>
        <p:nvSpPr>
          <p:cNvPr id="368644" name="Text Box 4"/>
          <p:cNvSpPr txBox="1">
            <a:spLocks noChangeArrowheads="1"/>
          </p:cNvSpPr>
          <p:nvPr/>
        </p:nvSpPr>
        <p:spPr bwMode="auto">
          <a:xfrm>
            <a:off x="1143000" y="2781300"/>
            <a:ext cx="2514600" cy="952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1400">
                <a:latin typeface="Arial Unicode MS" charset="0"/>
                <a:cs typeface="+mn-cs"/>
              </a:rPr>
              <a:t>interface Foo {</a:t>
            </a:r>
          </a:p>
          <a:p>
            <a:pPr>
              <a:spcBef>
                <a:spcPct val="50000"/>
              </a:spcBef>
              <a:defRPr/>
            </a:pPr>
            <a:r>
              <a:rPr lang="en-US" sz="1400">
                <a:latin typeface="Arial Unicode MS" charset="0"/>
                <a:cs typeface="+mn-cs"/>
              </a:rPr>
              <a:t>   void MyOp(in long arg);</a:t>
            </a:r>
          </a:p>
          <a:p>
            <a:pPr>
              <a:spcBef>
                <a:spcPct val="50000"/>
              </a:spcBef>
              <a:defRPr/>
            </a:pPr>
            <a:r>
              <a:rPr lang="en-US" sz="1400">
                <a:latin typeface="Arial Unicode MS" charset="0"/>
                <a:cs typeface="+mn-cs"/>
              </a:rPr>
              <a:t>};</a:t>
            </a:r>
          </a:p>
        </p:txBody>
      </p:sp>
      <p:sp>
        <p:nvSpPr>
          <p:cNvPr id="368645" name="Text Box 5"/>
          <p:cNvSpPr txBox="1">
            <a:spLocks noChangeArrowheads="1"/>
          </p:cNvSpPr>
          <p:nvPr/>
        </p:nvSpPr>
        <p:spPr bwMode="auto">
          <a:xfrm>
            <a:off x="4191000" y="2781300"/>
            <a:ext cx="4114800" cy="952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1400">
                <a:latin typeface="Arial Unicode MS" charset="0"/>
                <a:cs typeface="+mn-cs"/>
              </a:rPr>
              <a:t>class Foo : public virtual CORBA::Object {</a:t>
            </a:r>
          </a:p>
          <a:p>
            <a:pPr>
              <a:spcBef>
                <a:spcPct val="50000"/>
              </a:spcBef>
              <a:defRPr/>
            </a:pPr>
            <a:r>
              <a:rPr lang="en-US" sz="1400">
                <a:latin typeface="Arial Unicode MS" charset="0"/>
                <a:cs typeface="+mn-cs"/>
              </a:rPr>
              <a:t>  virtual void MyOp( CORBA::Long arg);</a:t>
            </a:r>
          </a:p>
          <a:p>
            <a:pPr>
              <a:spcBef>
                <a:spcPct val="50000"/>
              </a:spcBef>
              <a:defRPr/>
            </a:pPr>
            <a:r>
              <a:rPr lang="en-US" sz="1400">
                <a:latin typeface="Arial Unicode MS" charset="0"/>
                <a:cs typeface="+mn-cs"/>
              </a:rPr>
              <a:t>};</a:t>
            </a:r>
          </a:p>
        </p:txBody>
      </p:sp>
      <p:sp>
        <p:nvSpPr>
          <p:cNvPr id="368646" name="Text Box 6"/>
          <p:cNvSpPr txBox="1">
            <a:spLocks noChangeArrowheads="1"/>
          </p:cNvSpPr>
          <p:nvPr/>
        </p:nvSpPr>
        <p:spPr bwMode="auto">
          <a:xfrm>
            <a:off x="1752600" y="3771900"/>
            <a:ext cx="1066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US" sz="1600">
                <a:latin typeface="Arial Unicode MS" charset="0"/>
                <a:cs typeface="+mn-cs"/>
              </a:rPr>
              <a:t>IDL</a:t>
            </a:r>
          </a:p>
        </p:txBody>
      </p:sp>
      <p:sp>
        <p:nvSpPr>
          <p:cNvPr id="368647" name="Text Box 7"/>
          <p:cNvSpPr txBox="1">
            <a:spLocks noChangeArrowheads="1"/>
          </p:cNvSpPr>
          <p:nvPr/>
        </p:nvSpPr>
        <p:spPr bwMode="auto">
          <a:xfrm>
            <a:off x="5257800" y="3771900"/>
            <a:ext cx="1066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US" sz="1600">
                <a:latin typeface="Arial Unicode MS" charset="0"/>
                <a:cs typeface="+mn-cs"/>
              </a:rPr>
              <a:t>C++</a:t>
            </a:r>
          </a:p>
        </p:txBody>
      </p:sp>
    </p:spTree>
    <p:extLst>
      <p:ext uri="{BB962C8B-B14F-4D97-AF65-F5344CB8AC3E}">
        <p14:creationId xmlns:p14="http://schemas.microsoft.com/office/powerpoint/2010/main" val="3713604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ooter Placeholder 4"/>
          <p:cNvSpPr>
            <a:spLocks noGrp="1"/>
          </p:cNvSpPr>
          <p:nvPr>
            <p:ph type="ftr" sz="quarter" idx="11"/>
          </p:nvPr>
        </p:nvSpPr>
        <p:spPr/>
        <p:txBody>
          <a:bodyPr/>
          <a:lstStyle/>
          <a:p>
            <a:pPr>
              <a:defRPr/>
            </a:pPr>
            <a:r>
              <a:rPr lang="en-US"/>
              <a:t>Design&amp;SwArch</a:t>
            </a:r>
          </a:p>
        </p:txBody>
      </p:sp>
      <p:sp>
        <p:nvSpPr>
          <p:cNvPr id="28" name="Slide Number Placeholder 5"/>
          <p:cNvSpPr>
            <a:spLocks noGrp="1"/>
          </p:cNvSpPr>
          <p:nvPr>
            <p:ph type="sldNum" sz="quarter" idx="12"/>
          </p:nvPr>
        </p:nvSpPr>
        <p:spPr/>
        <p:txBody>
          <a:bodyPr/>
          <a:lstStyle/>
          <a:p>
            <a:pPr>
              <a:defRPr/>
            </a:pPr>
            <a:r>
              <a:rPr lang="it-IT"/>
              <a:t>- </a:t>
            </a:r>
            <a:fld id="{0A179289-A667-AB46-ABEE-8A335835B939}" type="slidenum">
              <a:rPr lang="en-US"/>
              <a:pPr>
                <a:defRPr/>
              </a:pPr>
              <a:t>67</a:t>
            </a:fld>
            <a:r>
              <a:rPr lang="it-IT"/>
              <a:t> -</a:t>
            </a:r>
            <a:endParaRPr lang="en-US"/>
          </a:p>
        </p:txBody>
      </p:sp>
      <p:sp>
        <p:nvSpPr>
          <p:cNvPr id="369666" name="Rectangle 2"/>
          <p:cNvSpPr>
            <a:spLocks noGrp="1" noChangeArrowheads="1"/>
          </p:cNvSpPr>
          <p:nvPr>
            <p:ph type="title"/>
          </p:nvPr>
        </p:nvSpPr>
        <p:spPr>
          <a:xfrm>
            <a:off x="373203" y="0"/>
            <a:ext cx="7772400" cy="1143000"/>
          </a:xfrm>
        </p:spPr>
        <p:txBody>
          <a:bodyPr/>
          <a:lstStyle/>
          <a:p>
            <a:pPr eaLnBrk="1" hangingPunct="1">
              <a:defRPr/>
            </a:pPr>
            <a:r>
              <a:rPr lang="en-US" dirty="0" err="1" smtClean="0">
                <a:cs typeface="+mj-cs"/>
              </a:rPr>
              <a:t>Jini</a:t>
            </a:r>
            <a:endParaRPr lang="it-IT" dirty="0" smtClean="0">
              <a:cs typeface="+mj-cs"/>
            </a:endParaRPr>
          </a:p>
        </p:txBody>
      </p:sp>
      <p:sp>
        <p:nvSpPr>
          <p:cNvPr id="369667" name="Rectangle 3"/>
          <p:cNvSpPr>
            <a:spLocks noChangeArrowheads="1"/>
          </p:cNvSpPr>
          <p:nvPr/>
        </p:nvSpPr>
        <p:spPr bwMode="auto">
          <a:xfrm>
            <a:off x="3059113" y="2276475"/>
            <a:ext cx="2735262" cy="1439863"/>
          </a:xfrm>
          <a:prstGeom prst="rect">
            <a:avLst/>
          </a:prstGeom>
          <a:ln>
            <a:headEnd/>
            <a:tailEnd/>
          </a:ln>
          <a:extLst/>
        </p:spPr>
        <p:style>
          <a:lnRef idx="2">
            <a:schemeClr val="dk1">
              <a:shade val="50000"/>
            </a:schemeClr>
          </a:lnRef>
          <a:fillRef idx="1">
            <a:schemeClr val="dk1"/>
          </a:fillRef>
          <a:effectRef idx="0">
            <a:schemeClr val="dk1"/>
          </a:effectRef>
          <a:fontRef idx="minor">
            <a:schemeClr val="lt1"/>
          </a:fontRef>
        </p:style>
        <p:txBody>
          <a:bodyPr wrap="none" anchor="ctr"/>
          <a:lstStyle/>
          <a:p>
            <a:pPr algn="ctr">
              <a:defRPr/>
            </a:pPr>
            <a:r>
              <a:rPr lang="en-US" dirty="0">
                <a:latin typeface="Tahoma" charset="0"/>
                <a:cs typeface="+mn-cs"/>
              </a:rPr>
              <a:t>Directory of </a:t>
            </a:r>
          </a:p>
          <a:p>
            <a:pPr algn="ctr">
              <a:defRPr/>
            </a:pPr>
            <a:r>
              <a:rPr lang="en-US" dirty="0">
                <a:latin typeface="Tahoma" charset="0"/>
                <a:cs typeface="+mn-cs"/>
              </a:rPr>
              <a:t>available </a:t>
            </a:r>
          </a:p>
          <a:p>
            <a:pPr algn="ctr">
              <a:defRPr/>
            </a:pPr>
            <a:r>
              <a:rPr lang="en-US" dirty="0">
                <a:latin typeface="Tahoma" charset="0"/>
                <a:cs typeface="+mn-cs"/>
              </a:rPr>
              <a:t>services</a:t>
            </a:r>
            <a:endParaRPr lang="it-IT" dirty="0">
              <a:latin typeface="Tahoma" charset="0"/>
              <a:cs typeface="+mn-cs"/>
            </a:endParaRPr>
          </a:p>
        </p:txBody>
      </p:sp>
      <p:sp>
        <p:nvSpPr>
          <p:cNvPr id="369668" name="Oval 4"/>
          <p:cNvSpPr>
            <a:spLocks noChangeArrowheads="1"/>
          </p:cNvSpPr>
          <p:nvPr/>
        </p:nvSpPr>
        <p:spPr bwMode="auto">
          <a:xfrm>
            <a:off x="393700" y="4292600"/>
            <a:ext cx="1441450" cy="1296988"/>
          </a:xfrm>
          <a:prstGeom prst="ellipse">
            <a:avLst/>
          </a:prstGeom>
          <a:ln>
            <a:headEnd/>
            <a:tailEnd/>
          </a:ln>
          <a:extLst/>
        </p:spPr>
        <p:style>
          <a:lnRef idx="2">
            <a:schemeClr val="dk1">
              <a:shade val="50000"/>
            </a:schemeClr>
          </a:lnRef>
          <a:fillRef idx="1">
            <a:schemeClr val="dk1"/>
          </a:fillRef>
          <a:effectRef idx="0">
            <a:schemeClr val="dk1"/>
          </a:effectRef>
          <a:fontRef idx="minor">
            <a:schemeClr val="lt1"/>
          </a:fontRef>
        </p:style>
        <p:txBody>
          <a:bodyPr wrap="none" anchor="ctr"/>
          <a:lstStyle/>
          <a:p>
            <a:pPr algn="ctr">
              <a:defRPr/>
            </a:pPr>
            <a:r>
              <a:rPr lang="en-US" dirty="0">
                <a:latin typeface="Tahoma" charset="0"/>
                <a:cs typeface="+mn-cs"/>
              </a:rPr>
              <a:t>JINI</a:t>
            </a:r>
          </a:p>
          <a:p>
            <a:pPr algn="ctr">
              <a:defRPr/>
            </a:pPr>
            <a:r>
              <a:rPr lang="en-US" dirty="0">
                <a:latin typeface="Tahoma" charset="0"/>
                <a:cs typeface="+mn-cs"/>
              </a:rPr>
              <a:t>enabled </a:t>
            </a:r>
          </a:p>
          <a:p>
            <a:pPr algn="ctr">
              <a:defRPr/>
            </a:pPr>
            <a:r>
              <a:rPr lang="en-US" dirty="0">
                <a:latin typeface="Tahoma" charset="0"/>
                <a:cs typeface="+mn-cs"/>
              </a:rPr>
              <a:t>service</a:t>
            </a:r>
            <a:endParaRPr lang="it-IT" dirty="0">
              <a:latin typeface="Tahoma" charset="0"/>
              <a:cs typeface="+mn-cs"/>
            </a:endParaRPr>
          </a:p>
        </p:txBody>
      </p:sp>
      <p:grpSp>
        <p:nvGrpSpPr>
          <p:cNvPr id="369669" name="Group 5"/>
          <p:cNvGrpSpPr>
            <a:grpSpLocks/>
          </p:cNvGrpSpPr>
          <p:nvPr/>
        </p:nvGrpSpPr>
        <p:grpSpPr bwMode="auto">
          <a:xfrm>
            <a:off x="1330325" y="2997200"/>
            <a:ext cx="1728788" cy="1295400"/>
            <a:chOff x="748" y="2387"/>
            <a:chExt cx="1089" cy="816"/>
          </a:xfrm>
        </p:grpSpPr>
        <p:sp>
          <p:nvSpPr>
            <p:cNvPr id="369670" name="Line 6"/>
            <p:cNvSpPr>
              <a:spLocks noChangeShapeType="1"/>
            </p:cNvSpPr>
            <p:nvPr/>
          </p:nvSpPr>
          <p:spPr bwMode="auto">
            <a:xfrm flipV="1">
              <a:off x="748" y="2568"/>
              <a:ext cx="1089" cy="635"/>
            </a:xfrm>
            <a:prstGeom prst="line">
              <a:avLst/>
            </a:prstGeom>
            <a:noFill/>
            <a:ln w="571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369671" name="Text Box 7"/>
            <p:cNvSpPr txBox="1">
              <a:spLocks noChangeArrowheads="1"/>
            </p:cNvSpPr>
            <p:nvPr/>
          </p:nvSpPr>
          <p:spPr bwMode="auto">
            <a:xfrm>
              <a:off x="793" y="2387"/>
              <a:ext cx="708"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000">
                  <a:latin typeface="Tahoma" charset="0"/>
                  <a:cs typeface="+mn-cs"/>
                </a:rPr>
                <a:t>service </a:t>
              </a:r>
            </a:p>
            <a:p>
              <a:pPr>
                <a:defRPr/>
              </a:pPr>
              <a:r>
                <a:rPr lang="en-US" sz="2000">
                  <a:latin typeface="Tahoma" charset="0"/>
                  <a:cs typeface="+mn-cs"/>
                </a:rPr>
                <a:t>registrar</a:t>
              </a:r>
              <a:endParaRPr lang="it-IT" sz="2000">
                <a:latin typeface="Tahoma" charset="0"/>
                <a:cs typeface="+mn-cs"/>
              </a:endParaRPr>
            </a:p>
          </p:txBody>
        </p:sp>
      </p:grpSp>
      <p:sp>
        <p:nvSpPr>
          <p:cNvPr id="369672" name="Oval 8"/>
          <p:cNvSpPr>
            <a:spLocks noChangeArrowheads="1"/>
          </p:cNvSpPr>
          <p:nvPr/>
        </p:nvSpPr>
        <p:spPr bwMode="auto">
          <a:xfrm>
            <a:off x="7091363" y="3429000"/>
            <a:ext cx="1441450" cy="1296988"/>
          </a:xfrm>
          <a:prstGeom prst="ellipse">
            <a:avLst/>
          </a:prstGeom>
          <a:ln>
            <a:headEnd/>
            <a:tailEnd/>
          </a:ln>
          <a:extLst/>
        </p:spPr>
        <p:style>
          <a:lnRef idx="2">
            <a:schemeClr val="dk1">
              <a:shade val="50000"/>
            </a:schemeClr>
          </a:lnRef>
          <a:fillRef idx="1">
            <a:schemeClr val="dk1"/>
          </a:fillRef>
          <a:effectRef idx="0">
            <a:schemeClr val="dk1"/>
          </a:effectRef>
          <a:fontRef idx="minor">
            <a:schemeClr val="lt1"/>
          </a:fontRef>
        </p:style>
        <p:txBody>
          <a:bodyPr wrap="none" anchor="ctr"/>
          <a:lstStyle/>
          <a:p>
            <a:pPr algn="ctr">
              <a:defRPr/>
            </a:pPr>
            <a:r>
              <a:rPr lang="en-US">
                <a:latin typeface="Tahoma" charset="0"/>
                <a:cs typeface="+mn-cs"/>
              </a:rPr>
              <a:t>client</a:t>
            </a:r>
            <a:endParaRPr lang="it-IT">
              <a:latin typeface="Tahoma" charset="0"/>
              <a:cs typeface="+mn-cs"/>
            </a:endParaRPr>
          </a:p>
        </p:txBody>
      </p:sp>
      <p:grpSp>
        <p:nvGrpSpPr>
          <p:cNvPr id="369673" name="Group 9"/>
          <p:cNvGrpSpPr>
            <a:grpSpLocks/>
          </p:cNvGrpSpPr>
          <p:nvPr/>
        </p:nvGrpSpPr>
        <p:grpSpPr bwMode="auto">
          <a:xfrm>
            <a:off x="5794375" y="3284538"/>
            <a:ext cx="1296988" cy="1206500"/>
            <a:chOff x="3560" y="2568"/>
            <a:chExt cx="817" cy="760"/>
          </a:xfrm>
        </p:grpSpPr>
        <p:sp>
          <p:nvSpPr>
            <p:cNvPr id="369674" name="Line 10"/>
            <p:cNvSpPr>
              <a:spLocks noChangeShapeType="1"/>
            </p:cNvSpPr>
            <p:nvPr/>
          </p:nvSpPr>
          <p:spPr bwMode="auto">
            <a:xfrm flipH="1" flipV="1">
              <a:off x="3560" y="2568"/>
              <a:ext cx="817" cy="50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369675" name="Text Box 11"/>
            <p:cNvSpPr txBox="1">
              <a:spLocks noChangeArrowheads="1"/>
            </p:cNvSpPr>
            <p:nvPr/>
          </p:nvSpPr>
          <p:spPr bwMode="auto">
            <a:xfrm>
              <a:off x="3606" y="2886"/>
              <a:ext cx="735"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000">
                  <a:latin typeface="Tahoma" charset="0"/>
                  <a:cs typeface="+mn-cs"/>
                </a:rPr>
                <a:t>service</a:t>
              </a:r>
            </a:p>
            <a:p>
              <a:pPr>
                <a:defRPr/>
              </a:pPr>
              <a:r>
                <a:rPr lang="en-US" sz="2000">
                  <a:latin typeface="Tahoma" charset="0"/>
                  <a:cs typeface="+mn-cs"/>
                </a:rPr>
                <a:t>template</a:t>
              </a:r>
              <a:endParaRPr lang="it-IT" sz="2000">
                <a:latin typeface="Tahoma" charset="0"/>
                <a:cs typeface="+mn-cs"/>
              </a:endParaRPr>
            </a:p>
          </p:txBody>
        </p:sp>
      </p:grpSp>
      <p:grpSp>
        <p:nvGrpSpPr>
          <p:cNvPr id="369676" name="Group 12"/>
          <p:cNvGrpSpPr>
            <a:grpSpLocks/>
          </p:cNvGrpSpPr>
          <p:nvPr/>
        </p:nvGrpSpPr>
        <p:grpSpPr bwMode="auto">
          <a:xfrm>
            <a:off x="5794375" y="2349500"/>
            <a:ext cx="2120900" cy="1223963"/>
            <a:chOff x="3560" y="1979"/>
            <a:chExt cx="1336" cy="771"/>
          </a:xfrm>
        </p:grpSpPr>
        <p:sp>
          <p:nvSpPr>
            <p:cNvPr id="369677" name="Line 13"/>
            <p:cNvSpPr>
              <a:spLocks noChangeShapeType="1"/>
            </p:cNvSpPr>
            <p:nvPr/>
          </p:nvSpPr>
          <p:spPr bwMode="auto">
            <a:xfrm flipH="1" flipV="1">
              <a:off x="3560" y="2115"/>
              <a:ext cx="998" cy="635"/>
            </a:xfrm>
            <a:prstGeom prst="line">
              <a:avLst/>
            </a:prstGeom>
            <a:noFill/>
            <a:ln w="571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369678" name="Text Box 14"/>
            <p:cNvSpPr txBox="1">
              <a:spLocks noChangeArrowheads="1"/>
            </p:cNvSpPr>
            <p:nvPr/>
          </p:nvSpPr>
          <p:spPr bwMode="auto">
            <a:xfrm>
              <a:off x="4105" y="1979"/>
              <a:ext cx="791"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000">
                  <a:latin typeface="Tahoma" charset="0"/>
                  <a:cs typeface="+mn-cs"/>
                </a:rPr>
                <a:t>matching</a:t>
              </a:r>
            </a:p>
            <a:p>
              <a:pPr>
                <a:defRPr/>
              </a:pPr>
              <a:r>
                <a:rPr lang="en-US" sz="2000">
                  <a:latin typeface="Tahoma" charset="0"/>
                  <a:cs typeface="+mn-cs"/>
                </a:rPr>
                <a:t>object ref</a:t>
              </a:r>
              <a:endParaRPr lang="it-IT" sz="2000">
                <a:latin typeface="Tahoma" charset="0"/>
                <a:cs typeface="+mn-cs"/>
              </a:endParaRPr>
            </a:p>
          </p:txBody>
        </p:sp>
      </p:grpSp>
      <p:grpSp>
        <p:nvGrpSpPr>
          <p:cNvPr id="369679" name="Group 15"/>
          <p:cNvGrpSpPr>
            <a:grpSpLocks/>
          </p:cNvGrpSpPr>
          <p:nvPr/>
        </p:nvGrpSpPr>
        <p:grpSpPr bwMode="auto">
          <a:xfrm>
            <a:off x="3276625" y="260895"/>
            <a:ext cx="2779713" cy="2952748"/>
            <a:chOff x="1338" y="2568"/>
            <a:chExt cx="1751" cy="1860"/>
          </a:xfrm>
        </p:grpSpPr>
        <p:sp>
          <p:nvSpPr>
            <p:cNvPr id="369680" name="Text Box 16"/>
            <p:cNvSpPr txBox="1">
              <a:spLocks noChangeArrowheads="1"/>
            </p:cNvSpPr>
            <p:nvPr/>
          </p:nvSpPr>
          <p:spPr bwMode="auto">
            <a:xfrm>
              <a:off x="1927" y="2568"/>
              <a:ext cx="1162"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000" dirty="0">
                  <a:latin typeface="Tahoma" charset="0"/>
                  <a:cs typeface="+mn-cs"/>
                </a:rPr>
                <a:t>presence </a:t>
              </a:r>
            </a:p>
            <a:p>
              <a:pPr>
                <a:defRPr/>
              </a:pPr>
              <a:r>
                <a:rPr lang="en-US" sz="2000" dirty="0">
                  <a:latin typeface="Tahoma" charset="0"/>
                  <a:cs typeface="+mn-cs"/>
                </a:rPr>
                <a:t>announcement</a:t>
              </a:r>
              <a:endParaRPr lang="it-IT" sz="2000" dirty="0">
                <a:latin typeface="Tahoma" charset="0"/>
                <a:cs typeface="+mn-cs"/>
              </a:endParaRPr>
            </a:p>
          </p:txBody>
        </p:sp>
        <p:sp>
          <p:nvSpPr>
            <p:cNvPr id="369681" name="Line 17"/>
            <p:cNvSpPr>
              <a:spLocks noChangeShapeType="1"/>
            </p:cNvSpPr>
            <p:nvPr/>
          </p:nvSpPr>
          <p:spPr bwMode="auto">
            <a:xfrm flipH="1">
              <a:off x="1338" y="2931"/>
              <a:ext cx="544" cy="1497"/>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grpSp>
      <p:grpSp>
        <p:nvGrpSpPr>
          <p:cNvPr id="369682" name="Group 18"/>
          <p:cNvGrpSpPr>
            <a:grpSpLocks/>
          </p:cNvGrpSpPr>
          <p:nvPr/>
        </p:nvGrpSpPr>
        <p:grpSpPr bwMode="auto">
          <a:xfrm>
            <a:off x="1762125" y="3716338"/>
            <a:ext cx="2208213" cy="1773237"/>
            <a:chOff x="1020" y="2840"/>
            <a:chExt cx="1391" cy="1117"/>
          </a:xfrm>
        </p:grpSpPr>
        <p:sp>
          <p:nvSpPr>
            <p:cNvPr id="369683" name="Line 19"/>
            <p:cNvSpPr>
              <a:spLocks noChangeShapeType="1"/>
            </p:cNvSpPr>
            <p:nvPr/>
          </p:nvSpPr>
          <p:spPr bwMode="auto">
            <a:xfrm flipV="1">
              <a:off x="1020" y="2840"/>
              <a:ext cx="998" cy="59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369684" name="Text Box 20"/>
            <p:cNvSpPr txBox="1">
              <a:spLocks noChangeArrowheads="1"/>
            </p:cNvSpPr>
            <p:nvPr/>
          </p:nvSpPr>
          <p:spPr bwMode="auto">
            <a:xfrm>
              <a:off x="1474" y="3323"/>
              <a:ext cx="937"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000" dirty="0">
                  <a:latin typeface="Tahoma" charset="0"/>
                  <a:cs typeface="+mn-cs"/>
                </a:rPr>
                <a:t>service</a:t>
              </a:r>
            </a:p>
            <a:p>
              <a:pPr>
                <a:defRPr/>
              </a:pPr>
              <a:r>
                <a:rPr lang="en-US" sz="2000" dirty="0">
                  <a:latin typeface="Tahoma" charset="0"/>
                  <a:cs typeface="+mn-cs"/>
                </a:rPr>
                <a:t>item</a:t>
              </a:r>
            </a:p>
            <a:p>
              <a:pPr>
                <a:defRPr/>
              </a:pPr>
              <a:r>
                <a:rPr lang="en-US" sz="2000" dirty="0">
                  <a:latin typeface="Tahoma" charset="0"/>
                  <a:cs typeface="+mn-cs"/>
                </a:rPr>
                <a:t>(descriptor)</a:t>
              </a:r>
              <a:endParaRPr lang="it-IT" sz="2000" dirty="0">
                <a:latin typeface="Tahoma" charset="0"/>
                <a:cs typeface="+mn-cs"/>
              </a:endParaRPr>
            </a:p>
          </p:txBody>
        </p:sp>
      </p:grpSp>
      <p:sp>
        <p:nvSpPr>
          <p:cNvPr id="369685" name="Text Box 21"/>
          <p:cNvSpPr txBox="1">
            <a:spLocks noChangeArrowheads="1"/>
          </p:cNvSpPr>
          <p:nvPr/>
        </p:nvSpPr>
        <p:spPr bwMode="auto">
          <a:xfrm>
            <a:off x="538163" y="1700213"/>
            <a:ext cx="2476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b="1" i="1">
                <a:latin typeface="Tahoma" charset="0"/>
                <a:cs typeface="+mn-cs"/>
              </a:rPr>
              <a:t>JOIN PROCESS</a:t>
            </a:r>
            <a:endParaRPr lang="it-IT" b="1" i="1">
              <a:latin typeface="Tahoma" charset="0"/>
              <a:cs typeface="+mn-cs"/>
            </a:endParaRPr>
          </a:p>
        </p:txBody>
      </p:sp>
      <p:sp>
        <p:nvSpPr>
          <p:cNvPr id="369686" name="Text Box 22"/>
          <p:cNvSpPr txBox="1">
            <a:spLocks noChangeArrowheads="1"/>
          </p:cNvSpPr>
          <p:nvPr/>
        </p:nvSpPr>
        <p:spPr bwMode="auto">
          <a:xfrm>
            <a:off x="5867400" y="1484313"/>
            <a:ext cx="2989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b="1" i="1">
                <a:latin typeface="Tahoma" charset="0"/>
                <a:cs typeface="+mn-cs"/>
              </a:rPr>
              <a:t>LOOKUP PROCESS</a:t>
            </a:r>
            <a:endParaRPr lang="it-IT" b="1" i="1">
              <a:latin typeface="Tahoma" charset="0"/>
              <a:cs typeface="+mn-cs"/>
            </a:endParaRPr>
          </a:p>
        </p:txBody>
      </p:sp>
      <p:sp>
        <p:nvSpPr>
          <p:cNvPr id="369687" name="Text Box 23"/>
          <p:cNvSpPr txBox="1">
            <a:spLocks noChangeArrowheads="1"/>
          </p:cNvSpPr>
          <p:nvPr/>
        </p:nvSpPr>
        <p:spPr bwMode="auto">
          <a:xfrm>
            <a:off x="4786313" y="4724400"/>
            <a:ext cx="2371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b="1" i="1">
                <a:latin typeface="Tahoma" charset="0"/>
                <a:cs typeface="+mn-cs"/>
              </a:rPr>
              <a:t>CLIENT JOINS</a:t>
            </a:r>
            <a:endParaRPr lang="it-IT" b="1" i="1">
              <a:latin typeface="Tahoma" charset="0"/>
              <a:cs typeface="+mn-cs"/>
            </a:endParaRPr>
          </a:p>
        </p:txBody>
      </p:sp>
      <p:sp>
        <p:nvSpPr>
          <p:cNvPr id="369688" name="Rectangle 24"/>
          <p:cNvSpPr>
            <a:spLocks noChangeArrowheads="1"/>
          </p:cNvSpPr>
          <p:nvPr/>
        </p:nvSpPr>
        <p:spPr bwMode="auto">
          <a:xfrm>
            <a:off x="3130550" y="3357563"/>
            <a:ext cx="503238" cy="287337"/>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369689" name="Oval 25"/>
          <p:cNvSpPr>
            <a:spLocks noChangeArrowheads="1"/>
          </p:cNvSpPr>
          <p:nvPr/>
        </p:nvSpPr>
        <p:spPr bwMode="auto">
          <a:xfrm>
            <a:off x="7378700" y="3573463"/>
            <a:ext cx="288925" cy="288925"/>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369690" name="Line 26"/>
          <p:cNvSpPr>
            <a:spLocks noChangeShapeType="1"/>
          </p:cNvSpPr>
          <p:nvPr/>
        </p:nvSpPr>
        <p:spPr bwMode="auto">
          <a:xfrm flipH="1">
            <a:off x="1835150" y="3789363"/>
            <a:ext cx="5616575" cy="12954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Tree>
    <p:extLst>
      <p:ext uri="{BB962C8B-B14F-4D97-AF65-F5344CB8AC3E}">
        <p14:creationId xmlns:p14="http://schemas.microsoft.com/office/powerpoint/2010/main" val="14237165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96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4" presetClass="entr" presetSubtype="16" fill="hold" grpId="0" nodeType="clickEffect">
                                  <p:stCondLst>
                                    <p:cond delay="0"/>
                                  </p:stCondLst>
                                  <p:childTnLst>
                                    <p:set>
                                      <p:cBhvr>
                                        <p:cTn id="10" dur="1" fill="hold">
                                          <p:stCondLst>
                                            <p:cond delay="0"/>
                                          </p:stCondLst>
                                        </p:cTn>
                                        <p:tgtEl>
                                          <p:spTgt spid="369668"/>
                                        </p:tgtEl>
                                        <p:attrNameLst>
                                          <p:attrName>style.visibility</p:attrName>
                                        </p:attrNameLst>
                                      </p:cBhvr>
                                      <p:to>
                                        <p:strVal val="visible"/>
                                      </p:to>
                                    </p:set>
                                    <p:animEffect transition="in" filter="box(in)">
                                      <p:cBhvr>
                                        <p:cTn id="11" dur="500"/>
                                        <p:tgtEl>
                                          <p:spTgt spid="36966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53" presetClass="entr" presetSubtype="0" fill="hold" nodeType="clickEffect">
                                  <p:stCondLst>
                                    <p:cond delay="0"/>
                                  </p:stCondLst>
                                  <p:childTnLst>
                                    <p:set>
                                      <p:cBhvr>
                                        <p:cTn id="15" dur="1" fill="hold">
                                          <p:stCondLst>
                                            <p:cond delay="0"/>
                                          </p:stCondLst>
                                        </p:cTn>
                                        <p:tgtEl>
                                          <p:spTgt spid="369679"/>
                                        </p:tgtEl>
                                        <p:attrNameLst>
                                          <p:attrName>style.visibility</p:attrName>
                                        </p:attrNameLst>
                                      </p:cBhvr>
                                      <p:to>
                                        <p:strVal val="visible"/>
                                      </p:to>
                                    </p:set>
                                    <p:anim calcmode="lin" valueType="num">
                                      <p:cBhvr>
                                        <p:cTn id="16" dur="500" fill="hold"/>
                                        <p:tgtEl>
                                          <p:spTgt spid="369679"/>
                                        </p:tgtEl>
                                        <p:attrNameLst>
                                          <p:attrName>ppt_w</p:attrName>
                                        </p:attrNameLst>
                                      </p:cBhvr>
                                      <p:tavLst>
                                        <p:tav tm="0">
                                          <p:val>
                                            <p:fltVal val="0"/>
                                          </p:val>
                                        </p:tav>
                                        <p:tav tm="100000">
                                          <p:val>
                                            <p:strVal val="#ppt_w"/>
                                          </p:val>
                                        </p:tav>
                                      </p:tavLst>
                                    </p:anim>
                                    <p:anim calcmode="lin" valueType="num">
                                      <p:cBhvr>
                                        <p:cTn id="17" dur="500" fill="hold"/>
                                        <p:tgtEl>
                                          <p:spTgt spid="369679"/>
                                        </p:tgtEl>
                                        <p:attrNameLst>
                                          <p:attrName>ppt_h</p:attrName>
                                        </p:attrNameLst>
                                      </p:cBhvr>
                                      <p:tavLst>
                                        <p:tav tm="0">
                                          <p:val>
                                            <p:fltVal val="0"/>
                                          </p:val>
                                        </p:tav>
                                        <p:tav tm="100000">
                                          <p:val>
                                            <p:strVal val="#ppt_h"/>
                                          </p:val>
                                        </p:tav>
                                      </p:tavLst>
                                    </p:anim>
                                    <p:animEffect transition="in" filter="fade">
                                      <p:cBhvr>
                                        <p:cTn id="18" dur="500"/>
                                        <p:tgtEl>
                                          <p:spTgt spid="369679"/>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nodeType="clickEffect">
                                  <p:stCondLst>
                                    <p:cond delay="0"/>
                                  </p:stCondLst>
                                  <p:childTnLst>
                                    <p:set>
                                      <p:cBhvr>
                                        <p:cTn id="22" dur="1" fill="hold">
                                          <p:stCondLst>
                                            <p:cond delay="0"/>
                                          </p:stCondLst>
                                        </p:cTn>
                                        <p:tgtEl>
                                          <p:spTgt spid="369679"/>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53" presetClass="entr" presetSubtype="0" fill="hold" nodeType="clickEffect">
                                  <p:stCondLst>
                                    <p:cond delay="0"/>
                                  </p:stCondLst>
                                  <p:childTnLst>
                                    <p:set>
                                      <p:cBhvr>
                                        <p:cTn id="26" dur="1" fill="hold">
                                          <p:stCondLst>
                                            <p:cond delay="0"/>
                                          </p:stCondLst>
                                        </p:cTn>
                                        <p:tgtEl>
                                          <p:spTgt spid="369669"/>
                                        </p:tgtEl>
                                        <p:attrNameLst>
                                          <p:attrName>style.visibility</p:attrName>
                                        </p:attrNameLst>
                                      </p:cBhvr>
                                      <p:to>
                                        <p:strVal val="visible"/>
                                      </p:to>
                                    </p:set>
                                    <p:anim calcmode="lin" valueType="num">
                                      <p:cBhvr>
                                        <p:cTn id="27" dur="500" fill="hold"/>
                                        <p:tgtEl>
                                          <p:spTgt spid="369669"/>
                                        </p:tgtEl>
                                        <p:attrNameLst>
                                          <p:attrName>ppt_w</p:attrName>
                                        </p:attrNameLst>
                                      </p:cBhvr>
                                      <p:tavLst>
                                        <p:tav tm="0">
                                          <p:val>
                                            <p:fltVal val="0"/>
                                          </p:val>
                                        </p:tav>
                                        <p:tav tm="100000">
                                          <p:val>
                                            <p:strVal val="#ppt_w"/>
                                          </p:val>
                                        </p:tav>
                                      </p:tavLst>
                                    </p:anim>
                                    <p:anim calcmode="lin" valueType="num">
                                      <p:cBhvr>
                                        <p:cTn id="28" dur="500" fill="hold"/>
                                        <p:tgtEl>
                                          <p:spTgt spid="369669"/>
                                        </p:tgtEl>
                                        <p:attrNameLst>
                                          <p:attrName>ppt_h</p:attrName>
                                        </p:attrNameLst>
                                      </p:cBhvr>
                                      <p:tavLst>
                                        <p:tav tm="0">
                                          <p:val>
                                            <p:fltVal val="0"/>
                                          </p:val>
                                        </p:tav>
                                        <p:tav tm="100000">
                                          <p:val>
                                            <p:strVal val="#ppt_h"/>
                                          </p:val>
                                        </p:tav>
                                      </p:tavLst>
                                    </p:anim>
                                    <p:animEffect transition="in" filter="fade">
                                      <p:cBhvr>
                                        <p:cTn id="29" dur="500"/>
                                        <p:tgtEl>
                                          <p:spTgt spid="369669"/>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xit" presetSubtype="0" fill="hold" nodeType="clickEffect">
                                  <p:stCondLst>
                                    <p:cond delay="0"/>
                                  </p:stCondLst>
                                  <p:childTnLst>
                                    <p:set>
                                      <p:cBhvr>
                                        <p:cTn id="33" dur="1" fill="hold">
                                          <p:stCondLst>
                                            <p:cond delay="0"/>
                                          </p:stCondLst>
                                        </p:cTn>
                                        <p:tgtEl>
                                          <p:spTgt spid="369669"/>
                                        </p:tgtEl>
                                        <p:attrNameLst>
                                          <p:attrName>style.visibility</p:attrName>
                                        </p:attrNameLst>
                                      </p:cBhvr>
                                      <p:to>
                                        <p:strVal val="hidden"/>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55" presetClass="entr" presetSubtype="0" fill="hold" nodeType="clickEffect">
                                  <p:stCondLst>
                                    <p:cond delay="0"/>
                                  </p:stCondLst>
                                  <p:childTnLst>
                                    <p:set>
                                      <p:cBhvr>
                                        <p:cTn id="37" dur="1" fill="hold">
                                          <p:stCondLst>
                                            <p:cond delay="0"/>
                                          </p:stCondLst>
                                        </p:cTn>
                                        <p:tgtEl>
                                          <p:spTgt spid="369685">
                                            <p:txEl>
                                              <p:pRg st="0" end="0"/>
                                            </p:txEl>
                                          </p:spTgt>
                                        </p:tgtEl>
                                        <p:attrNameLst>
                                          <p:attrName>style.visibility</p:attrName>
                                        </p:attrNameLst>
                                      </p:cBhvr>
                                      <p:to>
                                        <p:strVal val="visible"/>
                                      </p:to>
                                    </p:set>
                                    <p:anim calcmode="lin" valueType="num">
                                      <p:cBhvr>
                                        <p:cTn id="38" dur="1000" fill="hold"/>
                                        <p:tgtEl>
                                          <p:spTgt spid="369685">
                                            <p:txEl>
                                              <p:pRg st="0" end="0"/>
                                            </p:txEl>
                                          </p:spTgt>
                                        </p:tgtEl>
                                        <p:attrNameLst>
                                          <p:attrName>ppt_w</p:attrName>
                                        </p:attrNameLst>
                                      </p:cBhvr>
                                      <p:tavLst>
                                        <p:tav tm="0">
                                          <p:val>
                                            <p:strVal val="#ppt_w*0.70"/>
                                          </p:val>
                                        </p:tav>
                                        <p:tav tm="100000">
                                          <p:val>
                                            <p:strVal val="#ppt_w"/>
                                          </p:val>
                                        </p:tav>
                                      </p:tavLst>
                                    </p:anim>
                                    <p:anim calcmode="lin" valueType="num">
                                      <p:cBhvr>
                                        <p:cTn id="39" dur="1000" fill="hold"/>
                                        <p:tgtEl>
                                          <p:spTgt spid="369685">
                                            <p:txEl>
                                              <p:pRg st="0" end="0"/>
                                            </p:txEl>
                                          </p:spTgt>
                                        </p:tgtEl>
                                        <p:attrNameLst>
                                          <p:attrName>ppt_h</p:attrName>
                                        </p:attrNameLst>
                                      </p:cBhvr>
                                      <p:tavLst>
                                        <p:tav tm="0">
                                          <p:val>
                                            <p:strVal val="#ppt_h"/>
                                          </p:val>
                                        </p:tav>
                                        <p:tav tm="100000">
                                          <p:val>
                                            <p:strVal val="#ppt_h"/>
                                          </p:val>
                                        </p:tav>
                                      </p:tavLst>
                                    </p:anim>
                                    <p:animEffect transition="in" filter="fade">
                                      <p:cBhvr>
                                        <p:cTn id="40" dur="1000"/>
                                        <p:tgtEl>
                                          <p:spTgt spid="369685">
                                            <p:txEl>
                                              <p:pRg st="0" end="0"/>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53" presetClass="entr" presetSubtype="0" fill="hold" nodeType="clickEffect">
                                  <p:stCondLst>
                                    <p:cond delay="0"/>
                                  </p:stCondLst>
                                  <p:childTnLst>
                                    <p:set>
                                      <p:cBhvr>
                                        <p:cTn id="44" dur="1" fill="hold">
                                          <p:stCondLst>
                                            <p:cond delay="0"/>
                                          </p:stCondLst>
                                        </p:cTn>
                                        <p:tgtEl>
                                          <p:spTgt spid="369682"/>
                                        </p:tgtEl>
                                        <p:attrNameLst>
                                          <p:attrName>style.visibility</p:attrName>
                                        </p:attrNameLst>
                                      </p:cBhvr>
                                      <p:to>
                                        <p:strVal val="visible"/>
                                      </p:to>
                                    </p:set>
                                    <p:anim calcmode="lin" valueType="num">
                                      <p:cBhvr>
                                        <p:cTn id="45" dur="500" fill="hold"/>
                                        <p:tgtEl>
                                          <p:spTgt spid="369682"/>
                                        </p:tgtEl>
                                        <p:attrNameLst>
                                          <p:attrName>ppt_w</p:attrName>
                                        </p:attrNameLst>
                                      </p:cBhvr>
                                      <p:tavLst>
                                        <p:tav tm="0">
                                          <p:val>
                                            <p:fltVal val="0"/>
                                          </p:val>
                                        </p:tav>
                                        <p:tav tm="100000">
                                          <p:val>
                                            <p:strVal val="#ppt_w"/>
                                          </p:val>
                                        </p:tav>
                                      </p:tavLst>
                                    </p:anim>
                                    <p:anim calcmode="lin" valueType="num">
                                      <p:cBhvr>
                                        <p:cTn id="46" dur="500" fill="hold"/>
                                        <p:tgtEl>
                                          <p:spTgt spid="369682"/>
                                        </p:tgtEl>
                                        <p:attrNameLst>
                                          <p:attrName>ppt_h</p:attrName>
                                        </p:attrNameLst>
                                      </p:cBhvr>
                                      <p:tavLst>
                                        <p:tav tm="0">
                                          <p:val>
                                            <p:fltVal val="0"/>
                                          </p:val>
                                        </p:tav>
                                        <p:tav tm="100000">
                                          <p:val>
                                            <p:strVal val="#ppt_h"/>
                                          </p:val>
                                        </p:tav>
                                      </p:tavLst>
                                    </p:anim>
                                    <p:animEffect transition="in" filter="fade">
                                      <p:cBhvr>
                                        <p:cTn id="47" dur="500"/>
                                        <p:tgtEl>
                                          <p:spTgt spid="36968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xit" presetSubtype="0" fill="hold" grpId="0" nodeType="clickEffect">
                                  <p:stCondLst>
                                    <p:cond delay="0"/>
                                  </p:stCondLst>
                                  <p:childTnLst>
                                    <p:set>
                                      <p:cBhvr>
                                        <p:cTn id="51" dur="1" fill="hold">
                                          <p:stCondLst>
                                            <p:cond delay="0"/>
                                          </p:stCondLst>
                                        </p:cTn>
                                        <p:tgtEl>
                                          <p:spTgt spid="369685">
                                            <p:txEl>
                                              <p:pRg st="0" end="0"/>
                                            </p:txEl>
                                          </p:spTgt>
                                        </p:tgtEl>
                                        <p:attrNameLst>
                                          <p:attrName>style.visibility</p:attrName>
                                        </p:attrNameLst>
                                      </p:cBhvr>
                                      <p:to>
                                        <p:strVal val="hidden"/>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69688"/>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xit" presetSubtype="0" fill="hold" nodeType="clickEffect">
                                  <p:stCondLst>
                                    <p:cond delay="0"/>
                                  </p:stCondLst>
                                  <p:childTnLst>
                                    <p:set>
                                      <p:cBhvr>
                                        <p:cTn id="59" dur="1" fill="hold">
                                          <p:stCondLst>
                                            <p:cond delay="0"/>
                                          </p:stCondLst>
                                        </p:cTn>
                                        <p:tgtEl>
                                          <p:spTgt spid="369682"/>
                                        </p:tgtEl>
                                        <p:attrNameLst>
                                          <p:attrName>style.visibility</p:attrName>
                                        </p:attrNameLst>
                                      </p:cBhvr>
                                      <p:to>
                                        <p:strVal val="hidden"/>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4" presetClass="entr" presetSubtype="16" fill="hold" grpId="0" nodeType="clickEffect">
                                  <p:stCondLst>
                                    <p:cond delay="0"/>
                                  </p:stCondLst>
                                  <p:childTnLst>
                                    <p:set>
                                      <p:cBhvr>
                                        <p:cTn id="63" dur="1" fill="hold">
                                          <p:stCondLst>
                                            <p:cond delay="0"/>
                                          </p:stCondLst>
                                        </p:cTn>
                                        <p:tgtEl>
                                          <p:spTgt spid="369672"/>
                                        </p:tgtEl>
                                        <p:attrNameLst>
                                          <p:attrName>style.visibility</p:attrName>
                                        </p:attrNameLst>
                                      </p:cBhvr>
                                      <p:to>
                                        <p:strVal val="visible"/>
                                      </p:to>
                                    </p:set>
                                    <p:animEffect transition="in" filter="box(in)">
                                      <p:cBhvr>
                                        <p:cTn id="64" dur="500"/>
                                        <p:tgtEl>
                                          <p:spTgt spid="369672"/>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55" presetClass="entr" presetSubtype="0" fill="hold" nodeType="clickEffect">
                                  <p:stCondLst>
                                    <p:cond delay="0"/>
                                  </p:stCondLst>
                                  <p:childTnLst>
                                    <p:set>
                                      <p:cBhvr>
                                        <p:cTn id="68" dur="1" fill="hold">
                                          <p:stCondLst>
                                            <p:cond delay="0"/>
                                          </p:stCondLst>
                                        </p:cTn>
                                        <p:tgtEl>
                                          <p:spTgt spid="369687">
                                            <p:txEl>
                                              <p:pRg st="0" end="0"/>
                                            </p:txEl>
                                          </p:spTgt>
                                        </p:tgtEl>
                                        <p:attrNameLst>
                                          <p:attrName>style.visibility</p:attrName>
                                        </p:attrNameLst>
                                      </p:cBhvr>
                                      <p:to>
                                        <p:strVal val="visible"/>
                                      </p:to>
                                    </p:set>
                                    <p:anim calcmode="lin" valueType="num">
                                      <p:cBhvr>
                                        <p:cTn id="69" dur="1000" fill="hold"/>
                                        <p:tgtEl>
                                          <p:spTgt spid="369687">
                                            <p:txEl>
                                              <p:pRg st="0" end="0"/>
                                            </p:txEl>
                                          </p:spTgt>
                                        </p:tgtEl>
                                        <p:attrNameLst>
                                          <p:attrName>ppt_w</p:attrName>
                                        </p:attrNameLst>
                                      </p:cBhvr>
                                      <p:tavLst>
                                        <p:tav tm="0">
                                          <p:val>
                                            <p:strVal val="#ppt_w*0.70"/>
                                          </p:val>
                                        </p:tav>
                                        <p:tav tm="100000">
                                          <p:val>
                                            <p:strVal val="#ppt_w"/>
                                          </p:val>
                                        </p:tav>
                                      </p:tavLst>
                                    </p:anim>
                                    <p:anim calcmode="lin" valueType="num">
                                      <p:cBhvr>
                                        <p:cTn id="70" dur="1000" fill="hold"/>
                                        <p:tgtEl>
                                          <p:spTgt spid="369687">
                                            <p:txEl>
                                              <p:pRg st="0" end="0"/>
                                            </p:txEl>
                                          </p:spTgt>
                                        </p:tgtEl>
                                        <p:attrNameLst>
                                          <p:attrName>ppt_h</p:attrName>
                                        </p:attrNameLst>
                                      </p:cBhvr>
                                      <p:tavLst>
                                        <p:tav tm="0">
                                          <p:val>
                                            <p:strVal val="#ppt_h"/>
                                          </p:val>
                                        </p:tav>
                                        <p:tav tm="100000">
                                          <p:val>
                                            <p:strVal val="#ppt_h"/>
                                          </p:val>
                                        </p:tav>
                                      </p:tavLst>
                                    </p:anim>
                                    <p:animEffect transition="in" filter="fade">
                                      <p:cBhvr>
                                        <p:cTn id="71" dur="1000"/>
                                        <p:tgtEl>
                                          <p:spTgt spid="369687">
                                            <p:txEl>
                                              <p:pRg st="0" end="0"/>
                                            </p:txEl>
                                          </p:spTgt>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xit" presetSubtype="0" fill="hold" grpId="0" nodeType="clickEffect">
                                  <p:stCondLst>
                                    <p:cond delay="0"/>
                                  </p:stCondLst>
                                  <p:childTnLst>
                                    <p:set>
                                      <p:cBhvr>
                                        <p:cTn id="75" dur="1" fill="hold">
                                          <p:stCondLst>
                                            <p:cond delay="0"/>
                                          </p:stCondLst>
                                        </p:cTn>
                                        <p:tgtEl>
                                          <p:spTgt spid="369687">
                                            <p:txEl>
                                              <p:pRg st="0" end="0"/>
                                            </p:txEl>
                                          </p:spTgt>
                                        </p:tgtEl>
                                        <p:attrNameLst>
                                          <p:attrName>style.visibility</p:attrName>
                                        </p:attrNameLst>
                                      </p:cBhvr>
                                      <p:to>
                                        <p:strVal val="hidden"/>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55" presetClass="entr" presetSubtype="0" fill="hold" nodeType="clickEffect">
                                  <p:stCondLst>
                                    <p:cond delay="0"/>
                                  </p:stCondLst>
                                  <p:childTnLst>
                                    <p:set>
                                      <p:cBhvr>
                                        <p:cTn id="79" dur="1" fill="hold">
                                          <p:stCondLst>
                                            <p:cond delay="0"/>
                                          </p:stCondLst>
                                        </p:cTn>
                                        <p:tgtEl>
                                          <p:spTgt spid="369686">
                                            <p:txEl>
                                              <p:pRg st="0" end="0"/>
                                            </p:txEl>
                                          </p:spTgt>
                                        </p:tgtEl>
                                        <p:attrNameLst>
                                          <p:attrName>style.visibility</p:attrName>
                                        </p:attrNameLst>
                                      </p:cBhvr>
                                      <p:to>
                                        <p:strVal val="visible"/>
                                      </p:to>
                                    </p:set>
                                    <p:anim calcmode="lin" valueType="num">
                                      <p:cBhvr>
                                        <p:cTn id="80" dur="1000" fill="hold"/>
                                        <p:tgtEl>
                                          <p:spTgt spid="369686">
                                            <p:txEl>
                                              <p:pRg st="0" end="0"/>
                                            </p:txEl>
                                          </p:spTgt>
                                        </p:tgtEl>
                                        <p:attrNameLst>
                                          <p:attrName>ppt_w</p:attrName>
                                        </p:attrNameLst>
                                      </p:cBhvr>
                                      <p:tavLst>
                                        <p:tav tm="0">
                                          <p:val>
                                            <p:strVal val="#ppt_w*0.70"/>
                                          </p:val>
                                        </p:tav>
                                        <p:tav tm="100000">
                                          <p:val>
                                            <p:strVal val="#ppt_w"/>
                                          </p:val>
                                        </p:tav>
                                      </p:tavLst>
                                    </p:anim>
                                    <p:anim calcmode="lin" valueType="num">
                                      <p:cBhvr>
                                        <p:cTn id="81" dur="1000" fill="hold"/>
                                        <p:tgtEl>
                                          <p:spTgt spid="369686">
                                            <p:txEl>
                                              <p:pRg st="0" end="0"/>
                                            </p:txEl>
                                          </p:spTgt>
                                        </p:tgtEl>
                                        <p:attrNameLst>
                                          <p:attrName>ppt_h</p:attrName>
                                        </p:attrNameLst>
                                      </p:cBhvr>
                                      <p:tavLst>
                                        <p:tav tm="0">
                                          <p:val>
                                            <p:strVal val="#ppt_h"/>
                                          </p:val>
                                        </p:tav>
                                        <p:tav tm="100000">
                                          <p:val>
                                            <p:strVal val="#ppt_h"/>
                                          </p:val>
                                        </p:tav>
                                      </p:tavLst>
                                    </p:anim>
                                    <p:animEffect transition="in" filter="fade">
                                      <p:cBhvr>
                                        <p:cTn id="82" dur="1000"/>
                                        <p:tgtEl>
                                          <p:spTgt spid="369686">
                                            <p:txEl>
                                              <p:pRg st="0" end="0"/>
                                            </p:txEl>
                                          </p:spTgt>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53" presetClass="entr" presetSubtype="0" fill="hold" nodeType="clickEffect">
                                  <p:stCondLst>
                                    <p:cond delay="0"/>
                                  </p:stCondLst>
                                  <p:childTnLst>
                                    <p:set>
                                      <p:cBhvr>
                                        <p:cTn id="86" dur="1" fill="hold">
                                          <p:stCondLst>
                                            <p:cond delay="0"/>
                                          </p:stCondLst>
                                        </p:cTn>
                                        <p:tgtEl>
                                          <p:spTgt spid="369673"/>
                                        </p:tgtEl>
                                        <p:attrNameLst>
                                          <p:attrName>style.visibility</p:attrName>
                                        </p:attrNameLst>
                                      </p:cBhvr>
                                      <p:to>
                                        <p:strVal val="visible"/>
                                      </p:to>
                                    </p:set>
                                    <p:anim calcmode="lin" valueType="num">
                                      <p:cBhvr>
                                        <p:cTn id="87" dur="500" fill="hold"/>
                                        <p:tgtEl>
                                          <p:spTgt spid="369673"/>
                                        </p:tgtEl>
                                        <p:attrNameLst>
                                          <p:attrName>ppt_w</p:attrName>
                                        </p:attrNameLst>
                                      </p:cBhvr>
                                      <p:tavLst>
                                        <p:tav tm="0">
                                          <p:val>
                                            <p:fltVal val="0"/>
                                          </p:val>
                                        </p:tav>
                                        <p:tav tm="100000">
                                          <p:val>
                                            <p:strVal val="#ppt_w"/>
                                          </p:val>
                                        </p:tav>
                                      </p:tavLst>
                                    </p:anim>
                                    <p:anim calcmode="lin" valueType="num">
                                      <p:cBhvr>
                                        <p:cTn id="88" dur="500" fill="hold"/>
                                        <p:tgtEl>
                                          <p:spTgt spid="369673"/>
                                        </p:tgtEl>
                                        <p:attrNameLst>
                                          <p:attrName>ppt_h</p:attrName>
                                        </p:attrNameLst>
                                      </p:cBhvr>
                                      <p:tavLst>
                                        <p:tav tm="0">
                                          <p:val>
                                            <p:fltVal val="0"/>
                                          </p:val>
                                        </p:tav>
                                        <p:tav tm="100000">
                                          <p:val>
                                            <p:strVal val="#ppt_h"/>
                                          </p:val>
                                        </p:tav>
                                      </p:tavLst>
                                    </p:anim>
                                    <p:animEffect transition="in" filter="fade">
                                      <p:cBhvr>
                                        <p:cTn id="89" dur="500"/>
                                        <p:tgtEl>
                                          <p:spTgt spid="369673"/>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1" presetClass="exit" presetSubtype="0" fill="hold" nodeType="clickEffect">
                                  <p:stCondLst>
                                    <p:cond delay="0"/>
                                  </p:stCondLst>
                                  <p:childTnLst>
                                    <p:set>
                                      <p:cBhvr>
                                        <p:cTn id="93" dur="1" fill="hold">
                                          <p:stCondLst>
                                            <p:cond delay="0"/>
                                          </p:stCondLst>
                                        </p:cTn>
                                        <p:tgtEl>
                                          <p:spTgt spid="369673"/>
                                        </p:tgtEl>
                                        <p:attrNameLst>
                                          <p:attrName>style.visibility</p:attrName>
                                        </p:attrNameLst>
                                      </p:cBhvr>
                                      <p:to>
                                        <p:strVal val="hidden"/>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53" presetClass="entr" presetSubtype="0" fill="hold" nodeType="clickEffect">
                                  <p:stCondLst>
                                    <p:cond delay="0"/>
                                  </p:stCondLst>
                                  <p:childTnLst>
                                    <p:set>
                                      <p:cBhvr>
                                        <p:cTn id="97" dur="1" fill="hold">
                                          <p:stCondLst>
                                            <p:cond delay="0"/>
                                          </p:stCondLst>
                                        </p:cTn>
                                        <p:tgtEl>
                                          <p:spTgt spid="369676"/>
                                        </p:tgtEl>
                                        <p:attrNameLst>
                                          <p:attrName>style.visibility</p:attrName>
                                        </p:attrNameLst>
                                      </p:cBhvr>
                                      <p:to>
                                        <p:strVal val="visible"/>
                                      </p:to>
                                    </p:set>
                                    <p:anim calcmode="lin" valueType="num">
                                      <p:cBhvr>
                                        <p:cTn id="98" dur="500" fill="hold"/>
                                        <p:tgtEl>
                                          <p:spTgt spid="369676"/>
                                        </p:tgtEl>
                                        <p:attrNameLst>
                                          <p:attrName>ppt_w</p:attrName>
                                        </p:attrNameLst>
                                      </p:cBhvr>
                                      <p:tavLst>
                                        <p:tav tm="0">
                                          <p:val>
                                            <p:fltVal val="0"/>
                                          </p:val>
                                        </p:tav>
                                        <p:tav tm="100000">
                                          <p:val>
                                            <p:strVal val="#ppt_w"/>
                                          </p:val>
                                        </p:tav>
                                      </p:tavLst>
                                    </p:anim>
                                    <p:anim calcmode="lin" valueType="num">
                                      <p:cBhvr>
                                        <p:cTn id="99" dur="500" fill="hold"/>
                                        <p:tgtEl>
                                          <p:spTgt spid="369676"/>
                                        </p:tgtEl>
                                        <p:attrNameLst>
                                          <p:attrName>ppt_h</p:attrName>
                                        </p:attrNameLst>
                                      </p:cBhvr>
                                      <p:tavLst>
                                        <p:tav tm="0">
                                          <p:val>
                                            <p:fltVal val="0"/>
                                          </p:val>
                                        </p:tav>
                                        <p:tav tm="100000">
                                          <p:val>
                                            <p:strVal val="#ppt_h"/>
                                          </p:val>
                                        </p:tav>
                                      </p:tavLst>
                                    </p:anim>
                                    <p:animEffect transition="in" filter="fade">
                                      <p:cBhvr>
                                        <p:cTn id="100" dur="500"/>
                                        <p:tgtEl>
                                          <p:spTgt spid="369676"/>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 presetClass="exit" presetSubtype="0" fill="hold" nodeType="clickEffect">
                                  <p:stCondLst>
                                    <p:cond delay="0"/>
                                  </p:stCondLst>
                                  <p:childTnLst>
                                    <p:set>
                                      <p:cBhvr>
                                        <p:cTn id="104" dur="1" fill="hold">
                                          <p:stCondLst>
                                            <p:cond delay="0"/>
                                          </p:stCondLst>
                                        </p:cTn>
                                        <p:tgtEl>
                                          <p:spTgt spid="369676"/>
                                        </p:tgtEl>
                                        <p:attrNameLst>
                                          <p:attrName>style.visibility</p:attrName>
                                        </p:attrNameLst>
                                      </p:cBhvr>
                                      <p:to>
                                        <p:strVal val="hidden"/>
                                      </p:to>
                                    </p:se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369689"/>
                                        </p:tgtEl>
                                        <p:attrNameLst>
                                          <p:attrName>style.visibility</p:attrName>
                                        </p:attrNameLst>
                                      </p:cBhvr>
                                      <p:to>
                                        <p:strVal val="visible"/>
                                      </p:to>
                                    </p:se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55" presetClass="entr" presetSubtype="0" fill="hold" nodeType="clickEffect">
                                  <p:stCondLst>
                                    <p:cond delay="0"/>
                                  </p:stCondLst>
                                  <p:childTnLst>
                                    <p:set>
                                      <p:cBhvr>
                                        <p:cTn id="112" dur="1" fill="hold">
                                          <p:stCondLst>
                                            <p:cond delay="0"/>
                                          </p:stCondLst>
                                        </p:cTn>
                                        <p:tgtEl>
                                          <p:spTgt spid="369690"/>
                                        </p:tgtEl>
                                        <p:attrNameLst>
                                          <p:attrName>style.visibility</p:attrName>
                                        </p:attrNameLst>
                                      </p:cBhvr>
                                      <p:to>
                                        <p:strVal val="visible"/>
                                      </p:to>
                                    </p:set>
                                    <p:anim calcmode="lin" valueType="num">
                                      <p:cBhvr>
                                        <p:cTn id="113" dur="1000" fill="hold"/>
                                        <p:tgtEl>
                                          <p:spTgt spid="369690"/>
                                        </p:tgtEl>
                                        <p:attrNameLst>
                                          <p:attrName>ppt_w</p:attrName>
                                        </p:attrNameLst>
                                      </p:cBhvr>
                                      <p:tavLst>
                                        <p:tav tm="0">
                                          <p:val>
                                            <p:strVal val="#ppt_w*0.70"/>
                                          </p:val>
                                        </p:tav>
                                        <p:tav tm="100000">
                                          <p:val>
                                            <p:strVal val="#ppt_w"/>
                                          </p:val>
                                        </p:tav>
                                      </p:tavLst>
                                    </p:anim>
                                    <p:anim calcmode="lin" valueType="num">
                                      <p:cBhvr>
                                        <p:cTn id="114" dur="1000" fill="hold"/>
                                        <p:tgtEl>
                                          <p:spTgt spid="369690"/>
                                        </p:tgtEl>
                                        <p:attrNameLst>
                                          <p:attrName>ppt_h</p:attrName>
                                        </p:attrNameLst>
                                      </p:cBhvr>
                                      <p:tavLst>
                                        <p:tav tm="0">
                                          <p:val>
                                            <p:strVal val="#ppt_h"/>
                                          </p:val>
                                        </p:tav>
                                        <p:tav tm="100000">
                                          <p:val>
                                            <p:strVal val="#ppt_h"/>
                                          </p:val>
                                        </p:tav>
                                      </p:tavLst>
                                    </p:anim>
                                    <p:animEffect transition="in" filter="fade">
                                      <p:cBhvr>
                                        <p:cTn id="115" dur="1000"/>
                                        <p:tgtEl>
                                          <p:spTgt spid="3696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667" grpId="0" animBg="1"/>
      <p:bldP spid="369668" grpId="0" animBg="1"/>
      <p:bldP spid="369672" grpId="0" animBg="1"/>
      <p:bldP spid="369685" grpId="0" build="allAtOnce"/>
      <p:bldP spid="369687" grpId="0" build="allAtOnce"/>
      <p:bldP spid="369688" grpId="0" animBg="1"/>
      <p:bldP spid="36968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Shall we go home?</a:t>
            </a:r>
            <a:endParaRPr lang="en-CA" dirty="0"/>
          </a:p>
        </p:txBody>
      </p:sp>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68</a:t>
            </a:fld>
            <a:endParaRPr lang="it-IT" altLang="en-US"/>
          </a:p>
        </p:txBody>
      </p:sp>
      <p:sp>
        <p:nvSpPr>
          <p:cNvPr id="6" name="Content Placeholder 2"/>
          <p:cNvSpPr>
            <a:spLocks noGrp="1"/>
          </p:cNvSpPr>
          <p:nvPr>
            <p:ph idx="1"/>
          </p:nvPr>
        </p:nvSpPr>
        <p:spPr>
          <a:xfrm>
            <a:off x="685800" y="1238250"/>
            <a:ext cx="7772400" cy="4781550"/>
          </a:xfrm>
        </p:spPr>
        <p:txBody>
          <a:bodyPr/>
          <a:lstStyle/>
          <a:p>
            <a:r>
              <a:rPr lang="en-CA" dirty="0" smtClean="0"/>
              <a:t>On Nov. 9</a:t>
            </a:r>
            <a:r>
              <a:rPr lang="en-CA" baseline="30000" dirty="0" smtClean="0"/>
              <a:t>th</a:t>
            </a:r>
            <a:r>
              <a:rPr lang="en-CA" dirty="0" smtClean="0"/>
              <a:t> we will have our 1</a:t>
            </a:r>
            <a:r>
              <a:rPr lang="en-CA" baseline="30000" dirty="0" smtClean="0"/>
              <a:t>st</a:t>
            </a:r>
            <a:r>
              <a:rPr lang="en-CA" dirty="0" smtClean="0"/>
              <a:t> project revision!</a:t>
            </a:r>
          </a:p>
          <a:p>
            <a:r>
              <a:rPr lang="en-CA" dirty="0" smtClean="0"/>
              <a:t>Prepare a presentation:</a:t>
            </a:r>
          </a:p>
          <a:p>
            <a:pPr lvl="1"/>
            <a:r>
              <a:rPr lang="en-CA" dirty="0" smtClean="0"/>
              <a:t>20 </a:t>
            </a:r>
            <a:r>
              <a:rPr lang="en-CA" dirty="0" err="1" smtClean="0"/>
              <a:t>mins</a:t>
            </a:r>
            <a:r>
              <a:rPr lang="en-CA" dirty="0" smtClean="0"/>
              <a:t> + questions</a:t>
            </a:r>
          </a:p>
          <a:p>
            <a:pPr lvl="1"/>
            <a:r>
              <a:rPr lang="en-CA" dirty="0" smtClean="0"/>
              <a:t>You will HAVE TO expose, at least:</a:t>
            </a:r>
          </a:p>
          <a:p>
            <a:pPr lvl="2"/>
            <a:r>
              <a:rPr lang="en-CA" dirty="0">
                <a:solidFill>
                  <a:srgbClr val="000000"/>
                </a:solidFill>
                <a:latin typeface="Calibri"/>
                <a:ea typeface="Calibri"/>
                <a:cs typeface="Calibri"/>
              </a:rPr>
              <a:t> (a) the architecture and organisational structure of the community and product; </a:t>
            </a:r>
            <a:endParaRPr lang="en-CA" dirty="0" smtClean="0">
              <a:solidFill>
                <a:srgbClr val="000000"/>
              </a:solidFill>
              <a:latin typeface="Calibri"/>
              <a:ea typeface="Calibri"/>
              <a:cs typeface="Calibri"/>
            </a:endParaRPr>
          </a:p>
          <a:p>
            <a:pPr lvl="2"/>
            <a:r>
              <a:rPr lang="en-CA" dirty="0" smtClean="0">
                <a:solidFill>
                  <a:srgbClr val="000000"/>
                </a:solidFill>
                <a:latin typeface="Calibri"/>
                <a:ea typeface="Calibri"/>
                <a:cs typeface="Calibri"/>
              </a:rPr>
              <a:t>(</a:t>
            </a:r>
            <a:r>
              <a:rPr lang="en-CA" dirty="0">
                <a:solidFill>
                  <a:srgbClr val="000000"/>
                </a:solidFill>
                <a:latin typeface="Calibri"/>
                <a:ea typeface="Calibri"/>
                <a:cs typeface="Calibri"/>
              </a:rPr>
              <a:t>b) the properties and visible features of the architecture; </a:t>
            </a:r>
            <a:endParaRPr lang="en-CA" dirty="0" smtClean="0">
              <a:solidFill>
                <a:srgbClr val="000000"/>
              </a:solidFill>
              <a:latin typeface="Calibri"/>
              <a:ea typeface="Calibri"/>
              <a:cs typeface="Calibri"/>
            </a:endParaRPr>
          </a:p>
          <a:p>
            <a:pPr lvl="2"/>
            <a:r>
              <a:rPr lang="en-CA" dirty="0" smtClean="0">
                <a:solidFill>
                  <a:srgbClr val="000000"/>
                </a:solidFill>
                <a:latin typeface="Calibri"/>
                <a:ea typeface="Calibri"/>
                <a:cs typeface="Calibri"/>
              </a:rPr>
              <a:t>(</a:t>
            </a:r>
            <a:r>
              <a:rPr lang="en-CA" dirty="0">
                <a:solidFill>
                  <a:srgbClr val="000000"/>
                </a:solidFill>
                <a:latin typeface="Calibri"/>
                <a:ea typeface="Calibri"/>
                <a:cs typeface="Calibri"/>
              </a:rPr>
              <a:t>c) the limitations and shortcomings of that product, how to install/interact with it</a:t>
            </a:r>
            <a:r>
              <a:rPr lang="en-CA" dirty="0" smtClean="0">
                <a:solidFill>
                  <a:srgbClr val="000000"/>
                </a:solidFill>
                <a:latin typeface="Calibri"/>
                <a:ea typeface="Calibri"/>
                <a:cs typeface="Calibri"/>
              </a:rPr>
              <a:t>;</a:t>
            </a:r>
          </a:p>
          <a:p>
            <a:pPr lvl="2"/>
            <a:endParaRPr lang="en-CA" dirty="0">
              <a:solidFill>
                <a:srgbClr val="000000"/>
              </a:solidFill>
              <a:latin typeface="Calibri"/>
              <a:ea typeface="Calibri"/>
              <a:cs typeface="Calibri"/>
            </a:endParaRPr>
          </a:p>
          <a:p>
            <a:pPr lvl="1"/>
            <a:r>
              <a:rPr lang="en-CA" dirty="0" smtClean="0">
                <a:solidFill>
                  <a:srgbClr val="000000"/>
                </a:solidFill>
                <a:latin typeface="Calibri"/>
                <a:ea typeface="Calibri"/>
                <a:cs typeface="Calibri"/>
              </a:rPr>
              <a:t>You MAY want to use the concepts and notations we used up to this point;</a:t>
            </a:r>
            <a:endParaRPr lang="en-CA" dirty="0"/>
          </a:p>
        </p:txBody>
      </p:sp>
    </p:spTree>
    <p:extLst>
      <p:ext uri="{BB962C8B-B14F-4D97-AF65-F5344CB8AC3E}">
        <p14:creationId xmlns:p14="http://schemas.microsoft.com/office/powerpoint/2010/main" val="1856503270"/>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 (More) Advanced Architectural Styles: Cloud Computing &amp; Cloud Patterns</a:t>
            </a:r>
            <a:endParaRPr lang="en-US" dirty="0"/>
          </a:p>
        </p:txBody>
      </p:sp>
      <p:sp>
        <p:nvSpPr>
          <p:cNvPr id="3" name="Subtitle 2"/>
          <p:cNvSpPr>
            <a:spLocks noGrp="1"/>
          </p:cNvSpPr>
          <p:nvPr>
            <p:ph type="subTitle" idx="1"/>
          </p:nvPr>
        </p:nvSpPr>
        <p:spPr/>
        <p:txBody>
          <a:bodyPr/>
          <a:lstStyle/>
          <a:p>
            <a:r>
              <a:rPr lang="en-US" dirty="0">
                <a:hlinkClick r:id="rId2"/>
              </a:rPr>
              <a:t>http://</a:t>
            </a:r>
            <a:r>
              <a:rPr lang="en-US" dirty="0" smtClean="0">
                <a:hlinkClick r:id="rId2"/>
              </a:rPr>
              <a:t>www.cloudcomputingpatterns.org</a:t>
            </a:r>
            <a:r>
              <a:rPr lang="en-US" dirty="0" smtClean="0"/>
              <a:t> </a:t>
            </a:r>
            <a:endParaRPr lang="en-US" dirty="0"/>
          </a:p>
        </p:txBody>
      </p:sp>
      <p:sp>
        <p:nvSpPr>
          <p:cNvPr id="4" name="Footer Placeholder 3"/>
          <p:cNvSpPr>
            <a:spLocks noGrp="1"/>
          </p:cNvSpPr>
          <p:nvPr>
            <p:ph type="ftr" sz="quarter" idx="10"/>
          </p:nvPr>
        </p:nvSpPr>
        <p:spPr/>
        <p:txBody>
          <a:bodyPr/>
          <a:lstStyle/>
          <a:p>
            <a:pPr>
              <a:defRPr/>
            </a:pPr>
            <a:r>
              <a:rPr lang="it-IT" altLang="en-US" smtClean="0"/>
              <a:t>Design and software architecture</a:t>
            </a:r>
            <a:endParaRPr lang="it-IT" altLang="en-US"/>
          </a:p>
        </p:txBody>
      </p:sp>
    </p:spTree>
    <p:extLst>
      <p:ext uri="{BB962C8B-B14F-4D97-AF65-F5344CB8AC3E}">
        <p14:creationId xmlns:p14="http://schemas.microsoft.com/office/powerpoint/2010/main" val="190486244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pPr eaLnBrk="1" hangingPunct="1"/>
            <a:r>
              <a:rPr lang="en-US" dirty="0">
                <a:latin typeface="Arial"/>
                <a:cs typeface="Arial"/>
              </a:rPr>
              <a:t>Some </a:t>
            </a:r>
            <a:r>
              <a:rPr lang="en-US" dirty="0" smtClean="0">
                <a:latin typeface="Arial"/>
                <a:cs typeface="Arial"/>
              </a:rPr>
              <a:t>common styles</a:t>
            </a:r>
            <a:endParaRPr lang="en-US" dirty="0">
              <a:latin typeface="Arial"/>
              <a:cs typeface="Arial"/>
            </a:endParaRPr>
          </a:p>
        </p:txBody>
      </p:sp>
      <p:sp>
        <p:nvSpPr>
          <p:cNvPr id="13316" name="Rectangle 3"/>
          <p:cNvSpPr>
            <a:spLocks noGrp="1" noChangeArrowheads="1"/>
          </p:cNvSpPr>
          <p:nvPr>
            <p:ph idx="1"/>
          </p:nvPr>
        </p:nvSpPr>
        <p:spPr>
          <a:xfrm>
            <a:off x="685800" y="1412776"/>
            <a:ext cx="4102224" cy="4690864"/>
          </a:xfrm>
        </p:spPr>
        <p:txBody>
          <a:bodyPr>
            <a:normAutofit/>
          </a:bodyPr>
          <a:lstStyle/>
          <a:p>
            <a:pPr eaLnBrk="1" hangingPunct="1">
              <a:lnSpc>
                <a:spcPct val="90000"/>
              </a:lnSpc>
            </a:pPr>
            <a:r>
              <a:rPr lang="en-US" sz="2400" b="1" dirty="0" smtClean="0">
                <a:latin typeface="Tahoma" charset="0"/>
              </a:rPr>
              <a:t>Language</a:t>
            </a:r>
            <a:r>
              <a:rPr lang="en-US" sz="2400" b="1" dirty="0">
                <a:latin typeface="Tahoma" charset="0"/>
              </a:rPr>
              <a:t>-</a:t>
            </a:r>
            <a:r>
              <a:rPr lang="en-US" sz="2400" b="1" dirty="0" smtClean="0">
                <a:latin typeface="Tahoma" charset="0"/>
              </a:rPr>
              <a:t>influenced</a:t>
            </a:r>
            <a:endParaRPr lang="en-US" sz="2400" dirty="0">
              <a:latin typeface="Tahoma" charset="0"/>
            </a:endParaRPr>
          </a:p>
          <a:p>
            <a:pPr lvl="1" eaLnBrk="1" hangingPunct="1">
              <a:lnSpc>
                <a:spcPct val="90000"/>
              </a:lnSpc>
            </a:pPr>
            <a:r>
              <a:rPr lang="en-US" sz="2200" dirty="0">
                <a:latin typeface="Tahoma" charset="0"/>
              </a:rPr>
              <a:t>Main program and subroutines</a:t>
            </a:r>
          </a:p>
          <a:p>
            <a:pPr lvl="1" eaLnBrk="1" hangingPunct="1">
              <a:lnSpc>
                <a:spcPct val="90000"/>
              </a:lnSpc>
            </a:pPr>
            <a:r>
              <a:rPr lang="en-US" sz="2200" dirty="0">
                <a:latin typeface="Tahoma" charset="0"/>
              </a:rPr>
              <a:t>Object-oriented </a:t>
            </a:r>
          </a:p>
          <a:p>
            <a:pPr eaLnBrk="1" hangingPunct="1">
              <a:lnSpc>
                <a:spcPct val="90000"/>
              </a:lnSpc>
            </a:pPr>
            <a:r>
              <a:rPr lang="en-US" sz="2400" b="1" dirty="0">
                <a:latin typeface="Tahoma" charset="0"/>
              </a:rPr>
              <a:t>Layered</a:t>
            </a:r>
          </a:p>
          <a:p>
            <a:pPr lvl="1" eaLnBrk="1" hangingPunct="1">
              <a:lnSpc>
                <a:spcPct val="90000"/>
              </a:lnSpc>
            </a:pPr>
            <a:r>
              <a:rPr lang="en-US" sz="2200" dirty="0">
                <a:latin typeface="Tahoma" charset="0"/>
              </a:rPr>
              <a:t>Virtual machines</a:t>
            </a:r>
          </a:p>
          <a:p>
            <a:pPr lvl="1" eaLnBrk="1" hangingPunct="1">
              <a:lnSpc>
                <a:spcPct val="90000"/>
              </a:lnSpc>
            </a:pPr>
            <a:r>
              <a:rPr lang="en-US" sz="2200" dirty="0">
                <a:latin typeface="Tahoma" charset="0"/>
              </a:rPr>
              <a:t>Client-server </a:t>
            </a:r>
          </a:p>
          <a:p>
            <a:pPr eaLnBrk="1" hangingPunct="1">
              <a:lnSpc>
                <a:spcPct val="90000"/>
              </a:lnSpc>
            </a:pPr>
            <a:r>
              <a:rPr lang="en-US" sz="2400" b="1" dirty="0">
                <a:latin typeface="Tahoma" charset="0"/>
              </a:rPr>
              <a:t>Data-</a:t>
            </a:r>
            <a:r>
              <a:rPr lang="en-US" sz="2400" b="1" dirty="0" smtClean="0">
                <a:latin typeface="Tahoma" charset="0"/>
              </a:rPr>
              <a:t>flow</a:t>
            </a:r>
            <a:endParaRPr lang="en-US" sz="2600" dirty="0">
              <a:latin typeface="Tahoma" charset="0"/>
            </a:endParaRPr>
          </a:p>
          <a:p>
            <a:pPr lvl="1" eaLnBrk="1" hangingPunct="1">
              <a:lnSpc>
                <a:spcPct val="90000"/>
              </a:lnSpc>
            </a:pPr>
            <a:r>
              <a:rPr lang="en-US" sz="2200" dirty="0">
                <a:latin typeface="Tahoma" charset="0"/>
              </a:rPr>
              <a:t>Pipe and </a:t>
            </a:r>
            <a:r>
              <a:rPr lang="en-US" sz="2200" dirty="0" smtClean="0">
                <a:latin typeface="Tahoma" charset="0"/>
              </a:rPr>
              <a:t>filter</a:t>
            </a:r>
            <a:endParaRPr lang="en-US" sz="2200" dirty="0">
              <a:latin typeface="Tahoma" charset="0"/>
            </a:endParaRPr>
          </a:p>
        </p:txBody>
      </p:sp>
      <p:sp>
        <p:nvSpPr>
          <p:cNvPr id="13317" name="Rectangle 4"/>
          <p:cNvSpPr>
            <a:spLocks noGrp="1" noChangeArrowheads="1"/>
          </p:cNvSpPr>
          <p:nvPr>
            <p:ph type="body" sz="half" idx="4294967295"/>
          </p:nvPr>
        </p:nvSpPr>
        <p:spPr>
          <a:xfrm>
            <a:off x="4788024" y="1412776"/>
            <a:ext cx="4033837" cy="5445224"/>
          </a:xfrm>
        </p:spPr>
        <p:txBody>
          <a:bodyPr/>
          <a:lstStyle/>
          <a:p>
            <a:pPr eaLnBrk="1" hangingPunct="1">
              <a:lnSpc>
                <a:spcPct val="90000"/>
              </a:lnSpc>
            </a:pPr>
            <a:r>
              <a:rPr lang="en-US" sz="2400" b="1" dirty="0">
                <a:latin typeface="Tahoma" charset="0"/>
              </a:rPr>
              <a:t>Shared memory</a:t>
            </a:r>
          </a:p>
          <a:p>
            <a:pPr lvl="1" eaLnBrk="1" hangingPunct="1">
              <a:lnSpc>
                <a:spcPct val="90000"/>
              </a:lnSpc>
            </a:pPr>
            <a:r>
              <a:rPr lang="en-US" sz="2200" dirty="0">
                <a:latin typeface="Tahoma" charset="0"/>
              </a:rPr>
              <a:t>Blackboard</a:t>
            </a:r>
          </a:p>
          <a:p>
            <a:pPr lvl="1" eaLnBrk="1" hangingPunct="1">
              <a:lnSpc>
                <a:spcPct val="90000"/>
              </a:lnSpc>
            </a:pPr>
            <a:r>
              <a:rPr lang="en-US" sz="2200" dirty="0">
                <a:latin typeface="Tahoma" charset="0"/>
              </a:rPr>
              <a:t>Rule based</a:t>
            </a:r>
          </a:p>
          <a:p>
            <a:pPr eaLnBrk="1" hangingPunct="1"/>
            <a:r>
              <a:rPr lang="en-US" sz="2400" b="1" dirty="0" smtClean="0">
                <a:latin typeface="Tahoma" charset="0"/>
              </a:rPr>
              <a:t>Interpreter</a:t>
            </a:r>
            <a:endParaRPr lang="en-US" sz="2800" b="1" dirty="0">
              <a:latin typeface="Tahoma" charset="0"/>
            </a:endParaRPr>
          </a:p>
          <a:p>
            <a:pPr lvl="1" eaLnBrk="1" hangingPunct="1"/>
            <a:r>
              <a:rPr lang="en-US" sz="2400" dirty="0">
                <a:latin typeface="Tahoma" charset="0"/>
              </a:rPr>
              <a:t>Mobile code</a:t>
            </a:r>
          </a:p>
          <a:p>
            <a:pPr eaLnBrk="1" hangingPunct="1"/>
            <a:r>
              <a:rPr lang="en-US" sz="2400" b="1" dirty="0">
                <a:latin typeface="Tahoma" charset="0"/>
              </a:rPr>
              <a:t>Implicit invocation</a:t>
            </a:r>
          </a:p>
          <a:p>
            <a:pPr lvl="1" eaLnBrk="1" hangingPunct="1"/>
            <a:r>
              <a:rPr lang="en-US" sz="2400" dirty="0">
                <a:latin typeface="Tahoma" charset="0"/>
              </a:rPr>
              <a:t>Event-based</a:t>
            </a:r>
          </a:p>
          <a:p>
            <a:pPr lvl="1" eaLnBrk="1" hangingPunct="1"/>
            <a:r>
              <a:rPr lang="en-US" sz="2400" dirty="0">
                <a:latin typeface="Tahoma" charset="0"/>
              </a:rPr>
              <a:t>Publish-subscribe</a:t>
            </a:r>
          </a:p>
          <a:p>
            <a:pPr eaLnBrk="1" hangingPunct="1"/>
            <a:r>
              <a:rPr lang="en-US" sz="2400" b="1" dirty="0">
                <a:latin typeface="Tahoma" charset="0"/>
              </a:rPr>
              <a:t>Peer-to-peer</a:t>
            </a:r>
          </a:p>
          <a:p>
            <a:pPr eaLnBrk="1" hangingPunct="1">
              <a:buFontTx/>
              <a:buNone/>
            </a:pPr>
            <a:endParaRPr lang="en-US" sz="3100" dirty="0">
              <a:latin typeface="Tahoma" charset="0"/>
            </a:endParaRPr>
          </a:p>
          <a:p>
            <a:pPr eaLnBrk="1" hangingPunct="1"/>
            <a:endParaRPr lang="en-US" sz="2800" dirty="0">
              <a:latin typeface="Tahoma" charset="0"/>
            </a:endParaRPr>
          </a:p>
        </p:txBody>
      </p:sp>
    </p:spTree>
    <p:extLst>
      <p:ext uri="{BB962C8B-B14F-4D97-AF65-F5344CB8AC3E}">
        <p14:creationId xmlns:p14="http://schemas.microsoft.com/office/powerpoint/2010/main" val="253899663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Disclaimers</a:t>
            </a:r>
            <a:endParaRPr lang="en-US" dirty="0"/>
          </a:p>
        </p:txBody>
      </p:sp>
      <p:sp>
        <p:nvSpPr>
          <p:cNvPr id="3" name="Content Placeholder 2"/>
          <p:cNvSpPr>
            <a:spLocks noGrp="1"/>
          </p:cNvSpPr>
          <p:nvPr>
            <p:ph idx="1"/>
          </p:nvPr>
        </p:nvSpPr>
        <p:spPr>
          <a:xfrm>
            <a:off x="457200" y="1066800"/>
            <a:ext cx="8229600" cy="4525963"/>
          </a:xfrm>
        </p:spPr>
        <p:txBody>
          <a:bodyPr/>
          <a:lstStyle/>
          <a:p>
            <a:r>
              <a:rPr lang="en-US" sz="2000" dirty="0" smtClean="0"/>
              <a:t>Talk from Oracle CEO </a:t>
            </a:r>
            <a:r>
              <a:rPr lang="en-US" sz="2000" b="1" i="1" dirty="0" smtClean="0"/>
              <a:t>Larry Ellison</a:t>
            </a:r>
          </a:p>
          <a:p>
            <a:pPr lvl="1"/>
            <a:r>
              <a:rPr lang="en-US" sz="2000" dirty="0" smtClean="0"/>
              <a:t>We’ve redefined Cloud Computing to include everything that we already do. I don’t understand what we would do differently other than change the wording of some of our ads.</a:t>
            </a:r>
          </a:p>
          <a:p>
            <a:r>
              <a:rPr lang="en-US" sz="2000" dirty="0" smtClean="0"/>
              <a:t>Talk from </a:t>
            </a:r>
            <a:r>
              <a:rPr lang="en-US" sz="2000" b="1" i="1" dirty="0" smtClean="0"/>
              <a:t>Rich Stallman</a:t>
            </a:r>
          </a:p>
          <a:p>
            <a:pPr lvl="1"/>
            <a:r>
              <a:rPr lang="en-US" sz="2000" dirty="0" smtClean="0"/>
              <a:t>It's stupidity. It's worse than stupidity: it's a marketing hype campaign. Somebody is saying this is inevitable – and whenever you hear somebody saying that, it's very likely to be a set of businesses campaigning to make it true.</a:t>
            </a:r>
          </a:p>
        </p:txBody>
      </p:sp>
      <p:pic>
        <p:nvPicPr>
          <p:cNvPr id="1032" name="Picture 8" descr="http://si.wsj.net/public/resources/images/OB-DN021_0420el_G_20090420094228.jpg"/>
          <p:cNvPicPr>
            <a:picLocks noChangeAspect="1" noChangeArrowheads="1"/>
          </p:cNvPicPr>
          <p:nvPr/>
        </p:nvPicPr>
        <p:blipFill>
          <a:blip r:embed="rId2" cstate="print"/>
          <a:srcRect/>
          <a:stretch>
            <a:fillRect/>
          </a:stretch>
        </p:blipFill>
        <p:spPr bwMode="auto">
          <a:xfrm>
            <a:off x="5029200" y="4325367"/>
            <a:ext cx="3581400" cy="2389759"/>
          </a:xfrm>
          <a:prstGeom prst="roundRect">
            <a:avLst>
              <a:gd name="adj" fmla="val 4253"/>
            </a:avLst>
          </a:prstGeom>
          <a:noFill/>
          <a:effectLst>
            <a:outerShdw blurRad="63500" sx="102000" sy="102000" algn="ctr" rotWithShape="0">
              <a:prstClr val="black">
                <a:alpha val="40000"/>
              </a:prstClr>
            </a:outerShdw>
          </a:effectLst>
        </p:spPr>
      </p:pic>
      <p:pic>
        <p:nvPicPr>
          <p:cNvPr id="1036" name="Picture 12" descr="http://www.zdnet.com.au/story_media/339304541/stallman_1.jpg"/>
          <p:cNvPicPr>
            <a:picLocks noChangeAspect="1" noChangeArrowheads="1"/>
          </p:cNvPicPr>
          <p:nvPr/>
        </p:nvPicPr>
        <p:blipFill>
          <a:blip r:embed="rId3" cstate="print"/>
          <a:srcRect l="1744" t="7529" r="4244"/>
          <a:stretch>
            <a:fillRect/>
          </a:stretch>
        </p:blipFill>
        <p:spPr bwMode="auto">
          <a:xfrm>
            <a:off x="990600" y="4326064"/>
            <a:ext cx="3657600" cy="2389061"/>
          </a:xfrm>
          <a:prstGeom prst="roundRect">
            <a:avLst>
              <a:gd name="adj" fmla="val 3872"/>
            </a:avLst>
          </a:prstGeom>
          <a:no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612612466"/>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Bored yet?</a:t>
            </a:r>
            <a:endParaRPr lang="en-US" dirty="0"/>
          </a:p>
        </p:txBody>
      </p:sp>
      <p:sp>
        <p:nvSpPr>
          <p:cNvPr id="3" name="Content Placeholder 2"/>
          <p:cNvSpPr>
            <a:spLocks noGrp="1"/>
          </p:cNvSpPr>
          <p:nvPr>
            <p:ph idx="1"/>
          </p:nvPr>
        </p:nvSpPr>
        <p:spPr/>
        <p:txBody>
          <a:bodyPr/>
          <a:lstStyle/>
          <a:p>
            <a:r>
              <a:rPr lang="en-US" dirty="0" smtClean="0"/>
              <a:t>10 min </a:t>
            </a:r>
            <a:br>
              <a:rPr lang="en-US" dirty="0" smtClean="0"/>
            </a:br>
            <a:r>
              <a:rPr lang="en-US" dirty="0" smtClean="0"/>
              <a:t>Break?</a:t>
            </a:r>
            <a:endParaRPr lang="en-US" dirty="0"/>
          </a:p>
        </p:txBody>
      </p:sp>
      <p:sp>
        <p:nvSpPr>
          <p:cNvPr id="5" name="Slide Number Placeholder 4"/>
          <p:cNvSpPr>
            <a:spLocks noGrp="1"/>
          </p:cNvSpPr>
          <p:nvPr>
            <p:ph type="sldNum" sz="quarter" idx="12"/>
          </p:nvPr>
        </p:nvSpPr>
        <p:spPr/>
        <p:txBody>
          <a:bodyPr/>
          <a:lstStyle/>
          <a:p>
            <a:fld id="{06D1F8CB-7A79-2C44-85CF-E197CAEA5005}" type="slidenum">
              <a:rPr lang="it-IT" smtClean="0"/>
              <a:pPr/>
              <a:t>71</a:t>
            </a:fld>
            <a:endParaRPr lang="it-IT"/>
          </a:p>
        </p:txBody>
      </p:sp>
      <p:pic>
        <p:nvPicPr>
          <p:cNvPr id="6" name="Picture 5"/>
          <p:cNvPicPr>
            <a:picLocks noChangeAspect="1"/>
          </p:cNvPicPr>
          <p:nvPr/>
        </p:nvPicPr>
        <p:blipFill>
          <a:blip r:embed="rId2"/>
          <a:stretch>
            <a:fillRect/>
          </a:stretch>
        </p:blipFill>
        <p:spPr>
          <a:xfrm>
            <a:off x="3849388" y="1187881"/>
            <a:ext cx="3113543" cy="4293096"/>
          </a:xfrm>
          <a:prstGeom prst="rect">
            <a:avLst/>
          </a:prstGeom>
        </p:spPr>
      </p:pic>
      <p:pic>
        <p:nvPicPr>
          <p:cNvPr id="7" name="Picture 6"/>
          <p:cNvPicPr>
            <a:picLocks noChangeAspect="1"/>
          </p:cNvPicPr>
          <p:nvPr/>
        </p:nvPicPr>
        <p:blipFill>
          <a:blip r:embed="rId3"/>
          <a:stretch>
            <a:fillRect/>
          </a:stretch>
        </p:blipFill>
        <p:spPr>
          <a:xfrm>
            <a:off x="974812" y="3801998"/>
            <a:ext cx="3535040" cy="2354337"/>
          </a:xfrm>
          <a:prstGeom prst="rect">
            <a:avLst/>
          </a:prstGeom>
        </p:spPr>
      </p:pic>
    </p:spTree>
    <p:extLst>
      <p:ext uri="{BB962C8B-B14F-4D97-AF65-F5344CB8AC3E}">
        <p14:creationId xmlns:p14="http://schemas.microsoft.com/office/powerpoint/2010/main" val="13391957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Definitions</a:t>
            </a:r>
            <a:endParaRPr lang="en-US" dirty="0"/>
          </a:p>
        </p:txBody>
      </p:sp>
      <p:sp>
        <p:nvSpPr>
          <p:cNvPr id="3" name="Content Placeholder 2"/>
          <p:cNvSpPr>
            <a:spLocks noGrp="1"/>
          </p:cNvSpPr>
          <p:nvPr>
            <p:ph idx="1"/>
          </p:nvPr>
        </p:nvSpPr>
        <p:spPr>
          <a:xfrm>
            <a:off x="444241" y="1068925"/>
            <a:ext cx="8229600" cy="3124200"/>
          </a:xfrm>
        </p:spPr>
        <p:txBody>
          <a:bodyPr/>
          <a:lstStyle/>
          <a:p>
            <a:r>
              <a:rPr lang="en-US" dirty="0" smtClean="0"/>
              <a:t>Definition from </a:t>
            </a:r>
            <a:r>
              <a:rPr lang="en-US" b="1" i="1" dirty="0" smtClean="0"/>
              <a:t>NIST</a:t>
            </a:r>
            <a:r>
              <a:rPr lang="en-US" sz="1600" b="1" i="1" dirty="0" smtClean="0"/>
              <a:t> (National Institute of Standards and Technology)</a:t>
            </a:r>
          </a:p>
          <a:p>
            <a:pPr lvl="1"/>
            <a:r>
              <a:rPr lang="en-US" dirty="0" smtClean="0"/>
              <a:t>Cloud computing is a model for enabling convenient, on-demand network access to a shared pool of configurable computing resources (e.g., networks, servers, storage, applications, and services) that can be rapidly provisioned and released with minimal management effort or service provider interaction.</a:t>
            </a:r>
          </a:p>
          <a:p>
            <a:pPr lvl="1"/>
            <a:r>
              <a:rPr lang="en-US" dirty="0" smtClean="0"/>
              <a:t>This cloud model promotes availability and is composed of five essential characteristics, three service models, and four deployment models.</a:t>
            </a:r>
          </a:p>
          <a:p>
            <a:pPr lvl="1"/>
            <a:endParaRPr lang="en-US" dirty="0"/>
          </a:p>
        </p:txBody>
      </p:sp>
      <p:pic>
        <p:nvPicPr>
          <p:cNvPr id="5122" name="Picture 2" descr="http://www.biometrics.org/bc2005/images/exhibitor_logos/NIST_logo_new.jpg"/>
          <p:cNvPicPr>
            <a:picLocks noChangeAspect="1" noChangeArrowheads="1"/>
          </p:cNvPicPr>
          <p:nvPr/>
        </p:nvPicPr>
        <p:blipFill>
          <a:blip r:embed="rId2" cstate="print"/>
          <a:srcRect l="1021" t="1905"/>
          <a:stretch>
            <a:fillRect/>
          </a:stretch>
        </p:blipFill>
        <p:spPr bwMode="auto">
          <a:xfrm>
            <a:off x="1861457" y="5050971"/>
            <a:ext cx="5477590" cy="1121229"/>
          </a:xfrm>
          <a:prstGeom prst="rect">
            <a:avLst/>
          </a:prstGeom>
          <a:noFill/>
        </p:spPr>
      </p:pic>
    </p:spTree>
    <p:extLst>
      <p:ext uri="{BB962C8B-B14F-4D97-AF65-F5344CB8AC3E}">
        <p14:creationId xmlns:p14="http://schemas.microsoft.com/office/powerpoint/2010/main" val="18257359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
                                            <p:txEl>
                                              <p:pRg st="2" end="2"/>
                                            </p:txEl>
                                          </p:spTgt>
                                        </p:tgtEl>
                                      </p:cBhvr>
                                    </p:animEffect>
                                    <p:set>
                                      <p:cBhvr>
                                        <p:cTn id="13" dur="1" fill="hold">
                                          <p:stCondLst>
                                            <p:cond delay="499"/>
                                          </p:stCondLst>
                                        </p:cTn>
                                        <p:tgtEl>
                                          <p:spTgt spid="3">
                                            <p:txEl>
                                              <p:pRg st="2" end="2"/>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Definitions</a:t>
            </a:r>
            <a:endParaRPr lang="en-US" dirty="0"/>
          </a:p>
        </p:txBody>
      </p:sp>
      <p:sp>
        <p:nvSpPr>
          <p:cNvPr id="3" name="Content Placeholder 2"/>
          <p:cNvSpPr>
            <a:spLocks noGrp="1"/>
          </p:cNvSpPr>
          <p:nvPr>
            <p:ph idx="1"/>
          </p:nvPr>
        </p:nvSpPr>
        <p:spPr>
          <a:xfrm>
            <a:off x="392407" y="1030050"/>
            <a:ext cx="8229600" cy="3200400"/>
          </a:xfrm>
        </p:spPr>
        <p:txBody>
          <a:bodyPr/>
          <a:lstStyle/>
          <a:p>
            <a:r>
              <a:rPr lang="en-US" dirty="0" smtClean="0"/>
              <a:t>Definition from </a:t>
            </a:r>
            <a:r>
              <a:rPr lang="en-US" b="1" i="1" dirty="0" smtClean="0"/>
              <a:t>Wikipedia</a:t>
            </a:r>
          </a:p>
          <a:p>
            <a:pPr lvl="1"/>
            <a:r>
              <a:rPr lang="en-US" dirty="0" smtClean="0"/>
              <a:t>Cloud computing is Internet-based computing, whereby shared resources, software, and information are provided to computers and other devices on demand, like the electricity grid.</a:t>
            </a:r>
          </a:p>
          <a:p>
            <a:pPr lvl="1"/>
            <a:r>
              <a:rPr lang="en-US" dirty="0" smtClean="0"/>
              <a:t>Cloud computing is a style of computing in which dynamically scalable and often virtualized resources are provided as a service over the Internet.</a:t>
            </a:r>
          </a:p>
        </p:txBody>
      </p:sp>
      <p:pic>
        <p:nvPicPr>
          <p:cNvPr id="4098" name="Picture 2" descr="http://blogs.toonboom.com/professional/wp-content/uploads/2008/05/wikipedia-logo.png"/>
          <p:cNvPicPr>
            <a:picLocks noChangeAspect="1" noChangeArrowheads="1"/>
          </p:cNvPicPr>
          <p:nvPr/>
        </p:nvPicPr>
        <p:blipFill>
          <a:blip r:embed="rId2" cstate="print"/>
          <a:srcRect/>
          <a:stretch>
            <a:fillRect/>
          </a:stretch>
        </p:blipFill>
        <p:spPr bwMode="auto">
          <a:xfrm>
            <a:off x="6019800" y="3864260"/>
            <a:ext cx="2314575" cy="2841340"/>
          </a:xfrm>
          <a:prstGeom prst="rect">
            <a:avLst/>
          </a:prstGeom>
          <a:noFill/>
        </p:spPr>
      </p:pic>
      <p:pic>
        <p:nvPicPr>
          <p:cNvPr id="4100" name="Picture 4" descr="government datacentres"/>
          <p:cNvPicPr>
            <a:picLocks noChangeAspect="1" noChangeArrowheads="1"/>
          </p:cNvPicPr>
          <p:nvPr/>
        </p:nvPicPr>
        <p:blipFill>
          <a:blip r:embed="rId3" cstate="print"/>
          <a:srcRect/>
          <a:stretch>
            <a:fillRect/>
          </a:stretch>
        </p:blipFill>
        <p:spPr bwMode="auto">
          <a:xfrm>
            <a:off x="1143000" y="4071734"/>
            <a:ext cx="4684134" cy="2633866"/>
          </a:xfrm>
          <a:prstGeom prst="roundRect">
            <a:avLst>
              <a:gd name="adj" fmla="val 3412"/>
            </a:avLst>
          </a:prstGeom>
          <a:noFill/>
          <a:ln>
            <a:solidFill>
              <a:schemeClr val="accent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3328386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
                                            <p:txEl>
                                              <p:pRg st="2" end="2"/>
                                            </p:txEl>
                                          </p:spTgt>
                                        </p:tgtEl>
                                      </p:cBhvr>
                                    </p:animEffect>
                                    <p:set>
                                      <p:cBhvr>
                                        <p:cTn id="13" dur="1" fill="hold">
                                          <p:stCondLst>
                                            <p:cond delay="499"/>
                                          </p:stCondLst>
                                        </p:cTn>
                                        <p:tgtEl>
                                          <p:spTgt spid="3">
                                            <p:txEl>
                                              <p:pRg st="2" end="2"/>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Definitions</a:t>
            </a:r>
            <a:endParaRPr lang="en-US" dirty="0"/>
          </a:p>
        </p:txBody>
      </p:sp>
      <p:sp>
        <p:nvSpPr>
          <p:cNvPr id="3" name="Content Placeholder 2"/>
          <p:cNvSpPr>
            <a:spLocks noGrp="1"/>
          </p:cNvSpPr>
          <p:nvPr>
            <p:ph idx="1"/>
          </p:nvPr>
        </p:nvSpPr>
        <p:spPr>
          <a:xfrm>
            <a:off x="457200" y="1366958"/>
            <a:ext cx="8229600" cy="2667000"/>
          </a:xfrm>
        </p:spPr>
        <p:txBody>
          <a:bodyPr/>
          <a:lstStyle/>
          <a:p>
            <a:r>
              <a:rPr lang="en-US" dirty="0" smtClean="0"/>
              <a:t>Definition from </a:t>
            </a:r>
            <a:r>
              <a:rPr lang="en-US" b="1" i="1" dirty="0" smtClean="0"/>
              <a:t>Whatis.com</a:t>
            </a:r>
          </a:p>
          <a:p>
            <a:pPr lvl="1"/>
            <a:r>
              <a:rPr lang="en-US" dirty="0" smtClean="0"/>
              <a:t>The name cloud computing was inspired by the cloud symbol that's often used to represent the Internet in flowcharts and diagrams. Cloud computing is a general term for anything that involves delivering hosted services over the Internet. </a:t>
            </a:r>
          </a:p>
        </p:txBody>
      </p:sp>
      <p:pic>
        <p:nvPicPr>
          <p:cNvPr id="26626" name="Picture 2" descr="http://www.cs.brandeis.edu/~rshaull/cs33b/Internet-cartoon.png"/>
          <p:cNvPicPr>
            <a:picLocks noChangeAspect="1" noChangeArrowheads="1"/>
          </p:cNvPicPr>
          <p:nvPr/>
        </p:nvPicPr>
        <p:blipFill>
          <a:blip r:embed="rId2" cstate="print"/>
          <a:srcRect t="11667" b="13333"/>
          <a:stretch>
            <a:fillRect/>
          </a:stretch>
        </p:blipFill>
        <p:spPr bwMode="auto">
          <a:xfrm>
            <a:off x="1066800" y="3733800"/>
            <a:ext cx="3429000" cy="2571750"/>
          </a:xfrm>
          <a:prstGeom prst="rect">
            <a:avLst/>
          </a:prstGeom>
          <a:noFill/>
        </p:spPr>
      </p:pic>
      <p:pic>
        <p:nvPicPr>
          <p:cNvPr id="26628" name="Picture 4" descr="http://cloudcomputingserver.net/wp-content/uploads/2010/06/cloud-computing-server-001.jpg"/>
          <p:cNvPicPr>
            <a:picLocks noChangeAspect="1" noChangeArrowheads="1"/>
          </p:cNvPicPr>
          <p:nvPr/>
        </p:nvPicPr>
        <p:blipFill>
          <a:blip r:embed="rId3" cstate="print"/>
          <a:srcRect/>
          <a:stretch>
            <a:fillRect/>
          </a:stretch>
        </p:blipFill>
        <p:spPr bwMode="auto">
          <a:xfrm>
            <a:off x="5181600" y="3657600"/>
            <a:ext cx="2857500" cy="2857500"/>
          </a:xfrm>
          <a:prstGeom prst="rect">
            <a:avLst/>
          </a:prstGeom>
          <a:noFill/>
        </p:spPr>
      </p:pic>
      <p:sp>
        <p:nvSpPr>
          <p:cNvPr id="6" name="Right Arrow 5"/>
          <p:cNvSpPr/>
          <p:nvPr/>
        </p:nvSpPr>
        <p:spPr>
          <a:xfrm>
            <a:off x="4267200" y="4800600"/>
            <a:ext cx="609600" cy="5334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03296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283" y="1055966"/>
            <a:ext cx="8229600" cy="4525963"/>
          </a:xfrm>
        </p:spPr>
        <p:txBody>
          <a:bodyPr>
            <a:normAutofit lnSpcReduction="10000"/>
          </a:bodyPr>
          <a:lstStyle/>
          <a:p>
            <a:r>
              <a:rPr lang="en-US" dirty="0" smtClean="0"/>
              <a:t>Definition from </a:t>
            </a:r>
            <a:r>
              <a:rPr lang="en-US" b="1" i="1" dirty="0" smtClean="0"/>
              <a:t>Berkeley</a:t>
            </a:r>
          </a:p>
          <a:p>
            <a:pPr lvl="1"/>
            <a:r>
              <a:rPr lang="en-US" dirty="0" smtClean="0"/>
              <a:t>Cloud Computing refers to both the applications delivered as services over the Internet and the hardware and systems software in the datacenters that provide those services.</a:t>
            </a:r>
          </a:p>
          <a:p>
            <a:pPr lvl="1"/>
            <a:r>
              <a:rPr lang="en-US" dirty="0" smtClean="0"/>
              <a:t>The services themselves have long been referred to as Software as a Service (</a:t>
            </a:r>
            <a:r>
              <a:rPr lang="en-US" dirty="0" err="1" smtClean="0"/>
              <a:t>SaaS</a:t>
            </a:r>
            <a:r>
              <a:rPr lang="en-US" dirty="0" smtClean="0"/>
              <a:t>), so we use that term. The datacenter hardware and software is what we will call a</a:t>
            </a:r>
            <a:br>
              <a:rPr lang="en-US" dirty="0" smtClean="0"/>
            </a:br>
            <a:r>
              <a:rPr lang="en-US" dirty="0" smtClean="0"/>
              <a:t>Cloud.</a:t>
            </a:r>
          </a:p>
          <a:p>
            <a:pPr lvl="1"/>
            <a:r>
              <a:rPr lang="en-US" dirty="0" smtClean="0"/>
              <a:t>When a Cloud is made available</a:t>
            </a:r>
            <a:br>
              <a:rPr lang="en-US" dirty="0" smtClean="0"/>
            </a:br>
            <a:r>
              <a:rPr lang="en-US" dirty="0" smtClean="0"/>
              <a:t> in a pay-as-you-go manner to the</a:t>
            </a:r>
            <a:br>
              <a:rPr lang="en-US" dirty="0" smtClean="0"/>
            </a:br>
            <a:r>
              <a:rPr lang="en-US" dirty="0" smtClean="0"/>
              <a:t>public…… The service being sold is</a:t>
            </a:r>
            <a:br>
              <a:rPr lang="en-US" dirty="0" smtClean="0"/>
            </a:br>
            <a:r>
              <a:rPr lang="en-US" dirty="0" smtClean="0"/>
              <a:t>Utility Computing.</a:t>
            </a:r>
          </a:p>
        </p:txBody>
      </p:sp>
      <p:sp>
        <p:nvSpPr>
          <p:cNvPr id="2" name="Title 1"/>
          <p:cNvSpPr>
            <a:spLocks noGrp="1"/>
          </p:cNvSpPr>
          <p:nvPr>
            <p:ph type="title"/>
          </p:nvPr>
        </p:nvSpPr>
        <p:spPr/>
        <p:txBody>
          <a:bodyPr/>
          <a:lstStyle/>
          <a:p>
            <a:r>
              <a:rPr lang="en-US" dirty="0" smtClean="0"/>
              <a:t>Cloud Definitions</a:t>
            </a:r>
            <a:endParaRPr lang="en-US" dirty="0"/>
          </a:p>
        </p:txBody>
      </p:sp>
      <p:pic>
        <p:nvPicPr>
          <p:cNvPr id="2052" name="Picture 4" descr="http://cloudtp.com/images/Crossing%20Bridge%20to%20Cloud%20Computing.jpg"/>
          <p:cNvPicPr>
            <a:picLocks noChangeAspect="1" noChangeArrowheads="1"/>
          </p:cNvPicPr>
          <p:nvPr/>
        </p:nvPicPr>
        <p:blipFill>
          <a:blip r:embed="rId2" cstate="print"/>
          <a:srcRect/>
          <a:stretch>
            <a:fillRect/>
          </a:stretch>
        </p:blipFill>
        <p:spPr bwMode="auto">
          <a:xfrm>
            <a:off x="5842163" y="3822599"/>
            <a:ext cx="3224083" cy="2418062"/>
          </a:xfrm>
          <a:prstGeom prst="roundRect">
            <a:avLst>
              <a:gd name="adj" fmla="val 4096"/>
            </a:avLst>
          </a:prstGeom>
          <a:no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7932746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
                                            <p:txEl>
                                              <p:pRg st="2" end="2"/>
                                            </p:txEl>
                                          </p:spTgt>
                                        </p:tgtEl>
                                      </p:cBhvr>
                                    </p:animEffect>
                                    <p:set>
                                      <p:cBhvr>
                                        <p:cTn id="13" dur="1" fill="hold">
                                          <p:stCondLst>
                                            <p:cond delay="499"/>
                                          </p:stCondLst>
                                        </p:cTn>
                                        <p:tgtEl>
                                          <p:spTgt spid="3">
                                            <p:txEl>
                                              <p:pRg st="2" end="2"/>
                                            </p:txEl>
                                          </p:spTgt>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
                                            <p:txEl>
                                              <p:pRg st="3" end="3"/>
                                            </p:txEl>
                                          </p:spTgt>
                                        </p:tgtEl>
                                      </p:cBhvr>
                                    </p:animEffect>
                                    <p:set>
                                      <p:cBhvr>
                                        <p:cTn id="16" dur="1" fill="hold">
                                          <p:stCondLst>
                                            <p:cond delay="499"/>
                                          </p:stCondLst>
                                        </p:cTn>
                                        <p:tgtEl>
                                          <p:spTgt spid="3">
                                            <p:txEl>
                                              <p:pRg st="3" end="3"/>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0-neu-d5-83e76c570d2df04fac4d8ecea0678505.jpg"/>
          <p:cNvPicPr>
            <a:picLocks noChangeAspect="1"/>
          </p:cNvPicPr>
          <p:nvPr/>
        </p:nvPicPr>
        <p:blipFill rotWithShape="1">
          <a:blip r:embed="rId2">
            <a:extLst>
              <a:ext uri="{28A0092B-C50C-407E-A947-70E740481C1C}">
                <a14:useLocalDpi xmlns:a14="http://schemas.microsoft.com/office/drawing/2010/main" val="0"/>
              </a:ext>
            </a:extLst>
          </a:blip>
          <a:srcRect t="24563" r="55075"/>
          <a:stretch/>
        </p:blipFill>
        <p:spPr>
          <a:xfrm>
            <a:off x="237144" y="3861471"/>
            <a:ext cx="2225014" cy="2802158"/>
          </a:xfrm>
          <a:prstGeom prst="rect">
            <a:avLst/>
          </a:prstGeom>
        </p:spPr>
      </p:pic>
      <p:sp>
        <p:nvSpPr>
          <p:cNvPr id="5" name="Cloud Callout 4"/>
          <p:cNvSpPr/>
          <p:nvPr/>
        </p:nvSpPr>
        <p:spPr bwMode="auto">
          <a:xfrm>
            <a:off x="2975647" y="3330196"/>
            <a:ext cx="6168353" cy="2734129"/>
          </a:xfrm>
          <a:prstGeom prst="cloudCallout">
            <a:avLst>
              <a:gd name="adj1" fmla="val -63900"/>
              <a:gd name="adj2" fmla="val -21641"/>
            </a:avLst>
          </a:prstGeom>
          <a:solidFill>
            <a:schemeClr val="accent1"/>
          </a:solidFill>
          <a:ln w="76200" cap="flat" cmpd="sng" algn="ctr">
            <a:solidFill>
              <a:schemeClr val="tx1"/>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A" sz="2400" b="0" i="0" u="none" strike="noStrike" cap="none" normalizeH="0" baseline="0" smtClean="0">
              <a:ln>
                <a:noFill/>
              </a:ln>
              <a:solidFill>
                <a:schemeClr val="tx1"/>
              </a:solidFill>
              <a:effectLst/>
              <a:latin typeface="Times New Roman" pitchFamily="18" charset="0"/>
            </a:endParaRPr>
          </a:p>
        </p:txBody>
      </p:sp>
      <p:sp>
        <p:nvSpPr>
          <p:cNvPr id="2" name="Title 1"/>
          <p:cNvSpPr>
            <a:spLocks noGrp="1"/>
          </p:cNvSpPr>
          <p:nvPr>
            <p:ph type="title"/>
          </p:nvPr>
        </p:nvSpPr>
        <p:spPr/>
        <p:txBody>
          <a:bodyPr/>
          <a:lstStyle/>
          <a:p>
            <a:r>
              <a:rPr lang="en-US" dirty="0" smtClean="0"/>
              <a:t>Cloud Definitions</a:t>
            </a:r>
            <a:endParaRPr lang="en-US" dirty="0"/>
          </a:p>
        </p:txBody>
      </p:sp>
      <p:sp>
        <p:nvSpPr>
          <p:cNvPr id="3" name="Content Placeholder 2"/>
          <p:cNvSpPr>
            <a:spLocks noGrp="1"/>
          </p:cNvSpPr>
          <p:nvPr>
            <p:ph idx="1"/>
          </p:nvPr>
        </p:nvSpPr>
        <p:spPr>
          <a:xfrm>
            <a:off x="0" y="1043009"/>
            <a:ext cx="9144000" cy="3124200"/>
          </a:xfrm>
        </p:spPr>
        <p:txBody>
          <a:bodyPr/>
          <a:lstStyle/>
          <a:p>
            <a:r>
              <a:rPr lang="en-US" dirty="0" smtClean="0"/>
              <a:t>Definition from </a:t>
            </a:r>
            <a:r>
              <a:rPr lang="en-US" b="1" i="1" dirty="0" smtClean="0"/>
              <a:t>Damian</a:t>
            </a:r>
          </a:p>
          <a:p>
            <a:pPr lvl="1"/>
            <a:r>
              <a:rPr lang="en-US" dirty="0" smtClean="0"/>
              <a:t>A Cloud is a type of distributed system consisting of interconnected and virtualized computers dynamically provisioned and presented as one (or more) unified computing resource(s) based on service-level agreements established through negotiation between service providers and consumers.</a:t>
            </a:r>
          </a:p>
        </p:txBody>
      </p:sp>
      <p:pic>
        <p:nvPicPr>
          <p:cNvPr id="25602" name="Picture 2" descr="http://www.amaxit.net/corporatesolutions/images/cloud-computing.jpg"/>
          <p:cNvPicPr>
            <a:picLocks noChangeAspect="1" noChangeArrowheads="1"/>
          </p:cNvPicPr>
          <p:nvPr/>
        </p:nvPicPr>
        <p:blipFill rotWithShape="1">
          <a:blip r:embed="rId3" cstate="print"/>
          <a:srcRect l="4122" t="3935" r="2471" b="15269"/>
          <a:stretch/>
        </p:blipFill>
        <p:spPr bwMode="auto">
          <a:xfrm>
            <a:off x="3900576" y="3809640"/>
            <a:ext cx="4224544" cy="1541997"/>
          </a:xfrm>
          <a:prstGeom prst="rect">
            <a:avLst/>
          </a:prstGeom>
          <a:noFill/>
        </p:spPr>
      </p:pic>
    </p:spTree>
    <p:extLst>
      <p:ext uri="{BB962C8B-B14F-4D97-AF65-F5344CB8AC3E}">
        <p14:creationId xmlns:p14="http://schemas.microsoft.com/office/powerpoint/2010/main" val="18056052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Andy\AppData\Local\Microsoft\Windows\Temporary Internet Files\Content.IE5\6G0SQY1U\MPj04422320000[1].jpg"/>
          <p:cNvPicPr>
            <a:picLocks noChangeAspect="1" noChangeArrowheads="1"/>
          </p:cNvPicPr>
          <p:nvPr/>
        </p:nvPicPr>
        <p:blipFill>
          <a:blip r:embed="rId2" cstate="print"/>
          <a:srcRect/>
          <a:stretch>
            <a:fillRect/>
          </a:stretch>
        </p:blipFill>
        <p:spPr bwMode="auto">
          <a:xfrm>
            <a:off x="152400" y="2969106"/>
            <a:ext cx="8839200" cy="2593494"/>
          </a:xfrm>
          <a:prstGeom prst="roundRect">
            <a:avLst>
              <a:gd name="adj" fmla="val 1137"/>
            </a:avLst>
          </a:prstGeom>
          <a:noFill/>
          <a:effectLst>
            <a:outerShdw blurRad="63500" sx="102000" sy="102000" algn="ctr" rotWithShape="0">
              <a:prstClr val="black">
                <a:alpha val="40000"/>
              </a:prstClr>
            </a:outerShdw>
          </a:effectLst>
        </p:spPr>
      </p:pic>
      <p:sp>
        <p:nvSpPr>
          <p:cNvPr id="3" name="Rectangle 2"/>
          <p:cNvSpPr/>
          <p:nvPr/>
        </p:nvSpPr>
        <p:spPr>
          <a:xfrm>
            <a:off x="696525" y="1752600"/>
            <a:ext cx="7750965" cy="1015663"/>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Are you Confused??</a:t>
            </a:r>
            <a:endParaRPr lang="en-US" sz="6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403223225"/>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Cloud computing ?</a:t>
            </a:r>
            <a:endParaRPr lang="en-US" dirty="0"/>
          </a:p>
        </p:txBody>
      </p:sp>
      <p:sp>
        <p:nvSpPr>
          <p:cNvPr id="3" name="Text Placeholder 2"/>
          <p:cNvSpPr>
            <a:spLocks noGrp="1"/>
          </p:cNvSpPr>
          <p:nvPr>
            <p:ph type="body" idx="1"/>
          </p:nvPr>
        </p:nvSpPr>
        <p:spPr/>
        <p:txBody>
          <a:bodyPr/>
          <a:lstStyle/>
          <a:p>
            <a:r>
              <a:rPr lang="en-US" dirty="0" smtClean="0">
                <a:solidFill>
                  <a:srgbClr val="C00000"/>
                </a:solidFill>
              </a:rPr>
              <a:t>Properties and characteristics</a:t>
            </a:r>
            <a:endParaRPr lang="en-US" dirty="0">
              <a:solidFill>
                <a:srgbClr val="C00000"/>
              </a:solidFill>
            </a:endParaRPr>
          </a:p>
        </p:txBody>
      </p:sp>
      <p:pic>
        <p:nvPicPr>
          <p:cNvPr id="4" name="Picture 7" descr="http://www.ipadrblog.com/BlindMenandElephant.jpg"/>
          <p:cNvPicPr>
            <a:picLocks noChangeAspect="1" noChangeArrowheads="1"/>
          </p:cNvPicPr>
          <p:nvPr/>
        </p:nvPicPr>
        <p:blipFill>
          <a:blip r:embed="rId2" cstate="print"/>
          <a:srcRect/>
          <a:stretch>
            <a:fillRect/>
          </a:stretch>
        </p:blipFill>
        <p:spPr bwMode="auto">
          <a:xfrm>
            <a:off x="4204193" y="1146236"/>
            <a:ext cx="4866853" cy="3394630"/>
          </a:xfrm>
          <a:prstGeom prst="rect">
            <a:avLst/>
          </a:prstGeom>
          <a:noFill/>
        </p:spPr>
      </p:pic>
      <p:pic>
        <p:nvPicPr>
          <p:cNvPr id="5" name="Picture 8" descr="C:\Users\Andy\AppData\Local\Microsoft\Windows\Temporary Internet Files\Content.IE5\OQIHRKSF\MCj04418090000[1].png"/>
          <p:cNvPicPr>
            <a:picLocks noChangeAspect="1" noChangeArrowheads="1"/>
          </p:cNvPicPr>
          <p:nvPr/>
        </p:nvPicPr>
        <p:blipFill>
          <a:blip r:embed="rId3" cstate="print"/>
          <a:srcRect t="19444" b="22222"/>
          <a:stretch>
            <a:fillRect/>
          </a:stretch>
        </p:blipFill>
        <p:spPr bwMode="auto">
          <a:xfrm>
            <a:off x="2362200" y="409111"/>
            <a:ext cx="2743200" cy="1600200"/>
          </a:xfrm>
          <a:prstGeom prst="rect">
            <a:avLst/>
          </a:prstGeom>
          <a:noFill/>
        </p:spPr>
      </p:pic>
    </p:spTree>
    <p:extLst>
      <p:ext uri="{BB962C8B-B14F-4D97-AF65-F5344CB8AC3E}">
        <p14:creationId xmlns:p14="http://schemas.microsoft.com/office/powerpoint/2010/main" val="1181055410"/>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ndy\AppData\Local\Microsoft\Windows\Temporary Internet Files\Content.IE5\OHTRCXWF\MPj03992210000[1].jpg"/>
          <p:cNvPicPr>
            <a:picLocks noChangeAspect="1" noChangeArrowheads="1"/>
          </p:cNvPicPr>
          <p:nvPr/>
        </p:nvPicPr>
        <p:blipFill>
          <a:blip r:embed="rId2" cstate="print"/>
          <a:srcRect l="15830" r="13702"/>
          <a:stretch>
            <a:fillRect/>
          </a:stretch>
        </p:blipFill>
        <p:spPr bwMode="auto">
          <a:xfrm>
            <a:off x="5867400" y="2362200"/>
            <a:ext cx="2743200" cy="3892858"/>
          </a:xfrm>
          <a:prstGeom prst="rect">
            <a:avLst/>
          </a:prstGeom>
          <a:noFill/>
        </p:spPr>
      </p:pic>
      <p:sp>
        <p:nvSpPr>
          <p:cNvPr id="2" name="Title 1"/>
          <p:cNvSpPr>
            <a:spLocks noGrp="1"/>
          </p:cNvSpPr>
          <p:nvPr>
            <p:ph type="title"/>
          </p:nvPr>
        </p:nvSpPr>
        <p:spPr/>
        <p:txBody>
          <a:bodyPr/>
          <a:lstStyle/>
          <a:p>
            <a:r>
              <a:rPr lang="en-US" dirty="0" smtClean="0"/>
              <a:t>In My Humble Opinion</a:t>
            </a:r>
            <a:endParaRPr lang="en-US" dirty="0"/>
          </a:p>
        </p:txBody>
      </p:sp>
      <p:sp>
        <p:nvSpPr>
          <p:cNvPr id="3" name="Content Placeholder 2"/>
          <p:cNvSpPr>
            <a:spLocks noGrp="1"/>
          </p:cNvSpPr>
          <p:nvPr>
            <p:ph idx="1"/>
          </p:nvPr>
        </p:nvSpPr>
        <p:spPr>
          <a:xfrm>
            <a:off x="379446" y="1127342"/>
            <a:ext cx="8238105" cy="5409804"/>
          </a:xfrm>
          <a:solidFill>
            <a:srgbClr val="FFFFFF"/>
          </a:solidFill>
        </p:spPr>
        <p:txBody>
          <a:bodyPr>
            <a:noAutofit/>
          </a:bodyPr>
          <a:lstStyle/>
          <a:p>
            <a:r>
              <a:rPr lang="en-US" sz="2000" dirty="0" smtClean="0"/>
              <a:t>Cloud computing is a paradigm of computing, a new way of thinking about IT industry but not any specific technology.</a:t>
            </a:r>
          </a:p>
          <a:p>
            <a:pPr lvl="1"/>
            <a:r>
              <a:rPr lang="en-US" sz="2000" dirty="0" smtClean="0"/>
              <a:t>Central ideas</a:t>
            </a:r>
          </a:p>
          <a:p>
            <a:pPr lvl="2"/>
            <a:r>
              <a:rPr lang="en-US" sz="1800" b="1" i="1" dirty="0" smtClean="0">
                <a:solidFill>
                  <a:schemeClr val="accent6">
                    <a:lumMod val="50000"/>
                  </a:schemeClr>
                </a:solidFill>
              </a:rPr>
              <a:t>Utility Computing</a:t>
            </a:r>
          </a:p>
          <a:p>
            <a:pPr lvl="2"/>
            <a:r>
              <a:rPr lang="en-US" sz="1800" b="1" i="1" dirty="0" smtClean="0">
                <a:solidFill>
                  <a:schemeClr val="accent6">
                    <a:lumMod val="50000"/>
                  </a:schemeClr>
                </a:solidFill>
              </a:rPr>
              <a:t>SOA</a:t>
            </a:r>
            <a:r>
              <a:rPr lang="en-US" sz="1800" dirty="0" smtClean="0"/>
              <a:t> - Service Oriented Architecture</a:t>
            </a:r>
          </a:p>
          <a:p>
            <a:pPr lvl="2"/>
            <a:r>
              <a:rPr lang="en-US" sz="1800" b="1" i="1" dirty="0" smtClean="0">
                <a:solidFill>
                  <a:schemeClr val="accent6">
                    <a:lumMod val="50000"/>
                  </a:schemeClr>
                </a:solidFill>
              </a:rPr>
              <a:t>SLA</a:t>
            </a:r>
            <a:r>
              <a:rPr lang="en-US" sz="1800" dirty="0" smtClean="0"/>
              <a:t> - Service Level Agreement</a:t>
            </a:r>
          </a:p>
          <a:p>
            <a:pPr lvl="1"/>
            <a:r>
              <a:rPr lang="en-US" sz="2000" dirty="0" smtClean="0"/>
              <a:t>Properties and characteristics</a:t>
            </a:r>
          </a:p>
          <a:p>
            <a:pPr lvl="2"/>
            <a:r>
              <a:rPr lang="en-US" sz="1800" dirty="0" smtClean="0"/>
              <a:t>High </a:t>
            </a:r>
            <a:r>
              <a:rPr lang="en-US" sz="1800" b="1" i="1" dirty="0" smtClean="0">
                <a:solidFill>
                  <a:schemeClr val="accent6">
                    <a:lumMod val="50000"/>
                  </a:schemeClr>
                </a:solidFill>
              </a:rPr>
              <a:t>scalability </a:t>
            </a:r>
            <a:r>
              <a:rPr lang="en-US" sz="1800" dirty="0" smtClean="0"/>
              <a:t>and </a:t>
            </a:r>
            <a:r>
              <a:rPr lang="en-US" sz="1800" b="1" i="1" dirty="0" smtClean="0">
                <a:solidFill>
                  <a:schemeClr val="accent6">
                    <a:lumMod val="50000"/>
                  </a:schemeClr>
                </a:solidFill>
              </a:rPr>
              <a:t>elasticity</a:t>
            </a:r>
          </a:p>
          <a:p>
            <a:pPr lvl="2"/>
            <a:r>
              <a:rPr lang="en-US" sz="1800" dirty="0" smtClean="0"/>
              <a:t>High </a:t>
            </a:r>
            <a:r>
              <a:rPr lang="en-US" sz="1800" b="1" i="1" dirty="0" smtClean="0">
                <a:solidFill>
                  <a:schemeClr val="accent6">
                    <a:lumMod val="50000"/>
                  </a:schemeClr>
                </a:solidFill>
              </a:rPr>
              <a:t>availability </a:t>
            </a:r>
            <a:r>
              <a:rPr lang="en-US" sz="1800" dirty="0" smtClean="0"/>
              <a:t>and </a:t>
            </a:r>
            <a:r>
              <a:rPr lang="en-US" sz="1800" b="1" i="1" dirty="0" smtClean="0">
                <a:solidFill>
                  <a:schemeClr val="accent6">
                    <a:lumMod val="50000"/>
                  </a:schemeClr>
                </a:solidFill>
              </a:rPr>
              <a:t>reliability</a:t>
            </a:r>
          </a:p>
          <a:p>
            <a:pPr lvl="2"/>
            <a:r>
              <a:rPr lang="en-US" sz="1800" dirty="0" smtClean="0"/>
              <a:t>High </a:t>
            </a:r>
            <a:r>
              <a:rPr lang="en-US" sz="1800" b="1" i="1" dirty="0" smtClean="0">
                <a:solidFill>
                  <a:schemeClr val="accent6">
                    <a:lumMod val="50000"/>
                  </a:schemeClr>
                </a:solidFill>
              </a:rPr>
              <a:t>manageability </a:t>
            </a:r>
            <a:r>
              <a:rPr lang="en-US" sz="1800" dirty="0" smtClean="0"/>
              <a:t>and </a:t>
            </a:r>
            <a:r>
              <a:rPr lang="en-US" sz="1800" b="1" i="1" dirty="0" smtClean="0">
                <a:solidFill>
                  <a:schemeClr val="accent6">
                    <a:lumMod val="50000"/>
                  </a:schemeClr>
                </a:solidFill>
              </a:rPr>
              <a:t>interoperability</a:t>
            </a:r>
          </a:p>
          <a:p>
            <a:pPr lvl="2"/>
            <a:r>
              <a:rPr lang="en-US" sz="1800" dirty="0" smtClean="0"/>
              <a:t>High </a:t>
            </a:r>
            <a:r>
              <a:rPr lang="en-US" sz="1800" b="1" i="1" dirty="0" smtClean="0">
                <a:solidFill>
                  <a:schemeClr val="accent6">
                    <a:lumMod val="50000"/>
                  </a:schemeClr>
                </a:solidFill>
              </a:rPr>
              <a:t>accessibility </a:t>
            </a:r>
            <a:r>
              <a:rPr lang="en-US" sz="1800" dirty="0" smtClean="0"/>
              <a:t>and </a:t>
            </a:r>
            <a:r>
              <a:rPr lang="en-US" sz="1800" b="1" i="1" dirty="0" smtClean="0">
                <a:solidFill>
                  <a:schemeClr val="accent6">
                    <a:lumMod val="50000"/>
                  </a:schemeClr>
                </a:solidFill>
              </a:rPr>
              <a:t>portability</a:t>
            </a:r>
          </a:p>
          <a:p>
            <a:pPr lvl="2"/>
            <a:r>
              <a:rPr lang="en-US" sz="1800" dirty="0" smtClean="0"/>
              <a:t>High </a:t>
            </a:r>
            <a:r>
              <a:rPr lang="en-US" sz="1800" b="1" i="1" dirty="0" smtClean="0">
                <a:solidFill>
                  <a:schemeClr val="accent6">
                    <a:lumMod val="50000"/>
                  </a:schemeClr>
                </a:solidFill>
              </a:rPr>
              <a:t>performance </a:t>
            </a:r>
            <a:r>
              <a:rPr lang="en-US" sz="1800" dirty="0" smtClean="0"/>
              <a:t>and </a:t>
            </a:r>
            <a:r>
              <a:rPr lang="en-US" sz="1800" b="1" i="1" dirty="0" smtClean="0">
                <a:solidFill>
                  <a:schemeClr val="accent6">
                    <a:lumMod val="50000"/>
                  </a:schemeClr>
                </a:solidFill>
              </a:rPr>
              <a:t>optimization</a:t>
            </a:r>
          </a:p>
          <a:p>
            <a:pPr lvl="1"/>
            <a:r>
              <a:rPr lang="en-US" sz="2000" dirty="0" smtClean="0"/>
              <a:t>Enabling techniques</a:t>
            </a:r>
          </a:p>
          <a:p>
            <a:pPr lvl="2"/>
            <a:r>
              <a:rPr lang="en-US" sz="1800" dirty="0" smtClean="0"/>
              <a:t>Hardware virtualization</a:t>
            </a:r>
          </a:p>
          <a:p>
            <a:pPr lvl="2"/>
            <a:r>
              <a:rPr lang="en-US" sz="1800" dirty="0" smtClean="0"/>
              <a:t>Parallelized and distributed computing</a:t>
            </a:r>
          </a:p>
          <a:p>
            <a:pPr lvl="2"/>
            <a:r>
              <a:rPr lang="en-US" sz="1800" dirty="0" smtClean="0"/>
              <a:t>Web services</a:t>
            </a:r>
          </a:p>
        </p:txBody>
      </p:sp>
    </p:spTree>
    <p:extLst>
      <p:ext uri="{BB962C8B-B14F-4D97-AF65-F5344CB8AC3E}">
        <p14:creationId xmlns:p14="http://schemas.microsoft.com/office/powerpoint/2010/main" val="240246923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1" y="-46082"/>
            <a:ext cx="5209406" cy="1143000"/>
          </a:xfrm>
        </p:spPr>
        <p:txBody>
          <a:bodyPr/>
          <a:lstStyle/>
          <a:p>
            <a:pPr eaLnBrk="1" hangingPunct="1"/>
            <a:r>
              <a:rPr lang="en-US" sz="3200" dirty="0" smtClean="0">
                <a:latin typeface="Arial"/>
                <a:cs typeface="Arial"/>
              </a:rPr>
              <a:t>Running example: The lunar lander (LL) game</a:t>
            </a:r>
            <a:endParaRPr lang="en-US" sz="3200" dirty="0">
              <a:latin typeface="Arial"/>
              <a:cs typeface="Arial"/>
            </a:endParaRPr>
          </a:p>
        </p:txBody>
      </p:sp>
      <p:sp>
        <p:nvSpPr>
          <p:cNvPr id="5124" name="Rectangle 3"/>
          <p:cNvSpPr>
            <a:spLocks noGrp="1" noChangeArrowheads="1"/>
          </p:cNvSpPr>
          <p:nvPr>
            <p:ph idx="1"/>
          </p:nvPr>
        </p:nvSpPr>
        <p:spPr>
          <a:xfrm>
            <a:off x="685800" y="1546448"/>
            <a:ext cx="7772400" cy="5122912"/>
          </a:xfrm>
        </p:spPr>
        <p:txBody>
          <a:bodyPr>
            <a:normAutofit/>
          </a:bodyPr>
          <a:lstStyle/>
          <a:p>
            <a:pPr eaLnBrk="1" hangingPunct="1">
              <a:lnSpc>
                <a:spcPct val="90000"/>
              </a:lnSpc>
            </a:pPr>
            <a:r>
              <a:rPr lang="en-US" dirty="0">
                <a:latin typeface="Tahoma" charset="0"/>
              </a:rPr>
              <a:t>A simple computer game that first appeared in the 1960</a:t>
            </a:r>
            <a:r>
              <a:rPr lang="ja-JP" altLang="en-US" dirty="0">
                <a:latin typeface="Tahoma" charset="0"/>
              </a:rPr>
              <a:t>’</a:t>
            </a:r>
            <a:r>
              <a:rPr lang="en-US" dirty="0">
                <a:latin typeface="Tahoma" charset="0"/>
              </a:rPr>
              <a:t>s</a:t>
            </a:r>
          </a:p>
          <a:p>
            <a:pPr eaLnBrk="1" hangingPunct="1">
              <a:lnSpc>
                <a:spcPct val="90000"/>
              </a:lnSpc>
            </a:pPr>
            <a:r>
              <a:rPr lang="en-US" dirty="0">
                <a:latin typeface="Tahoma" charset="0"/>
              </a:rPr>
              <a:t>Simple concept:</a:t>
            </a:r>
          </a:p>
          <a:p>
            <a:pPr lvl="1" eaLnBrk="1" hangingPunct="1">
              <a:lnSpc>
                <a:spcPct val="90000"/>
              </a:lnSpc>
            </a:pPr>
            <a:r>
              <a:rPr lang="en-US" dirty="0">
                <a:latin typeface="Tahoma" charset="0"/>
              </a:rPr>
              <a:t>You (the pilot) control the descent rate of the Apollo-era Lunar Lander</a:t>
            </a:r>
          </a:p>
          <a:p>
            <a:pPr lvl="2" eaLnBrk="1" hangingPunct="1">
              <a:lnSpc>
                <a:spcPct val="90000"/>
              </a:lnSpc>
            </a:pPr>
            <a:r>
              <a:rPr lang="en-US" dirty="0">
                <a:latin typeface="Tahoma" charset="0"/>
              </a:rPr>
              <a:t>Throttle setting controls descent engine</a:t>
            </a:r>
          </a:p>
          <a:p>
            <a:pPr lvl="2" eaLnBrk="1" hangingPunct="1">
              <a:lnSpc>
                <a:spcPct val="90000"/>
              </a:lnSpc>
            </a:pPr>
            <a:r>
              <a:rPr lang="en-US" dirty="0">
                <a:latin typeface="Tahoma" charset="0"/>
              </a:rPr>
              <a:t>Limited fuel</a:t>
            </a:r>
          </a:p>
          <a:p>
            <a:pPr lvl="2" eaLnBrk="1" hangingPunct="1">
              <a:lnSpc>
                <a:spcPct val="90000"/>
              </a:lnSpc>
            </a:pPr>
            <a:r>
              <a:rPr lang="en-US" dirty="0">
                <a:latin typeface="Tahoma" charset="0"/>
              </a:rPr>
              <a:t>Initial altitude and speed preset</a:t>
            </a:r>
          </a:p>
          <a:p>
            <a:pPr lvl="2" eaLnBrk="1" hangingPunct="1">
              <a:lnSpc>
                <a:spcPct val="90000"/>
              </a:lnSpc>
            </a:pPr>
            <a:r>
              <a:rPr lang="en-US" dirty="0" smtClean="0">
                <a:latin typeface="Tahoma" charset="0"/>
              </a:rPr>
              <a:t>You </a:t>
            </a:r>
            <a:r>
              <a:rPr lang="en-US" dirty="0">
                <a:latin typeface="Tahoma" charset="0"/>
              </a:rPr>
              <a:t>win </a:t>
            </a:r>
            <a:r>
              <a:rPr lang="en-US" dirty="0" smtClean="0">
                <a:latin typeface="Tahoma" charset="0"/>
              </a:rPr>
              <a:t>if </a:t>
            </a:r>
            <a:r>
              <a:rPr lang="en-US" dirty="0">
                <a:latin typeface="Tahoma" charset="0"/>
              </a:rPr>
              <a:t>you land with a descent </a:t>
            </a:r>
            <a:r>
              <a:rPr lang="en-US" dirty="0" smtClean="0">
                <a:latin typeface="Tahoma" charset="0"/>
              </a:rPr>
              <a:t/>
            </a:r>
            <a:br>
              <a:rPr lang="en-US" dirty="0" smtClean="0">
                <a:latin typeface="Tahoma" charset="0"/>
              </a:rPr>
            </a:br>
            <a:r>
              <a:rPr lang="en-US" dirty="0" smtClean="0">
                <a:latin typeface="Tahoma" charset="0"/>
              </a:rPr>
              <a:t>rate </a:t>
            </a:r>
            <a:r>
              <a:rPr lang="en-US" dirty="0">
                <a:latin typeface="Tahoma" charset="0"/>
              </a:rPr>
              <a:t>of &lt; 5 </a:t>
            </a:r>
            <a:r>
              <a:rPr lang="en-US" dirty="0" smtClean="0">
                <a:latin typeface="Tahoma" charset="0"/>
              </a:rPr>
              <a:t>fps (</a:t>
            </a:r>
            <a:r>
              <a:rPr lang="en-US" dirty="0">
                <a:latin typeface="Tahoma" charset="0"/>
              </a:rPr>
              <a:t>whether there</a:t>
            </a:r>
            <a:r>
              <a:rPr lang="ja-JP" altLang="en-US" dirty="0">
                <a:latin typeface="Tahoma" charset="0"/>
              </a:rPr>
              <a:t>’</a:t>
            </a:r>
            <a:r>
              <a:rPr lang="en-US" dirty="0">
                <a:latin typeface="Tahoma" charset="0"/>
              </a:rPr>
              <a:t>s </a:t>
            </a:r>
            <a:r>
              <a:rPr lang="en-US" dirty="0" smtClean="0">
                <a:latin typeface="Tahoma" charset="0"/>
              </a:rPr>
              <a:t/>
            </a:r>
            <a:br>
              <a:rPr lang="en-US" dirty="0" smtClean="0">
                <a:latin typeface="Tahoma" charset="0"/>
              </a:rPr>
            </a:br>
            <a:r>
              <a:rPr lang="en-US" dirty="0" smtClean="0">
                <a:latin typeface="Tahoma" charset="0"/>
              </a:rPr>
              <a:t>fuel </a:t>
            </a:r>
            <a:r>
              <a:rPr lang="en-US" dirty="0">
                <a:latin typeface="Tahoma" charset="0"/>
              </a:rPr>
              <a:t>left or not</a:t>
            </a:r>
            <a:r>
              <a:rPr lang="en-US" dirty="0" smtClean="0">
                <a:latin typeface="Tahoma" charset="0"/>
              </a:rPr>
              <a:t>)</a:t>
            </a:r>
            <a:endParaRPr lang="en-US" dirty="0">
              <a:latin typeface="Tahoma" charset="0"/>
            </a:endParaRPr>
          </a:p>
        </p:txBody>
      </p:sp>
      <p:pic>
        <p:nvPicPr>
          <p:cNvPr id="2" name="Picture 1"/>
          <p:cNvPicPr>
            <a:picLocks noChangeAspect="1"/>
          </p:cNvPicPr>
          <p:nvPr/>
        </p:nvPicPr>
        <p:blipFill>
          <a:blip r:embed="rId3"/>
          <a:stretch>
            <a:fillRect/>
          </a:stretch>
        </p:blipFill>
        <p:spPr>
          <a:xfrm>
            <a:off x="6888504" y="5356752"/>
            <a:ext cx="2255496" cy="1503664"/>
          </a:xfrm>
          <a:prstGeom prst="rect">
            <a:avLst/>
          </a:prstGeom>
        </p:spPr>
      </p:pic>
    </p:spTree>
    <p:extLst>
      <p:ext uri="{BB962C8B-B14F-4D97-AF65-F5344CB8AC3E}">
        <p14:creationId xmlns:p14="http://schemas.microsoft.com/office/powerpoint/2010/main" val="33743373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http://upload.wikimedia.org/wikipedia/commons/9/94/Cloud.jpg"/>
          <p:cNvPicPr>
            <a:picLocks noChangeAspect="1" noChangeArrowheads="1"/>
          </p:cNvPicPr>
          <p:nvPr/>
        </p:nvPicPr>
        <p:blipFill>
          <a:blip r:embed="rId2" cstate="print">
            <a:duotone>
              <a:schemeClr val="accent1">
                <a:shade val="45000"/>
                <a:satMod val="135000"/>
              </a:schemeClr>
              <a:prstClr val="white"/>
            </a:duotone>
          </a:blip>
          <a:srcRect b="6604"/>
          <a:stretch>
            <a:fillRect/>
          </a:stretch>
        </p:blipFill>
        <p:spPr bwMode="auto">
          <a:xfrm>
            <a:off x="533400" y="1219200"/>
            <a:ext cx="8077200" cy="5657850"/>
          </a:xfrm>
          <a:prstGeom prst="ellipse">
            <a:avLst/>
          </a:prstGeom>
          <a:ln>
            <a:noFill/>
          </a:ln>
          <a:effectLst>
            <a:softEdge rad="317500"/>
          </a:effectLst>
        </p:spPr>
      </p:pic>
      <p:pic>
        <p:nvPicPr>
          <p:cNvPr id="24580" name="Picture 4"/>
          <p:cNvPicPr>
            <a:picLocks noChangeAspect="1" noChangeArrowheads="1"/>
          </p:cNvPicPr>
          <p:nvPr/>
        </p:nvPicPr>
        <p:blipFill>
          <a:blip r:embed="rId3" cstate="print"/>
          <a:srcRect/>
          <a:stretch>
            <a:fillRect/>
          </a:stretch>
        </p:blipFill>
        <p:spPr bwMode="auto">
          <a:xfrm>
            <a:off x="941919" y="1149231"/>
            <a:ext cx="7260336" cy="5632569"/>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Properties and Characteristics</a:t>
            </a:r>
            <a:endParaRPr lang="en-US" dirty="0"/>
          </a:p>
        </p:txBody>
      </p:sp>
    </p:spTree>
    <p:extLst>
      <p:ext uri="{BB962C8B-B14F-4D97-AF65-F5344CB8AC3E}">
        <p14:creationId xmlns:p14="http://schemas.microsoft.com/office/powerpoint/2010/main" val="2791216318"/>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74638"/>
            <a:ext cx="6858000" cy="868362"/>
          </a:xfrm>
        </p:spPr>
        <p:txBody>
          <a:bodyPr/>
          <a:lstStyle/>
          <a:p>
            <a:r>
              <a:rPr lang="en-US" dirty="0" smtClean="0"/>
              <a:t>Central Ideas</a:t>
            </a:r>
            <a:endParaRPr lang="en-US" dirty="0"/>
          </a:p>
        </p:txBody>
      </p:sp>
      <p:grpSp>
        <p:nvGrpSpPr>
          <p:cNvPr id="5" name="Group 4"/>
          <p:cNvGrpSpPr/>
          <p:nvPr/>
        </p:nvGrpSpPr>
        <p:grpSpPr>
          <a:xfrm>
            <a:off x="228600" y="228600"/>
            <a:ext cx="1198858" cy="1198858"/>
            <a:chOff x="3515370" y="1834641"/>
            <a:chExt cx="1198858" cy="1198858"/>
          </a:xfrm>
          <a:scene3d>
            <a:camera prst="orthographicFront"/>
            <a:lightRig rig="flat" dir="t"/>
          </a:scene3d>
        </p:grpSpPr>
        <p:sp>
          <p:nvSpPr>
            <p:cNvPr id="6" name="Oval 5"/>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7"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smtClean="0">
                  <a:latin typeface="Cambria" pitchFamily="18" charset="0"/>
                </a:rPr>
                <a:t>Utility Computing</a:t>
              </a:r>
              <a:br>
                <a:rPr lang="en-US" sz="1200" b="1" kern="1200" dirty="0" smtClean="0">
                  <a:latin typeface="Cambria" pitchFamily="18" charset="0"/>
                </a:rPr>
              </a:br>
              <a:r>
                <a:rPr lang="en-US" sz="400" b="1" kern="1200" dirty="0" smtClean="0">
                  <a:latin typeface="Cambria" pitchFamily="18" charset="0"/>
                </a:rPr>
                <a:t/>
              </a:r>
              <a:br>
                <a:rPr lang="en-US" sz="400" b="1" kern="1200" dirty="0" smtClean="0">
                  <a:latin typeface="Cambria" pitchFamily="18" charset="0"/>
                </a:rPr>
              </a:br>
              <a:r>
                <a:rPr lang="en-US" sz="1200" b="1" kern="1200" dirty="0" smtClean="0">
                  <a:latin typeface="Cambria" pitchFamily="18" charset="0"/>
                </a:rPr>
                <a:t>SOA + SLA</a:t>
              </a:r>
              <a:endParaRPr lang="en-US" sz="1200" b="1" kern="1200" dirty="0">
                <a:latin typeface="Cambria" pitchFamily="18" charset="0"/>
              </a:endParaRPr>
            </a:p>
          </p:txBody>
        </p:sp>
      </p:grpSp>
      <p:sp>
        <p:nvSpPr>
          <p:cNvPr id="8" name="Rectangle 7"/>
          <p:cNvSpPr/>
          <p:nvPr/>
        </p:nvSpPr>
        <p:spPr>
          <a:xfrm>
            <a:off x="0" y="2743200"/>
            <a:ext cx="9144000" cy="3810000"/>
          </a:xfrm>
          <a:prstGeom prst="rect">
            <a:avLst/>
          </a:prstGeom>
          <a:gradFill flip="none" rotWithShape="1">
            <a:gsLst>
              <a:gs pos="0">
                <a:schemeClr val="accent2">
                  <a:lumMod val="75000"/>
                </a:schemeClr>
              </a:gs>
              <a:gs pos="70000">
                <a:schemeClr val="accent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C:\Users\Andy\AppData\Local\Microsoft\Windows\Temporary Internet Files\Content.IE5\6G0SQY1U\MPj01788450000[1].jpg"/>
          <p:cNvPicPr>
            <a:picLocks noChangeAspect="1" noChangeArrowheads="1"/>
          </p:cNvPicPr>
          <p:nvPr/>
        </p:nvPicPr>
        <p:blipFill>
          <a:blip r:embed="rId2" cstate="print"/>
          <a:srcRect/>
          <a:stretch>
            <a:fillRect/>
          </a:stretch>
        </p:blipFill>
        <p:spPr bwMode="auto">
          <a:xfrm>
            <a:off x="807130" y="1579487"/>
            <a:ext cx="4145870" cy="276391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0" name="Rectangle 9"/>
          <p:cNvSpPr/>
          <p:nvPr/>
        </p:nvSpPr>
        <p:spPr>
          <a:xfrm>
            <a:off x="1686345" y="4875074"/>
            <a:ext cx="7404566" cy="1446550"/>
          </a:xfrm>
          <a:prstGeom prst="rect">
            <a:avLst/>
          </a:prstGeom>
          <a:noFill/>
        </p:spPr>
        <p:txBody>
          <a:bodyPr wrap="none" lIns="91440" tIns="45720" rIns="91440" bIns="45720">
            <a:spAutoFit/>
          </a:bodyPr>
          <a:lstStyle/>
          <a:p>
            <a:pPr algn="ctr"/>
            <a:r>
              <a:rPr lang="en-US" sz="4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Don’t tell me details!!</a:t>
            </a:r>
          </a:p>
          <a:p>
            <a:pPr algn="ctr"/>
            <a:r>
              <a:rPr lang="en-US" sz="4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I DON’T CARE!!</a:t>
            </a:r>
            <a:endParaRPr lang="en-US" sz="4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3683550359"/>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smtClean="0"/>
              <a:t>Central Ideas</a:t>
            </a:r>
            <a:endParaRPr lang="en-US" dirty="0"/>
          </a:p>
        </p:txBody>
      </p:sp>
      <p:sp>
        <p:nvSpPr>
          <p:cNvPr id="3" name="Content Placeholder 2"/>
          <p:cNvSpPr>
            <a:spLocks noGrp="1"/>
          </p:cNvSpPr>
          <p:nvPr>
            <p:ph idx="1"/>
          </p:nvPr>
        </p:nvSpPr>
        <p:spPr>
          <a:xfrm>
            <a:off x="258162" y="1315998"/>
            <a:ext cx="7772400" cy="4781550"/>
          </a:xfrm>
        </p:spPr>
        <p:txBody>
          <a:bodyPr/>
          <a:lstStyle/>
          <a:p>
            <a:r>
              <a:rPr lang="en-US" dirty="0"/>
              <a:t>User </a:t>
            </a:r>
            <a:r>
              <a:rPr lang="en-US" dirty="0" smtClean="0"/>
              <a:t>Perspective:</a:t>
            </a:r>
          </a:p>
          <a:p>
            <a:pPr lvl="1"/>
            <a:r>
              <a:rPr lang="en-US" dirty="0" smtClean="0"/>
              <a:t>Users do not care about how the works are done</a:t>
            </a:r>
          </a:p>
          <a:p>
            <a:pPr lvl="2"/>
            <a:r>
              <a:rPr lang="en-US" dirty="0" smtClean="0"/>
              <a:t>Instead, they only concern about what they </a:t>
            </a:r>
            <a:r>
              <a:rPr lang="en-US" altLang="zh-TW" dirty="0" smtClean="0"/>
              <a:t>can </a:t>
            </a:r>
            <a:r>
              <a:rPr lang="en-US" dirty="0" smtClean="0"/>
              <a:t>get</a:t>
            </a:r>
          </a:p>
          <a:p>
            <a:pPr lvl="1"/>
            <a:r>
              <a:rPr lang="en-US" dirty="0" smtClean="0"/>
              <a:t>Users do not care about what the provider actually did</a:t>
            </a:r>
          </a:p>
          <a:p>
            <a:pPr lvl="2"/>
            <a:r>
              <a:rPr lang="en-US" dirty="0" smtClean="0"/>
              <a:t>Instead, they only concern about their quality of service</a:t>
            </a:r>
          </a:p>
          <a:p>
            <a:pPr lvl="1"/>
            <a:r>
              <a:rPr lang="en-US" dirty="0" smtClean="0"/>
              <a:t>Users do not want to own the physical infrastructure</a:t>
            </a:r>
          </a:p>
          <a:p>
            <a:pPr lvl="2"/>
            <a:r>
              <a:rPr lang="en-US" dirty="0" smtClean="0"/>
              <a:t>Instead, they only want to pay as many as they used</a:t>
            </a:r>
            <a:br>
              <a:rPr lang="en-US" dirty="0" smtClean="0"/>
            </a:br>
            <a:endParaRPr lang="en-US" dirty="0" smtClean="0"/>
          </a:p>
          <a:p>
            <a:r>
              <a:rPr lang="en-US" dirty="0" smtClean="0"/>
              <a:t>What dose user really care ?</a:t>
            </a:r>
          </a:p>
          <a:p>
            <a:pPr lvl="1"/>
            <a:r>
              <a:rPr lang="en-US" dirty="0" smtClean="0"/>
              <a:t>They only care about their “Service”</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smtClean="0">
                  <a:latin typeface="Cambria" pitchFamily="18" charset="0"/>
                </a:rPr>
                <a:t>Utility Computing</a:t>
              </a:r>
              <a:br>
                <a:rPr lang="en-US" sz="1200" b="1" kern="1200" dirty="0" smtClean="0">
                  <a:latin typeface="Cambria" pitchFamily="18" charset="0"/>
                </a:rPr>
              </a:br>
              <a:r>
                <a:rPr lang="en-US" sz="400" b="1" kern="1200" dirty="0" smtClean="0">
                  <a:latin typeface="Cambria" pitchFamily="18" charset="0"/>
                </a:rPr>
                <a:t/>
              </a:r>
              <a:br>
                <a:rPr lang="en-US" sz="400" b="1" kern="1200" dirty="0" smtClean="0">
                  <a:latin typeface="Cambria" pitchFamily="18" charset="0"/>
                </a:rPr>
              </a:br>
              <a:r>
                <a:rPr lang="en-US" sz="1200" b="1" kern="1200" dirty="0" smtClean="0">
                  <a:latin typeface="Cambria" pitchFamily="18" charset="0"/>
                </a:rPr>
                <a:t>SOA + SLA</a:t>
              </a:r>
              <a:endParaRPr lang="en-US" sz="1200" b="1" kern="1200" dirty="0">
                <a:latin typeface="Cambria" pitchFamily="18" charset="0"/>
              </a:endParaRPr>
            </a:p>
          </p:txBody>
        </p:sp>
      </p:grpSp>
      <p:pic>
        <p:nvPicPr>
          <p:cNvPr id="8" name="Picture 7" descr="cloud_comp-resized-600.jpg"/>
          <p:cNvPicPr>
            <a:picLocks noChangeAspect="1"/>
          </p:cNvPicPr>
          <p:nvPr/>
        </p:nvPicPr>
        <p:blipFill>
          <a:blip r:embed="rId2" cstate="print"/>
          <a:srcRect t="10709" r="6631"/>
          <a:stretch>
            <a:fillRect/>
          </a:stretch>
        </p:blipFill>
        <p:spPr>
          <a:xfrm>
            <a:off x="5715000" y="4430207"/>
            <a:ext cx="3124200" cy="22277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90278"/>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Users\Andy\AppData\Local\Microsoft\Windows\Temporary Internet Files\Content.IE5\VM829XVI\MPj04028620000[1].jpg"/>
          <p:cNvPicPr>
            <a:picLocks noChangeAspect="1" noChangeArrowheads="1"/>
          </p:cNvPicPr>
          <p:nvPr/>
        </p:nvPicPr>
        <p:blipFill>
          <a:blip r:embed="rId2" cstate="print"/>
          <a:srcRect r="20366" b="11503"/>
          <a:stretch>
            <a:fillRect/>
          </a:stretch>
        </p:blipFill>
        <p:spPr bwMode="auto">
          <a:xfrm>
            <a:off x="76200" y="1981200"/>
            <a:ext cx="4705762" cy="4455999"/>
          </a:xfrm>
          <a:prstGeom prst="rect">
            <a:avLst/>
          </a:prstGeom>
          <a:noFill/>
        </p:spPr>
      </p:pic>
      <p:sp>
        <p:nvSpPr>
          <p:cNvPr id="2" name="Title 1"/>
          <p:cNvSpPr>
            <a:spLocks noGrp="1"/>
          </p:cNvSpPr>
          <p:nvPr>
            <p:ph type="title"/>
          </p:nvPr>
        </p:nvSpPr>
        <p:spPr>
          <a:xfrm>
            <a:off x="1752600" y="274638"/>
            <a:ext cx="6934200" cy="868362"/>
          </a:xfrm>
        </p:spPr>
        <p:txBody>
          <a:bodyPr/>
          <a:lstStyle/>
          <a:p>
            <a:r>
              <a:rPr lang="en-US" dirty="0" smtClean="0"/>
              <a:t>Utility Computing</a:t>
            </a:r>
            <a:endParaRPr lang="en-US" dirty="0"/>
          </a:p>
        </p:txBody>
      </p:sp>
      <p:sp>
        <p:nvSpPr>
          <p:cNvPr id="3" name="Content Placeholder 2"/>
          <p:cNvSpPr>
            <a:spLocks noGrp="1"/>
          </p:cNvSpPr>
          <p:nvPr>
            <p:ph idx="1"/>
          </p:nvPr>
        </p:nvSpPr>
        <p:spPr>
          <a:xfrm>
            <a:off x="2829254" y="1324215"/>
            <a:ext cx="6019800" cy="3276599"/>
          </a:xfrm>
        </p:spPr>
        <p:txBody>
          <a:bodyPr/>
          <a:lstStyle/>
          <a:p>
            <a:r>
              <a:rPr lang="en-US" dirty="0" smtClean="0"/>
              <a:t>One service provisioning model</a:t>
            </a:r>
          </a:p>
          <a:p>
            <a:pPr lvl="1"/>
            <a:r>
              <a:rPr lang="en-US" dirty="0" smtClean="0"/>
              <a:t>Service provider makes computing resources and infrastructure management available to the customer as needed, and charges them for specific usage rather than a flat rate.</a:t>
            </a:r>
          </a:p>
          <a:p>
            <a:pPr marL="457200" lvl="1" indent="0">
              <a:buNone/>
            </a:pPr>
            <a:endParaRPr lang="en-US" dirty="0" smtClean="0"/>
          </a:p>
          <a:p>
            <a:pPr lvl="1"/>
            <a:r>
              <a:rPr lang="en-US" dirty="0" smtClean="0"/>
              <a:t>Like other types of on-demand computing , the utility model seeks to maximize the efficient use of resources and/or minimize associated costs.</a:t>
            </a:r>
            <a:endParaRPr lang="en-US" dirty="0"/>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smtClean="0">
                  <a:latin typeface="Cambria" pitchFamily="18" charset="0"/>
                </a:rPr>
                <a:t>Utility Computing</a:t>
              </a:r>
              <a:br>
                <a:rPr lang="en-US" sz="1200" b="1" kern="1200" dirty="0" smtClean="0">
                  <a:latin typeface="Cambria" pitchFamily="18" charset="0"/>
                </a:rPr>
              </a:br>
              <a:r>
                <a:rPr lang="en-US" sz="400" b="1" kern="1200" dirty="0" smtClean="0">
                  <a:latin typeface="Cambria" pitchFamily="18" charset="0"/>
                </a:rPr>
                <a:t/>
              </a:r>
              <a:br>
                <a:rPr lang="en-US" sz="400" b="1" kern="1200" dirty="0" smtClean="0">
                  <a:latin typeface="Cambria" pitchFamily="18" charset="0"/>
                </a:rPr>
              </a:br>
              <a:r>
                <a:rPr lang="en-US" sz="1200" b="1" kern="1200" dirty="0" smtClean="0">
                  <a:latin typeface="Cambria" pitchFamily="18" charset="0"/>
                </a:rPr>
                <a:t>SOA + SLA</a:t>
              </a:r>
              <a:endParaRPr lang="en-US" sz="1200" b="1" kern="1200" dirty="0">
                <a:latin typeface="Cambria" pitchFamily="18" charset="0"/>
              </a:endParaRPr>
            </a:p>
          </p:txBody>
        </p:sp>
      </p:grpSp>
    </p:spTree>
    <p:extLst>
      <p:ext uri="{BB962C8B-B14F-4D97-AF65-F5344CB8AC3E}">
        <p14:creationId xmlns:p14="http://schemas.microsoft.com/office/powerpoint/2010/main" val="280502354"/>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smtClean="0"/>
              <a:t>What Is Service?</a:t>
            </a:r>
            <a:endParaRPr lang="en-US" dirty="0"/>
          </a:p>
        </p:txBody>
      </p:sp>
      <p:sp>
        <p:nvSpPr>
          <p:cNvPr id="3" name="Content Placeholder 2"/>
          <p:cNvSpPr>
            <a:spLocks noGrp="1"/>
          </p:cNvSpPr>
          <p:nvPr>
            <p:ph idx="1"/>
          </p:nvPr>
        </p:nvSpPr>
        <p:spPr>
          <a:xfrm>
            <a:off x="457200" y="1600201"/>
            <a:ext cx="8382000" cy="2895600"/>
          </a:xfrm>
        </p:spPr>
        <p:txBody>
          <a:bodyPr/>
          <a:lstStyle/>
          <a:p>
            <a:r>
              <a:rPr lang="en-US" dirty="0" smtClean="0"/>
              <a:t>Service is what you connect together using Web Services.</a:t>
            </a:r>
          </a:p>
          <a:p>
            <a:r>
              <a:rPr lang="en-US" dirty="0" smtClean="0"/>
              <a:t>Service is the endpoint of a connection.</a:t>
            </a:r>
          </a:p>
          <a:p>
            <a:r>
              <a:rPr lang="en-US" dirty="0" smtClean="0"/>
              <a:t>Functionalities of service :</a:t>
            </a:r>
          </a:p>
          <a:p>
            <a:pPr lvl="1"/>
            <a:r>
              <a:rPr lang="en-US" dirty="0" smtClean="0"/>
              <a:t>A service should be well-defined</a:t>
            </a:r>
          </a:p>
          <a:p>
            <a:pPr lvl="1"/>
            <a:r>
              <a:rPr lang="en-US" dirty="0" smtClean="0"/>
              <a:t>A service should be self-contained</a:t>
            </a:r>
          </a:p>
          <a:p>
            <a:pPr lvl="1"/>
            <a:r>
              <a:rPr lang="en-US" dirty="0" smtClean="0"/>
              <a:t>A service should not depend on the context or state of other services.</a:t>
            </a:r>
          </a:p>
          <a:p>
            <a:pPr lvl="1"/>
            <a:endParaRPr lang="en-US" dirty="0" smtClean="0"/>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smtClean="0">
                  <a:latin typeface="Cambria" pitchFamily="18" charset="0"/>
                </a:rPr>
                <a:t>Utility Computing</a:t>
              </a:r>
              <a:br>
                <a:rPr lang="en-US" sz="1200" b="1" kern="1200" dirty="0" smtClean="0">
                  <a:latin typeface="Cambria" pitchFamily="18" charset="0"/>
                </a:rPr>
              </a:br>
              <a:r>
                <a:rPr lang="en-US" sz="400" b="1" kern="1200" dirty="0" smtClean="0">
                  <a:latin typeface="Cambria" pitchFamily="18" charset="0"/>
                </a:rPr>
                <a:t/>
              </a:r>
              <a:br>
                <a:rPr lang="en-US" sz="400" b="1" kern="1200" dirty="0" smtClean="0">
                  <a:latin typeface="Cambria" pitchFamily="18" charset="0"/>
                </a:rPr>
              </a:br>
              <a:r>
                <a:rPr lang="en-US" sz="1200" b="1" kern="1200" dirty="0" smtClean="0">
                  <a:latin typeface="Cambria" pitchFamily="18" charset="0"/>
                </a:rPr>
                <a:t>SOA + SLA</a:t>
              </a:r>
              <a:endParaRPr lang="en-US" sz="1200" b="1" kern="1200" dirty="0">
                <a:latin typeface="Cambria" pitchFamily="18" charset="0"/>
              </a:endParaRPr>
            </a:p>
          </p:txBody>
        </p:sp>
      </p:grpSp>
      <p:pic>
        <p:nvPicPr>
          <p:cNvPr id="70658" name="Picture 2" descr="http://www.gtseng.com/images/service_photo_e3mh.jpg"/>
          <p:cNvPicPr>
            <a:picLocks noChangeAspect="1" noChangeArrowheads="1"/>
          </p:cNvPicPr>
          <p:nvPr/>
        </p:nvPicPr>
        <p:blipFill>
          <a:blip r:embed="rId2" cstate="print"/>
          <a:srcRect t="11667" b="20000"/>
          <a:stretch>
            <a:fillRect/>
          </a:stretch>
        </p:blipFill>
        <p:spPr bwMode="auto">
          <a:xfrm>
            <a:off x="3291518" y="4152125"/>
            <a:ext cx="4452938" cy="22857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51127220"/>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smtClean="0"/>
              <a:t>What Is Web Service?</a:t>
            </a:r>
            <a:endParaRPr lang="en-US" dirty="0"/>
          </a:p>
        </p:txBody>
      </p:sp>
      <p:sp>
        <p:nvSpPr>
          <p:cNvPr id="3" name="Content Placeholder 2"/>
          <p:cNvSpPr>
            <a:spLocks noGrp="1"/>
          </p:cNvSpPr>
          <p:nvPr>
            <p:ph idx="1"/>
          </p:nvPr>
        </p:nvSpPr>
        <p:spPr>
          <a:xfrm>
            <a:off x="914400" y="1276252"/>
            <a:ext cx="8229600" cy="5029200"/>
          </a:xfrm>
        </p:spPr>
        <p:txBody>
          <a:bodyPr>
            <a:noAutofit/>
          </a:bodyPr>
          <a:lstStyle/>
          <a:p>
            <a:r>
              <a:rPr lang="en-US" sz="2000" dirty="0" smtClean="0"/>
              <a:t>Definition :</a:t>
            </a:r>
          </a:p>
          <a:p>
            <a:pPr lvl="1"/>
            <a:r>
              <a:rPr lang="en-US" sz="2000" dirty="0" smtClean="0"/>
              <a:t>Web service is self-describing and stateless modules that perform discrete units of work and are available over the network</a:t>
            </a:r>
          </a:p>
          <a:p>
            <a:pPr lvl="1"/>
            <a:r>
              <a:rPr lang="en-US" sz="2000" dirty="0" smtClean="0"/>
              <a:t>Web service providers offer APIs that enable developers to exploit functionality over the Internet, rather than delivering full-blown applications</a:t>
            </a:r>
            <a:br>
              <a:rPr lang="en-US" sz="2000" dirty="0" smtClean="0"/>
            </a:br>
            <a:endParaRPr lang="en-US" sz="2000" dirty="0" smtClean="0"/>
          </a:p>
          <a:p>
            <a:r>
              <a:rPr lang="en-US" sz="2000" dirty="0" smtClean="0"/>
              <a:t>Web Services Description Language (WSDL) :</a:t>
            </a:r>
          </a:p>
          <a:p>
            <a:pPr lvl="1"/>
            <a:r>
              <a:rPr lang="en-US" sz="2000" dirty="0" smtClean="0"/>
              <a:t>Expressed in XML which include both data type and messages</a:t>
            </a:r>
          </a:p>
          <a:p>
            <a:pPr lvl="1"/>
            <a:r>
              <a:rPr lang="en-US" sz="2000" dirty="0" smtClean="0"/>
              <a:t>Four types of operations :</a:t>
            </a:r>
          </a:p>
          <a:p>
            <a:pPr lvl="2"/>
            <a:r>
              <a:rPr lang="en-US" sz="1800" dirty="0" smtClean="0"/>
              <a:t>One-way - Messages sent without a reply required</a:t>
            </a:r>
          </a:p>
          <a:p>
            <a:pPr lvl="2"/>
            <a:r>
              <a:rPr lang="en-US" sz="1800" dirty="0" smtClean="0"/>
              <a:t>Request &amp; response - Sending and replying messages</a:t>
            </a:r>
          </a:p>
          <a:p>
            <a:pPr lvl="2"/>
            <a:r>
              <a:rPr lang="en-US" sz="1800" dirty="0" smtClean="0"/>
              <a:t>Solicit response - A request for a response</a:t>
            </a:r>
          </a:p>
          <a:p>
            <a:pPr lvl="2"/>
            <a:r>
              <a:rPr lang="en-US" sz="1800" dirty="0" smtClean="0"/>
              <a:t>Notification - Messages sent to multiple receivers</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smtClean="0">
                  <a:latin typeface="Cambria" pitchFamily="18" charset="0"/>
                </a:rPr>
                <a:t>Utility Computing</a:t>
              </a:r>
              <a:br>
                <a:rPr lang="en-US" sz="1200" b="1" kern="1200" dirty="0" smtClean="0">
                  <a:latin typeface="Cambria" pitchFamily="18" charset="0"/>
                </a:rPr>
              </a:br>
              <a:r>
                <a:rPr lang="en-US" sz="400" b="1" kern="1200" dirty="0" smtClean="0">
                  <a:latin typeface="Cambria" pitchFamily="18" charset="0"/>
                </a:rPr>
                <a:t/>
              </a:r>
              <a:br>
                <a:rPr lang="en-US" sz="400" b="1" kern="1200" dirty="0" smtClean="0">
                  <a:latin typeface="Cambria" pitchFamily="18" charset="0"/>
                </a:rPr>
              </a:br>
              <a:r>
                <a:rPr lang="en-US" sz="1200" b="1" kern="1200" dirty="0" smtClean="0">
                  <a:latin typeface="Cambria" pitchFamily="18" charset="0"/>
                </a:rPr>
                <a:t>SOA + SLA</a:t>
              </a:r>
              <a:endParaRPr lang="en-US" sz="1200" b="1" kern="1200" dirty="0">
                <a:latin typeface="Cambria" pitchFamily="18" charset="0"/>
              </a:endParaRPr>
            </a:p>
          </p:txBody>
        </p:sp>
      </p:grpSp>
    </p:spTree>
    <p:extLst>
      <p:ext uri="{BB962C8B-B14F-4D97-AF65-F5344CB8AC3E}">
        <p14:creationId xmlns:p14="http://schemas.microsoft.com/office/powerpoint/2010/main" val="1181215891"/>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7467600" cy="868362"/>
          </a:xfrm>
        </p:spPr>
        <p:txBody>
          <a:bodyPr>
            <a:normAutofit/>
          </a:bodyPr>
          <a:lstStyle/>
          <a:p>
            <a:r>
              <a:rPr lang="en-US" dirty="0" smtClean="0"/>
              <a:t>Service Oriented Architecture (Recall)</a:t>
            </a:r>
            <a:endParaRPr lang="en-US" dirty="0"/>
          </a:p>
        </p:txBody>
      </p:sp>
      <p:sp>
        <p:nvSpPr>
          <p:cNvPr id="3" name="Content Placeholder 2"/>
          <p:cNvSpPr>
            <a:spLocks noGrp="1"/>
          </p:cNvSpPr>
          <p:nvPr>
            <p:ph idx="1"/>
          </p:nvPr>
        </p:nvSpPr>
        <p:spPr>
          <a:xfrm>
            <a:off x="457200" y="1600201"/>
            <a:ext cx="8382000" cy="3810000"/>
          </a:xfrm>
        </p:spPr>
        <p:txBody>
          <a:bodyPr/>
          <a:lstStyle/>
          <a:p>
            <a:r>
              <a:rPr lang="en-US" dirty="0" smtClean="0"/>
              <a:t>Definition</a:t>
            </a:r>
          </a:p>
          <a:p>
            <a:pPr lvl="1"/>
            <a:r>
              <a:rPr lang="en-US" dirty="0" smtClean="0"/>
              <a:t>Service Oriented Architecture (SOA) is essentially a collection of services which communicate with each other</a:t>
            </a:r>
          </a:p>
          <a:p>
            <a:pPr lvl="1"/>
            <a:r>
              <a:rPr lang="en-US" dirty="0" smtClean="0"/>
              <a:t>Contain a flexible set of design principles used during the phases of systems development and integration</a:t>
            </a:r>
          </a:p>
          <a:p>
            <a:pPr lvl="1"/>
            <a:r>
              <a:rPr lang="en-US" dirty="0" smtClean="0"/>
              <a:t>Provide a loosely-integrated suite of services that can be used within multiple business domains</a:t>
            </a:r>
          </a:p>
          <a:p>
            <a:r>
              <a:rPr lang="en-US" dirty="0" smtClean="0"/>
              <a:t>Approach</a:t>
            </a:r>
          </a:p>
          <a:p>
            <a:pPr lvl="1"/>
            <a:r>
              <a:rPr lang="en-US" dirty="0" smtClean="0"/>
              <a:t>Usually implemented by Web Service model</a:t>
            </a:r>
          </a:p>
        </p:txBody>
      </p:sp>
      <p:grpSp>
        <p:nvGrpSpPr>
          <p:cNvPr id="4" name="Group 3"/>
          <p:cNvGrpSpPr/>
          <p:nvPr/>
        </p:nvGrpSpPr>
        <p:grpSpPr>
          <a:xfrm>
            <a:off x="47174"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smtClean="0">
                  <a:latin typeface="Cambria" pitchFamily="18" charset="0"/>
                </a:rPr>
                <a:t>Utility Computing</a:t>
              </a:r>
              <a:br>
                <a:rPr lang="en-US" sz="1200" b="1" kern="1200" dirty="0" smtClean="0">
                  <a:latin typeface="Cambria" pitchFamily="18" charset="0"/>
                </a:rPr>
              </a:br>
              <a:r>
                <a:rPr lang="en-US" sz="400" b="1" kern="1200" dirty="0" smtClean="0">
                  <a:latin typeface="Cambria" pitchFamily="18" charset="0"/>
                </a:rPr>
                <a:t/>
              </a:r>
              <a:br>
                <a:rPr lang="en-US" sz="400" b="1" kern="1200" dirty="0" smtClean="0">
                  <a:latin typeface="Cambria" pitchFamily="18" charset="0"/>
                </a:rPr>
              </a:br>
              <a:r>
                <a:rPr lang="en-US" sz="1200" b="1" kern="1200" dirty="0" smtClean="0">
                  <a:latin typeface="Cambria" pitchFamily="18" charset="0"/>
                </a:rPr>
                <a:t>SOA + SLA</a:t>
              </a:r>
              <a:endParaRPr lang="en-US" sz="1200" b="1" kern="1200" dirty="0">
                <a:latin typeface="Cambria" pitchFamily="18" charset="0"/>
              </a:endParaRPr>
            </a:p>
          </p:txBody>
        </p:sp>
      </p:grpSp>
      <p:pic>
        <p:nvPicPr>
          <p:cNvPr id="10" name="Picture 9" descr="service-oriented_architecture_basics.jpg"/>
          <p:cNvPicPr>
            <a:picLocks noChangeAspect="1"/>
          </p:cNvPicPr>
          <p:nvPr/>
        </p:nvPicPr>
        <p:blipFill>
          <a:blip r:embed="rId2" cstate="print"/>
          <a:stretch>
            <a:fillRect/>
          </a:stretch>
        </p:blipFill>
        <p:spPr>
          <a:xfrm>
            <a:off x="1473679" y="5105400"/>
            <a:ext cx="6832121" cy="1371600"/>
          </a:xfrm>
          <a:prstGeom prst="rect">
            <a:avLst/>
          </a:prstGeom>
        </p:spPr>
      </p:pic>
    </p:spTree>
    <p:extLst>
      <p:ext uri="{BB962C8B-B14F-4D97-AF65-F5344CB8AC3E}">
        <p14:creationId xmlns:p14="http://schemas.microsoft.com/office/powerpoint/2010/main" val="1105670704"/>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http://www.nanophase.com/UserFiles/image/Web%20-%20Quality%201.jpg"/>
          <p:cNvPicPr>
            <a:picLocks noChangeAspect="1" noChangeArrowheads="1"/>
          </p:cNvPicPr>
          <p:nvPr/>
        </p:nvPicPr>
        <p:blipFill>
          <a:blip r:embed="rId2" cstate="print"/>
          <a:srcRect/>
          <a:stretch>
            <a:fillRect/>
          </a:stretch>
        </p:blipFill>
        <p:spPr bwMode="auto">
          <a:xfrm>
            <a:off x="5583485" y="3270913"/>
            <a:ext cx="3560515" cy="3587087"/>
          </a:xfrm>
          <a:prstGeom prst="roundRect">
            <a:avLst>
              <a:gd name="adj" fmla="val 19358"/>
            </a:avLst>
          </a:prstGeom>
          <a:noFill/>
          <a:effectLst>
            <a:softEdge rad="317500"/>
          </a:effectLst>
        </p:spPr>
      </p:pic>
      <p:sp>
        <p:nvSpPr>
          <p:cNvPr id="2" name="Title 1"/>
          <p:cNvSpPr>
            <a:spLocks noGrp="1"/>
          </p:cNvSpPr>
          <p:nvPr>
            <p:ph type="title"/>
          </p:nvPr>
        </p:nvSpPr>
        <p:spPr>
          <a:xfrm>
            <a:off x="1752600" y="274638"/>
            <a:ext cx="6934200" cy="868362"/>
          </a:xfrm>
        </p:spPr>
        <p:txBody>
          <a:bodyPr/>
          <a:lstStyle/>
          <a:p>
            <a:r>
              <a:rPr lang="en-US" dirty="0" smtClean="0"/>
              <a:t>Quality Of Service</a:t>
            </a:r>
            <a:endParaRPr lang="en-US" dirty="0"/>
          </a:p>
        </p:txBody>
      </p:sp>
      <p:sp>
        <p:nvSpPr>
          <p:cNvPr id="3" name="Content Placeholder 2"/>
          <p:cNvSpPr>
            <a:spLocks noGrp="1"/>
          </p:cNvSpPr>
          <p:nvPr>
            <p:ph idx="1"/>
          </p:nvPr>
        </p:nvSpPr>
        <p:spPr>
          <a:xfrm>
            <a:off x="457200" y="1600201"/>
            <a:ext cx="8229600" cy="3429000"/>
          </a:xfrm>
        </p:spPr>
        <p:txBody>
          <a:bodyPr/>
          <a:lstStyle/>
          <a:p>
            <a:r>
              <a:rPr lang="en-US" dirty="0" smtClean="0"/>
              <a:t>Original definition</a:t>
            </a:r>
          </a:p>
          <a:p>
            <a:pPr lvl="1"/>
            <a:r>
              <a:rPr lang="en-US" dirty="0" smtClean="0"/>
              <a:t>Quality of Service (</a:t>
            </a:r>
            <a:r>
              <a:rPr lang="en-US" dirty="0" err="1" smtClean="0"/>
              <a:t>QoS</a:t>
            </a:r>
            <a:r>
              <a:rPr lang="en-US" dirty="0" smtClean="0"/>
              <a:t>) is a set of technologies for managing network traffic in a cost effective manner to enhance user experiences for home and enterprise environments. </a:t>
            </a:r>
            <a:br>
              <a:rPr lang="en-US" dirty="0" smtClean="0"/>
            </a:br>
            <a:endParaRPr lang="en-US" dirty="0" smtClean="0"/>
          </a:p>
          <a:p>
            <a:r>
              <a:rPr lang="en-US" dirty="0" smtClean="0"/>
              <a:t>Now </a:t>
            </a:r>
            <a:r>
              <a:rPr lang="en-US" dirty="0" err="1" smtClean="0"/>
              <a:t>QoS</a:t>
            </a:r>
            <a:r>
              <a:rPr lang="en-US" dirty="0" smtClean="0"/>
              <a:t> becomes to a broad term </a:t>
            </a:r>
            <a:br>
              <a:rPr lang="en-US" dirty="0" smtClean="0"/>
            </a:br>
            <a:r>
              <a:rPr lang="en-US" dirty="0" smtClean="0"/>
              <a:t>that is used following areas :</a:t>
            </a:r>
          </a:p>
          <a:p>
            <a:pPr lvl="1"/>
            <a:r>
              <a:rPr lang="en-US" dirty="0" smtClean="0"/>
              <a:t>Customer care evaluations </a:t>
            </a:r>
          </a:p>
          <a:p>
            <a:pPr lvl="1"/>
            <a:r>
              <a:rPr lang="en-US" dirty="0" smtClean="0"/>
              <a:t>Technological evaluations</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smtClean="0">
                  <a:latin typeface="Cambria" pitchFamily="18" charset="0"/>
                </a:rPr>
                <a:t>Utility Computing</a:t>
              </a:r>
              <a:br>
                <a:rPr lang="en-US" sz="1200" b="1" kern="1200" dirty="0" smtClean="0">
                  <a:latin typeface="Cambria" pitchFamily="18" charset="0"/>
                </a:rPr>
              </a:br>
              <a:r>
                <a:rPr lang="en-US" sz="400" b="1" kern="1200" dirty="0" smtClean="0">
                  <a:latin typeface="Cambria" pitchFamily="18" charset="0"/>
                </a:rPr>
                <a:t/>
              </a:r>
              <a:br>
                <a:rPr lang="en-US" sz="400" b="1" kern="1200" dirty="0" smtClean="0">
                  <a:latin typeface="Cambria" pitchFamily="18" charset="0"/>
                </a:rPr>
              </a:br>
              <a:r>
                <a:rPr lang="en-US" sz="1200" b="1" kern="1200" dirty="0" smtClean="0">
                  <a:latin typeface="Cambria" pitchFamily="18" charset="0"/>
                </a:rPr>
                <a:t>SOA + SLA</a:t>
              </a:r>
              <a:endParaRPr lang="en-US" sz="1200" b="1" kern="1200" dirty="0">
                <a:latin typeface="Cambria" pitchFamily="18" charset="0"/>
              </a:endParaRPr>
            </a:p>
          </p:txBody>
        </p:sp>
      </p:grpSp>
    </p:spTree>
    <p:extLst>
      <p:ext uri="{BB962C8B-B14F-4D97-AF65-F5344CB8AC3E}">
        <p14:creationId xmlns:p14="http://schemas.microsoft.com/office/powerpoint/2010/main" val="3172525312"/>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smtClean="0"/>
              <a:t>Quality Of Service</a:t>
            </a:r>
            <a:endParaRPr lang="en-US" dirty="0"/>
          </a:p>
        </p:txBody>
      </p:sp>
      <p:sp>
        <p:nvSpPr>
          <p:cNvPr id="3" name="Content Placeholder 2"/>
          <p:cNvSpPr>
            <a:spLocks noGrp="1"/>
          </p:cNvSpPr>
          <p:nvPr>
            <p:ph idx="1"/>
          </p:nvPr>
        </p:nvSpPr>
        <p:spPr>
          <a:xfrm>
            <a:off x="685800" y="1497410"/>
            <a:ext cx="7772400" cy="4781550"/>
          </a:xfrm>
        </p:spPr>
        <p:txBody>
          <a:bodyPr/>
          <a:lstStyle/>
          <a:p>
            <a:r>
              <a:rPr lang="en-US" sz="2000" dirty="0" smtClean="0"/>
              <a:t>Customer care evaluations</a:t>
            </a:r>
          </a:p>
          <a:p>
            <a:pPr lvl="1"/>
            <a:r>
              <a:rPr lang="en-US" sz="2000" dirty="0" err="1" smtClean="0"/>
              <a:t>QoS</a:t>
            </a:r>
            <a:r>
              <a:rPr lang="en-US" sz="2000" dirty="0" smtClean="0"/>
              <a:t> is usually measured in terms of issues that have a direct </a:t>
            </a:r>
            <a:br>
              <a:rPr lang="en-US" sz="2000" dirty="0" smtClean="0"/>
            </a:br>
            <a:r>
              <a:rPr lang="en-US" sz="2000" dirty="0" smtClean="0"/>
              <a:t>impact on the experience of the customer</a:t>
            </a:r>
          </a:p>
          <a:p>
            <a:pPr lvl="1"/>
            <a:r>
              <a:rPr lang="en-US" sz="2000" dirty="0" smtClean="0"/>
              <a:t>Only issues that produce a negative effect on the goods and </a:t>
            </a:r>
            <a:br>
              <a:rPr lang="en-US" sz="2000" dirty="0" smtClean="0"/>
            </a:br>
            <a:r>
              <a:rPr lang="en-US" sz="2000" dirty="0" smtClean="0"/>
              <a:t>services received by the customer come under scrutiny</a:t>
            </a:r>
            <a:br>
              <a:rPr lang="en-US" sz="2000" dirty="0" smtClean="0"/>
            </a:br>
            <a:endParaRPr lang="en-US" sz="2000" dirty="0" smtClean="0"/>
          </a:p>
          <a:p>
            <a:r>
              <a:rPr lang="en-US" sz="2000" dirty="0" smtClean="0"/>
              <a:t>Technological evaluations</a:t>
            </a:r>
          </a:p>
          <a:p>
            <a:pPr lvl="1"/>
            <a:r>
              <a:rPr lang="en-US" sz="2000" dirty="0" err="1" smtClean="0"/>
              <a:t>QoS</a:t>
            </a:r>
            <a:r>
              <a:rPr lang="en-US" sz="2000" dirty="0" smtClean="0"/>
              <a:t> has to do with the efficient operation of various systems</a:t>
            </a:r>
          </a:p>
          <a:p>
            <a:pPr lvl="1"/>
            <a:r>
              <a:rPr lang="en-US" sz="2000" dirty="0" smtClean="0"/>
              <a:t>This can lead to adjusting procedures or adapting software programs and code to achieve the desired effect while making a more efficient use of available resources</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smtClean="0">
                  <a:latin typeface="Cambria" pitchFamily="18" charset="0"/>
                </a:rPr>
                <a:t>Utility Computing</a:t>
              </a:r>
              <a:br>
                <a:rPr lang="en-US" sz="1200" b="1" kern="1200" dirty="0" smtClean="0">
                  <a:latin typeface="Cambria" pitchFamily="18" charset="0"/>
                </a:rPr>
              </a:br>
              <a:r>
                <a:rPr lang="en-US" sz="400" b="1" kern="1200" dirty="0" smtClean="0">
                  <a:latin typeface="Cambria" pitchFamily="18" charset="0"/>
                </a:rPr>
                <a:t/>
              </a:r>
              <a:br>
                <a:rPr lang="en-US" sz="400" b="1" kern="1200" dirty="0" smtClean="0">
                  <a:latin typeface="Cambria" pitchFamily="18" charset="0"/>
                </a:rPr>
              </a:br>
              <a:r>
                <a:rPr lang="en-US" sz="1200" b="1" kern="1200" dirty="0" smtClean="0">
                  <a:latin typeface="Cambria" pitchFamily="18" charset="0"/>
                </a:rPr>
                <a:t>SOA + SLA</a:t>
              </a:r>
              <a:endParaRPr lang="en-US" sz="1200" b="1" kern="1200" dirty="0">
                <a:latin typeface="Cambria" pitchFamily="18" charset="0"/>
              </a:endParaRPr>
            </a:p>
          </p:txBody>
        </p:sp>
      </p:grpSp>
    </p:spTree>
    <p:extLst>
      <p:ext uri="{BB962C8B-B14F-4D97-AF65-F5344CB8AC3E}">
        <p14:creationId xmlns:p14="http://schemas.microsoft.com/office/powerpoint/2010/main" val="3628563621"/>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smtClean="0"/>
              <a:t>Service Level Agreement</a:t>
            </a:r>
            <a:endParaRPr lang="en-US" dirty="0"/>
          </a:p>
        </p:txBody>
      </p:sp>
      <p:sp>
        <p:nvSpPr>
          <p:cNvPr id="3" name="Content Placeholder 2"/>
          <p:cNvSpPr>
            <a:spLocks noGrp="1"/>
          </p:cNvSpPr>
          <p:nvPr>
            <p:ph idx="1"/>
          </p:nvPr>
        </p:nvSpPr>
        <p:spPr>
          <a:xfrm>
            <a:off x="690462" y="1392872"/>
            <a:ext cx="8229600" cy="4953000"/>
          </a:xfrm>
        </p:spPr>
        <p:txBody>
          <a:bodyPr/>
          <a:lstStyle/>
          <a:p>
            <a:r>
              <a:rPr lang="en-US" sz="2000" dirty="0" smtClean="0"/>
              <a:t>Definition</a:t>
            </a:r>
          </a:p>
          <a:p>
            <a:pPr lvl="1"/>
            <a:r>
              <a:rPr lang="en-US" sz="2000" dirty="0" smtClean="0"/>
              <a:t>A service-level agreement (SLA) is a contract between a network service provider and a customer that specifies, usually in measurable terms (</a:t>
            </a:r>
            <a:r>
              <a:rPr lang="en-US" sz="2000" dirty="0" err="1" smtClean="0"/>
              <a:t>QoS</a:t>
            </a:r>
            <a:r>
              <a:rPr lang="en-US" sz="2000" dirty="0" smtClean="0"/>
              <a:t>), what services the network service provider will furnish</a:t>
            </a:r>
            <a:br>
              <a:rPr lang="en-US" sz="2000" dirty="0" smtClean="0"/>
            </a:br>
            <a:endParaRPr lang="en-US" sz="2000" dirty="0" smtClean="0"/>
          </a:p>
          <a:p>
            <a:r>
              <a:rPr lang="en-US" sz="2000" dirty="0" smtClean="0"/>
              <a:t>Common content in contract</a:t>
            </a:r>
          </a:p>
          <a:p>
            <a:pPr lvl="1"/>
            <a:r>
              <a:rPr lang="en-US" sz="2000" dirty="0" smtClean="0"/>
              <a:t>Performance guarantee metrics</a:t>
            </a:r>
          </a:p>
          <a:p>
            <a:pPr lvl="2"/>
            <a:r>
              <a:rPr lang="en-US" sz="1800" dirty="0" smtClean="0"/>
              <a:t>Up-time and down-time ratio</a:t>
            </a:r>
          </a:p>
          <a:p>
            <a:pPr lvl="2"/>
            <a:r>
              <a:rPr lang="en-US" sz="1800" dirty="0" smtClean="0"/>
              <a:t>System throughput</a:t>
            </a:r>
          </a:p>
          <a:p>
            <a:pPr lvl="2"/>
            <a:r>
              <a:rPr lang="en-US" sz="1800" dirty="0" smtClean="0"/>
              <a:t>Response time</a:t>
            </a:r>
          </a:p>
          <a:p>
            <a:pPr lvl="1"/>
            <a:r>
              <a:rPr lang="en-US" sz="2000" dirty="0" smtClean="0"/>
              <a:t>Problem management detail</a:t>
            </a:r>
          </a:p>
          <a:p>
            <a:pPr lvl="1"/>
            <a:r>
              <a:rPr lang="en-US" sz="2000" dirty="0" smtClean="0"/>
              <a:t>Penalties for non-performance</a:t>
            </a:r>
          </a:p>
          <a:p>
            <a:pPr lvl="1"/>
            <a:r>
              <a:rPr lang="en-US" sz="2000" dirty="0" smtClean="0"/>
              <a:t>Documented security capabilities</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smtClean="0">
                  <a:latin typeface="Cambria" pitchFamily="18" charset="0"/>
                </a:rPr>
                <a:t>Utility Computing</a:t>
              </a:r>
              <a:br>
                <a:rPr lang="en-US" sz="1200" b="1" kern="1200" dirty="0" smtClean="0">
                  <a:latin typeface="Cambria" pitchFamily="18" charset="0"/>
                </a:rPr>
              </a:br>
              <a:r>
                <a:rPr lang="en-US" sz="400" b="1" kern="1200" dirty="0" smtClean="0">
                  <a:latin typeface="Cambria" pitchFamily="18" charset="0"/>
                </a:rPr>
                <a:t/>
              </a:r>
              <a:br>
                <a:rPr lang="en-US" sz="400" b="1" kern="1200" dirty="0" smtClean="0">
                  <a:latin typeface="Cambria" pitchFamily="18" charset="0"/>
                </a:rPr>
              </a:br>
              <a:r>
                <a:rPr lang="en-US" sz="1200" b="1" kern="1200" dirty="0" smtClean="0">
                  <a:latin typeface="Cambria" pitchFamily="18" charset="0"/>
                </a:rPr>
                <a:t>SOA + SLA</a:t>
              </a:r>
              <a:endParaRPr lang="en-US" sz="1200" b="1" kern="1200" dirty="0">
                <a:latin typeface="Cambria" pitchFamily="18" charset="0"/>
              </a:endParaRPr>
            </a:p>
          </p:txBody>
        </p:sp>
      </p:grpSp>
      <p:pic>
        <p:nvPicPr>
          <p:cNvPr id="68610" name="Picture 2" descr="http://www.lma.org.za/wordpress/wp-content/uploads/2010/Feb/sign_contract.jpg"/>
          <p:cNvPicPr>
            <a:picLocks noChangeAspect="1" noChangeArrowheads="1"/>
          </p:cNvPicPr>
          <p:nvPr/>
        </p:nvPicPr>
        <p:blipFill>
          <a:blip r:embed="rId2" cstate="print"/>
          <a:srcRect/>
          <a:stretch>
            <a:fillRect/>
          </a:stretch>
        </p:blipFill>
        <p:spPr bwMode="auto">
          <a:xfrm>
            <a:off x="5486400" y="3388084"/>
            <a:ext cx="3390900" cy="32508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1978543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Design&amp;SwArch</a:t>
            </a:r>
          </a:p>
        </p:txBody>
      </p:sp>
      <p:sp>
        <p:nvSpPr>
          <p:cNvPr id="6" name="Slide Number Placeholder 5"/>
          <p:cNvSpPr>
            <a:spLocks noGrp="1"/>
          </p:cNvSpPr>
          <p:nvPr>
            <p:ph type="sldNum" sz="quarter" idx="12"/>
          </p:nvPr>
        </p:nvSpPr>
        <p:spPr/>
        <p:txBody>
          <a:bodyPr/>
          <a:lstStyle/>
          <a:p>
            <a:pPr>
              <a:defRPr/>
            </a:pPr>
            <a:r>
              <a:rPr lang="it-IT"/>
              <a:t>- </a:t>
            </a:r>
            <a:fld id="{D530FACB-F45F-6049-B35E-C99644BB0725}" type="slidenum">
              <a:rPr lang="en-US"/>
              <a:pPr>
                <a:defRPr/>
              </a:pPr>
              <a:t>9</a:t>
            </a:fld>
            <a:r>
              <a:rPr lang="it-IT"/>
              <a:t> -</a:t>
            </a:r>
            <a:endParaRPr lang="en-US"/>
          </a:p>
        </p:txBody>
      </p:sp>
      <p:sp>
        <p:nvSpPr>
          <p:cNvPr id="45058" name="Rectangle 2"/>
          <p:cNvSpPr>
            <a:spLocks noGrp="1" noChangeArrowheads="1"/>
          </p:cNvSpPr>
          <p:nvPr>
            <p:ph type="title"/>
          </p:nvPr>
        </p:nvSpPr>
        <p:spPr/>
        <p:txBody>
          <a:bodyPr/>
          <a:lstStyle/>
          <a:p>
            <a:pPr eaLnBrk="1" hangingPunct="1">
              <a:defRPr/>
            </a:pPr>
            <a:r>
              <a:rPr lang="en-US" dirty="0" smtClean="0">
                <a:cs typeface="+mj-cs"/>
              </a:rPr>
              <a:t>Components and connectors Style</a:t>
            </a:r>
          </a:p>
        </p:txBody>
      </p:sp>
      <p:sp>
        <p:nvSpPr>
          <p:cNvPr id="45059" name="Rectangle 3"/>
          <p:cNvSpPr>
            <a:spLocks noGrp="1" noChangeArrowheads="1"/>
          </p:cNvSpPr>
          <p:nvPr>
            <p:ph type="body" idx="1"/>
          </p:nvPr>
        </p:nvSpPr>
        <p:spPr>
          <a:xfrm>
            <a:off x="1066800" y="1752600"/>
            <a:ext cx="2971800" cy="4800600"/>
          </a:xfrm>
        </p:spPr>
        <p:txBody>
          <a:bodyPr/>
          <a:lstStyle/>
          <a:p>
            <a:pPr eaLnBrk="1" hangingPunct="1">
              <a:defRPr/>
            </a:pPr>
            <a:r>
              <a:rPr lang="en-US" smtClean="0">
                <a:cs typeface="+mn-cs"/>
              </a:rPr>
              <a:t>Components</a:t>
            </a:r>
          </a:p>
          <a:p>
            <a:pPr lvl="1" eaLnBrk="1" hangingPunct="1">
              <a:defRPr/>
            </a:pPr>
            <a:r>
              <a:rPr lang="en-US" smtClean="0"/>
              <a:t>clients</a:t>
            </a:r>
          </a:p>
          <a:p>
            <a:pPr lvl="1" eaLnBrk="1" hangingPunct="1">
              <a:defRPr/>
            </a:pPr>
            <a:r>
              <a:rPr lang="en-US" smtClean="0"/>
              <a:t>servers</a:t>
            </a:r>
          </a:p>
          <a:p>
            <a:pPr lvl="1" eaLnBrk="1" hangingPunct="1">
              <a:defRPr/>
            </a:pPr>
            <a:r>
              <a:rPr lang="en-US" smtClean="0"/>
              <a:t>filters</a:t>
            </a:r>
          </a:p>
          <a:p>
            <a:pPr lvl="1" eaLnBrk="1" hangingPunct="1">
              <a:defRPr/>
            </a:pPr>
            <a:r>
              <a:rPr lang="en-US" smtClean="0"/>
              <a:t>layers</a:t>
            </a:r>
          </a:p>
          <a:p>
            <a:pPr lvl="1" eaLnBrk="1" hangingPunct="1">
              <a:defRPr/>
            </a:pPr>
            <a:r>
              <a:rPr lang="en-US" smtClean="0"/>
              <a:t>databases</a:t>
            </a:r>
          </a:p>
          <a:p>
            <a:pPr lvl="1" eaLnBrk="1" hangingPunct="1">
              <a:defRPr/>
            </a:pPr>
            <a:r>
              <a:rPr lang="en-US" smtClean="0"/>
              <a:t>...</a:t>
            </a:r>
          </a:p>
        </p:txBody>
      </p:sp>
      <p:sp>
        <p:nvSpPr>
          <p:cNvPr id="45060" name="Rectangle 4"/>
          <p:cNvSpPr>
            <a:spLocks noChangeArrowheads="1"/>
          </p:cNvSpPr>
          <p:nvPr/>
        </p:nvSpPr>
        <p:spPr bwMode="auto">
          <a:xfrm>
            <a:off x="4800600" y="1752600"/>
            <a:ext cx="37338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spcBef>
                <a:spcPct val="20000"/>
              </a:spcBef>
              <a:buSzPct val="60000"/>
              <a:buFont typeface="Wingdings" charset="0"/>
              <a:buBlip>
                <a:blip r:embed="rId2"/>
              </a:buBlip>
              <a:defRPr/>
            </a:pPr>
            <a:r>
              <a:rPr lang="en-US">
                <a:solidFill>
                  <a:schemeClr val="tx2"/>
                </a:solidFill>
                <a:latin typeface="Trebuchet MS" charset="0"/>
                <a:cs typeface="+mn-cs"/>
              </a:rPr>
              <a:t>Connectors</a:t>
            </a:r>
          </a:p>
          <a:p>
            <a:pPr marL="742950" lvl="1" indent="-285750">
              <a:spcBef>
                <a:spcPct val="20000"/>
              </a:spcBef>
              <a:buSzPct val="75000"/>
              <a:buFontTx/>
              <a:buBlip>
                <a:blip r:embed="rId3"/>
              </a:buBlip>
              <a:defRPr/>
            </a:pPr>
            <a:r>
              <a:rPr lang="en-US" sz="2200">
                <a:solidFill>
                  <a:schemeClr val="tx2"/>
                </a:solidFill>
                <a:latin typeface="Trebuchet MS" charset="0"/>
                <a:cs typeface="+mn-cs"/>
              </a:rPr>
              <a:t>procedure call</a:t>
            </a:r>
          </a:p>
          <a:p>
            <a:pPr marL="742950" lvl="1" indent="-285750">
              <a:spcBef>
                <a:spcPct val="20000"/>
              </a:spcBef>
              <a:buSzPct val="75000"/>
              <a:buFontTx/>
              <a:buBlip>
                <a:blip r:embed="rId3"/>
              </a:buBlip>
              <a:defRPr/>
            </a:pPr>
            <a:r>
              <a:rPr lang="en-US" sz="2200">
                <a:solidFill>
                  <a:schemeClr val="tx2"/>
                </a:solidFill>
                <a:latin typeface="Trebuchet MS" charset="0"/>
                <a:cs typeface="+mn-cs"/>
              </a:rPr>
              <a:t>event broadcast</a:t>
            </a:r>
          </a:p>
          <a:p>
            <a:pPr marL="742950" lvl="1" indent="-285750">
              <a:spcBef>
                <a:spcPct val="20000"/>
              </a:spcBef>
              <a:buSzPct val="75000"/>
              <a:buFontTx/>
              <a:buBlip>
                <a:blip r:embed="rId3"/>
              </a:buBlip>
              <a:defRPr/>
            </a:pPr>
            <a:r>
              <a:rPr lang="en-US" sz="2200">
                <a:solidFill>
                  <a:schemeClr val="tx2"/>
                </a:solidFill>
                <a:latin typeface="Trebuchet MS" charset="0"/>
                <a:cs typeface="+mn-cs"/>
              </a:rPr>
              <a:t>database protocols</a:t>
            </a:r>
          </a:p>
          <a:p>
            <a:pPr marL="742950" lvl="1" indent="-285750">
              <a:spcBef>
                <a:spcPct val="20000"/>
              </a:spcBef>
              <a:buSzPct val="75000"/>
              <a:buFontTx/>
              <a:buBlip>
                <a:blip r:embed="rId3"/>
              </a:buBlip>
              <a:defRPr/>
            </a:pPr>
            <a:r>
              <a:rPr lang="en-US" sz="2200">
                <a:solidFill>
                  <a:schemeClr val="tx2"/>
                </a:solidFill>
                <a:latin typeface="Trebuchet MS" charset="0"/>
                <a:cs typeface="+mn-cs"/>
              </a:rPr>
              <a:t>pipes</a:t>
            </a:r>
          </a:p>
          <a:p>
            <a:pPr marL="742950" lvl="1" indent="-285750">
              <a:spcBef>
                <a:spcPct val="20000"/>
              </a:spcBef>
              <a:buSzPct val="75000"/>
              <a:buFontTx/>
              <a:buBlip>
                <a:blip r:embed="rId3"/>
              </a:buBlip>
              <a:defRPr/>
            </a:pPr>
            <a:r>
              <a:rPr lang="en-US" sz="2200">
                <a:solidFill>
                  <a:schemeClr val="tx2"/>
                </a:solidFill>
                <a:latin typeface="Trebuchet MS" charset="0"/>
                <a:cs typeface="+mn-cs"/>
              </a:rPr>
              <a:t>...</a:t>
            </a:r>
          </a:p>
        </p:txBody>
      </p:sp>
    </p:spTree>
    <p:extLst>
      <p:ext uri="{BB962C8B-B14F-4D97-AF65-F5344CB8AC3E}">
        <p14:creationId xmlns:p14="http://schemas.microsoft.com/office/powerpoint/2010/main" val="75222607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Scalability &amp; Elasticity</a:t>
            </a:r>
            <a:endParaRPr lang="en-US" dirty="0"/>
          </a:p>
        </p:txBody>
      </p:sp>
      <p:sp>
        <p:nvSpPr>
          <p:cNvPr id="8" name="Rectangle 7"/>
          <p:cNvSpPr/>
          <p:nvPr/>
        </p:nvSpPr>
        <p:spPr>
          <a:xfrm>
            <a:off x="0" y="2743200"/>
            <a:ext cx="9144000" cy="3810000"/>
          </a:xfrm>
          <a:prstGeom prst="rect">
            <a:avLst/>
          </a:prstGeom>
          <a:gradFill flip="none" rotWithShape="1">
            <a:gsLst>
              <a:gs pos="0">
                <a:schemeClr val="tx2">
                  <a:lumMod val="75000"/>
                </a:schemeClr>
              </a:gs>
              <a:gs pos="70000">
                <a:schemeClr val="tx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http://posterous.com/getfile/files.posterous.com/thefearlessleader/RFYJrEIAZ0YxXJYRwrADxRp1EtYeqbrbUw82VNOR5GBYX8ubDnpGhwgW84j5/Earth_puzzle.jpg"/>
          <p:cNvPicPr>
            <a:picLocks noChangeAspect="1" noChangeArrowheads="1"/>
          </p:cNvPicPr>
          <p:nvPr/>
        </p:nvPicPr>
        <p:blipFill>
          <a:blip r:embed="rId3" cstate="print"/>
          <a:srcRect/>
          <a:stretch>
            <a:fillRect/>
          </a:stretch>
        </p:blipFill>
        <p:spPr bwMode="auto">
          <a:xfrm flipV="1">
            <a:off x="914400" y="1676400"/>
            <a:ext cx="3240977" cy="40386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0" name="Rectangle 9"/>
          <p:cNvSpPr/>
          <p:nvPr/>
        </p:nvSpPr>
        <p:spPr>
          <a:xfrm>
            <a:off x="2971800" y="4876800"/>
            <a:ext cx="5871800"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Give me the world</a:t>
            </a:r>
            <a:b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b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without limitation!!</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814946068"/>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Scalability &amp; Elasticity</a:t>
            </a:r>
            <a:endParaRPr lang="en-US" dirty="0"/>
          </a:p>
        </p:txBody>
      </p:sp>
      <p:sp>
        <p:nvSpPr>
          <p:cNvPr id="7" name="Content Placeholder 2"/>
          <p:cNvSpPr>
            <a:spLocks noGrp="1"/>
          </p:cNvSpPr>
          <p:nvPr>
            <p:ph idx="1"/>
          </p:nvPr>
        </p:nvSpPr>
        <p:spPr>
          <a:xfrm>
            <a:off x="914400" y="1068924"/>
            <a:ext cx="8229600" cy="4343400"/>
          </a:xfrm>
        </p:spPr>
        <p:txBody>
          <a:bodyPr/>
          <a:lstStyle/>
          <a:p>
            <a:r>
              <a:rPr lang="en-US" dirty="0" smtClean="0"/>
              <a:t>What is scalability ?</a:t>
            </a:r>
          </a:p>
          <a:p>
            <a:pPr lvl="1"/>
            <a:r>
              <a:rPr lang="en-US" dirty="0" smtClean="0"/>
              <a:t>A desirable property of a system, a network, or a process, which indicates its ability to either handle growing amounts of work in a graceful manner or to be readily enlarged.</a:t>
            </a:r>
            <a:br>
              <a:rPr lang="en-US" dirty="0" smtClean="0"/>
            </a:br>
            <a:endParaRPr lang="en-US" dirty="0" smtClean="0"/>
          </a:p>
          <a:p>
            <a:r>
              <a:rPr lang="en-US" dirty="0" smtClean="0"/>
              <a:t>What is elasticity ?</a:t>
            </a:r>
          </a:p>
          <a:p>
            <a:pPr lvl="1"/>
            <a:r>
              <a:rPr lang="en-US" dirty="0" smtClean="0"/>
              <a:t>The ability to apply a quantifiable methodology that allows for the basis of an adaptive introspection with in a real time infrastructure.</a:t>
            </a:r>
            <a:br>
              <a:rPr lang="en-US" dirty="0" smtClean="0"/>
            </a:br>
            <a:endParaRPr lang="en-US" dirty="0" smtClean="0"/>
          </a:p>
          <a:p>
            <a:r>
              <a:rPr lang="en-US" dirty="0" smtClean="0"/>
              <a:t>But how to achieve these properties ?</a:t>
            </a:r>
          </a:p>
          <a:p>
            <a:pPr lvl="1"/>
            <a:r>
              <a:rPr lang="en-US" dirty="0" smtClean="0"/>
              <a:t>Dynamic provisioning</a:t>
            </a:r>
          </a:p>
          <a:p>
            <a:pPr lvl="1"/>
            <a:r>
              <a:rPr lang="en-US" dirty="0" smtClean="0"/>
              <a:t>Multi-tenant design</a:t>
            </a:r>
          </a:p>
        </p:txBody>
      </p:sp>
    </p:spTree>
    <p:extLst>
      <p:ext uri="{BB962C8B-B14F-4D97-AF65-F5344CB8AC3E}">
        <p14:creationId xmlns:p14="http://schemas.microsoft.com/office/powerpoint/2010/main" val="942050725"/>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8" name="Title 1"/>
          <p:cNvSpPr>
            <a:spLocks noGrp="1"/>
          </p:cNvSpPr>
          <p:nvPr>
            <p:ph type="title"/>
          </p:nvPr>
        </p:nvSpPr>
        <p:spPr>
          <a:xfrm>
            <a:off x="1752600" y="274638"/>
            <a:ext cx="6934200" cy="868362"/>
          </a:xfrm>
        </p:spPr>
        <p:txBody>
          <a:bodyPr/>
          <a:lstStyle/>
          <a:p>
            <a:r>
              <a:rPr lang="en-US" dirty="0" smtClean="0"/>
              <a:t>Dynamic Provisioning</a:t>
            </a:r>
            <a:endParaRPr lang="en-US" dirty="0"/>
          </a:p>
        </p:txBody>
      </p:sp>
      <p:sp>
        <p:nvSpPr>
          <p:cNvPr id="9" name="Content Placeholder 2"/>
          <p:cNvSpPr>
            <a:spLocks noGrp="1"/>
          </p:cNvSpPr>
          <p:nvPr>
            <p:ph idx="1"/>
          </p:nvPr>
        </p:nvSpPr>
        <p:spPr>
          <a:xfrm>
            <a:off x="884838" y="1133714"/>
            <a:ext cx="7620000" cy="4525963"/>
          </a:xfrm>
        </p:spPr>
        <p:txBody>
          <a:bodyPr/>
          <a:lstStyle/>
          <a:p>
            <a:r>
              <a:rPr lang="en-US" dirty="0" smtClean="0"/>
              <a:t>What is dynamic provisioning ?</a:t>
            </a:r>
          </a:p>
          <a:p>
            <a:pPr lvl="1"/>
            <a:r>
              <a:rPr lang="en-US" dirty="0" smtClean="0"/>
              <a:t>Dynamic Provisioning is a simplified way to explain a complex networked server computing environment where server computing instances are provisioned or deployed from a administrative console or client application by the server administrator, network administrator, or any other enabled user.</a:t>
            </a:r>
            <a:endParaRPr lang="en-US" dirty="0"/>
          </a:p>
        </p:txBody>
      </p:sp>
      <p:pic>
        <p:nvPicPr>
          <p:cNvPr id="10" name="Picture 2" descr="http://www.bangshift.com/assets/images/news/2010/Jun/house%20truck2.jpg"/>
          <p:cNvPicPr>
            <a:picLocks noChangeAspect="1" noChangeArrowheads="1"/>
          </p:cNvPicPr>
          <p:nvPr/>
        </p:nvPicPr>
        <p:blipFill>
          <a:blip r:embed="rId3" cstate="print"/>
          <a:srcRect t="9143" b="6551"/>
          <a:stretch>
            <a:fillRect/>
          </a:stretch>
        </p:blipFill>
        <p:spPr bwMode="auto">
          <a:xfrm>
            <a:off x="3840034" y="3847326"/>
            <a:ext cx="4953000" cy="27662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46155621"/>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Gerade Verbindung 59"/>
          <p:cNvCxnSpPr/>
          <p:nvPr/>
        </p:nvCxnSpPr>
        <p:spPr>
          <a:xfrm>
            <a:off x="6157435" y="2633789"/>
            <a:ext cx="1618840" cy="0"/>
          </a:xfrm>
          <a:prstGeom prst="line">
            <a:avLst/>
          </a:prstGeom>
          <a:ln w="12700">
            <a:solidFill>
              <a:srgbClr val="000000"/>
            </a:solidFill>
            <a:prstDash val="dash"/>
          </a:ln>
        </p:spPr>
        <p:style>
          <a:lnRef idx="1">
            <a:schemeClr val="accent1"/>
          </a:lnRef>
          <a:fillRef idx="0">
            <a:schemeClr val="accent1"/>
          </a:fillRef>
          <a:effectRef idx="0">
            <a:schemeClr val="accent1"/>
          </a:effectRef>
          <a:fontRef idx="minor">
            <a:schemeClr val="tx1"/>
          </a:fontRef>
        </p:style>
      </p:cxnSp>
      <p:sp>
        <p:nvSpPr>
          <p:cNvPr id="5" name="Freihandform 49"/>
          <p:cNvSpPr/>
          <p:nvPr/>
        </p:nvSpPr>
        <p:spPr>
          <a:xfrm>
            <a:off x="4252084" y="3113630"/>
            <a:ext cx="508706" cy="548298"/>
          </a:xfrm>
          <a:custGeom>
            <a:avLst/>
            <a:gdLst>
              <a:gd name="connsiteX0" fmla="*/ 343325 w 403945"/>
              <a:gd name="connsiteY0" fmla="*/ 545014 h 643025"/>
              <a:gd name="connsiteX1" fmla="*/ 346724 w 403945"/>
              <a:gd name="connsiteY1" fmla="*/ 1133 h 643025"/>
              <a:gd name="connsiteX2" fmla="*/ 0 w 403945"/>
              <a:gd name="connsiteY2" fmla="*/ 551812 h 643025"/>
              <a:gd name="connsiteX3" fmla="*/ 343325 w 403945"/>
              <a:gd name="connsiteY3" fmla="*/ 545014 h 643025"/>
              <a:gd name="connsiteX0" fmla="*/ 343325 w 403945"/>
              <a:gd name="connsiteY0" fmla="*/ 545014 h 636794"/>
              <a:gd name="connsiteX1" fmla="*/ 346724 w 403945"/>
              <a:gd name="connsiteY1" fmla="*/ 1133 h 636794"/>
              <a:gd name="connsiteX2" fmla="*/ 0 w 403945"/>
              <a:gd name="connsiteY2" fmla="*/ 551812 h 636794"/>
              <a:gd name="connsiteX3" fmla="*/ 343325 w 403945"/>
              <a:gd name="connsiteY3" fmla="*/ 545014 h 636794"/>
              <a:gd name="connsiteX0" fmla="*/ 343325 w 403945"/>
              <a:gd name="connsiteY0" fmla="*/ 545014 h 551812"/>
              <a:gd name="connsiteX1" fmla="*/ 346724 w 403945"/>
              <a:gd name="connsiteY1" fmla="*/ 1133 h 551812"/>
              <a:gd name="connsiteX2" fmla="*/ 0 w 403945"/>
              <a:gd name="connsiteY2" fmla="*/ 551812 h 551812"/>
              <a:gd name="connsiteX3" fmla="*/ 343325 w 403945"/>
              <a:gd name="connsiteY3" fmla="*/ 545014 h 551812"/>
              <a:gd name="connsiteX0" fmla="*/ 343325 w 403945"/>
              <a:gd name="connsiteY0" fmla="*/ 545014 h 551812"/>
              <a:gd name="connsiteX1" fmla="*/ 346724 w 403945"/>
              <a:gd name="connsiteY1" fmla="*/ 1133 h 551812"/>
              <a:gd name="connsiteX2" fmla="*/ 0 w 403945"/>
              <a:gd name="connsiteY2" fmla="*/ 551812 h 551812"/>
              <a:gd name="connsiteX3" fmla="*/ 343325 w 403945"/>
              <a:gd name="connsiteY3" fmla="*/ 545014 h 551812"/>
              <a:gd name="connsiteX0" fmla="*/ 343325 w 356356"/>
              <a:gd name="connsiteY0" fmla="*/ 543881 h 550679"/>
              <a:gd name="connsiteX1" fmla="*/ 346724 w 356356"/>
              <a:gd name="connsiteY1" fmla="*/ 0 h 550679"/>
              <a:gd name="connsiteX2" fmla="*/ 0 w 356356"/>
              <a:gd name="connsiteY2" fmla="*/ 550679 h 550679"/>
              <a:gd name="connsiteX3" fmla="*/ 343325 w 356356"/>
              <a:gd name="connsiteY3" fmla="*/ 543881 h 550679"/>
              <a:gd name="connsiteX0" fmla="*/ 343325 w 352957"/>
              <a:gd name="connsiteY0" fmla="*/ 543881 h 550679"/>
              <a:gd name="connsiteX1" fmla="*/ 346724 w 352957"/>
              <a:gd name="connsiteY1" fmla="*/ 0 h 550679"/>
              <a:gd name="connsiteX2" fmla="*/ 0 w 352957"/>
              <a:gd name="connsiteY2" fmla="*/ 550679 h 550679"/>
              <a:gd name="connsiteX3" fmla="*/ 343325 w 352957"/>
              <a:gd name="connsiteY3" fmla="*/ 543881 h 550679"/>
              <a:gd name="connsiteX0" fmla="*/ 343325 w 352957"/>
              <a:gd name="connsiteY0" fmla="*/ 543881 h 550679"/>
              <a:gd name="connsiteX1" fmla="*/ 346724 w 352957"/>
              <a:gd name="connsiteY1" fmla="*/ 0 h 550679"/>
              <a:gd name="connsiteX2" fmla="*/ 0 w 352957"/>
              <a:gd name="connsiteY2" fmla="*/ 550679 h 550679"/>
              <a:gd name="connsiteX3" fmla="*/ 343325 w 352957"/>
              <a:gd name="connsiteY3" fmla="*/ 543881 h 550679"/>
              <a:gd name="connsiteX0" fmla="*/ 343325 w 352957"/>
              <a:gd name="connsiteY0" fmla="*/ 543881 h 550679"/>
              <a:gd name="connsiteX1" fmla="*/ 346724 w 352957"/>
              <a:gd name="connsiteY1" fmla="*/ 0 h 550679"/>
              <a:gd name="connsiteX2" fmla="*/ 0 w 352957"/>
              <a:gd name="connsiteY2" fmla="*/ 550679 h 550679"/>
              <a:gd name="connsiteX3" fmla="*/ 343325 w 352957"/>
              <a:gd name="connsiteY3" fmla="*/ 543881 h 550679"/>
              <a:gd name="connsiteX0" fmla="*/ 343325 w 352957"/>
              <a:gd name="connsiteY0" fmla="*/ 543881 h 550679"/>
              <a:gd name="connsiteX1" fmla="*/ 346724 w 352957"/>
              <a:gd name="connsiteY1" fmla="*/ 0 h 550679"/>
              <a:gd name="connsiteX2" fmla="*/ 0 w 352957"/>
              <a:gd name="connsiteY2" fmla="*/ 550679 h 550679"/>
              <a:gd name="connsiteX3" fmla="*/ 343325 w 352957"/>
              <a:gd name="connsiteY3" fmla="*/ 543881 h 550679"/>
              <a:gd name="connsiteX0" fmla="*/ 340943 w 350575"/>
              <a:gd name="connsiteY0" fmla="*/ 543881 h 550679"/>
              <a:gd name="connsiteX1" fmla="*/ 344342 w 350575"/>
              <a:gd name="connsiteY1" fmla="*/ 0 h 550679"/>
              <a:gd name="connsiteX2" fmla="*/ 0 w 350575"/>
              <a:gd name="connsiteY2" fmla="*/ 550679 h 550679"/>
              <a:gd name="connsiteX3" fmla="*/ 340943 w 350575"/>
              <a:gd name="connsiteY3" fmla="*/ 543881 h 550679"/>
              <a:gd name="connsiteX0" fmla="*/ 340943 w 350575"/>
              <a:gd name="connsiteY0" fmla="*/ 543881 h 548298"/>
              <a:gd name="connsiteX1" fmla="*/ 344342 w 350575"/>
              <a:gd name="connsiteY1" fmla="*/ 0 h 548298"/>
              <a:gd name="connsiteX2" fmla="*/ 0 w 350575"/>
              <a:gd name="connsiteY2" fmla="*/ 548298 h 548298"/>
              <a:gd name="connsiteX3" fmla="*/ 340943 w 350575"/>
              <a:gd name="connsiteY3" fmla="*/ 543881 h 548298"/>
              <a:gd name="connsiteX0" fmla="*/ 340943 w 350575"/>
              <a:gd name="connsiteY0" fmla="*/ 543881 h 551476"/>
              <a:gd name="connsiteX1" fmla="*/ 344342 w 350575"/>
              <a:gd name="connsiteY1" fmla="*/ 0 h 551476"/>
              <a:gd name="connsiteX2" fmla="*/ 0 w 350575"/>
              <a:gd name="connsiteY2" fmla="*/ 548298 h 551476"/>
              <a:gd name="connsiteX3" fmla="*/ 340943 w 350575"/>
              <a:gd name="connsiteY3" fmla="*/ 543881 h 551476"/>
              <a:gd name="connsiteX0" fmla="*/ 340943 w 350575"/>
              <a:gd name="connsiteY0" fmla="*/ 543881 h 548298"/>
              <a:gd name="connsiteX1" fmla="*/ 344342 w 350575"/>
              <a:gd name="connsiteY1" fmla="*/ 0 h 548298"/>
              <a:gd name="connsiteX2" fmla="*/ 0 w 350575"/>
              <a:gd name="connsiteY2" fmla="*/ 548298 h 548298"/>
              <a:gd name="connsiteX3" fmla="*/ 340943 w 350575"/>
              <a:gd name="connsiteY3" fmla="*/ 543881 h 548298"/>
              <a:gd name="connsiteX0" fmla="*/ 340943 w 350575"/>
              <a:gd name="connsiteY0" fmla="*/ 543881 h 548298"/>
              <a:gd name="connsiteX1" fmla="*/ 344342 w 350575"/>
              <a:gd name="connsiteY1" fmla="*/ 0 h 548298"/>
              <a:gd name="connsiteX2" fmla="*/ 0 w 350575"/>
              <a:gd name="connsiteY2" fmla="*/ 548298 h 548298"/>
              <a:gd name="connsiteX3" fmla="*/ 340943 w 350575"/>
              <a:gd name="connsiteY3" fmla="*/ 543881 h 548298"/>
              <a:gd name="connsiteX0" fmla="*/ 340943 w 350575"/>
              <a:gd name="connsiteY0" fmla="*/ 543881 h 548298"/>
              <a:gd name="connsiteX1" fmla="*/ 344342 w 350575"/>
              <a:gd name="connsiteY1" fmla="*/ 0 h 548298"/>
              <a:gd name="connsiteX2" fmla="*/ 0 w 350575"/>
              <a:gd name="connsiteY2" fmla="*/ 548298 h 548298"/>
              <a:gd name="connsiteX3" fmla="*/ 340943 w 350575"/>
              <a:gd name="connsiteY3" fmla="*/ 543881 h 548298"/>
              <a:gd name="connsiteX0" fmla="*/ 340943 w 344342"/>
              <a:gd name="connsiteY0" fmla="*/ 543881 h 548298"/>
              <a:gd name="connsiteX1" fmla="*/ 344342 w 344342"/>
              <a:gd name="connsiteY1" fmla="*/ 0 h 548298"/>
              <a:gd name="connsiteX2" fmla="*/ 0 w 344342"/>
              <a:gd name="connsiteY2" fmla="*/ 548298 h 548298"/>
              <a:gd name="connsiteX3" fmla="*/ 340943 w 344342"/>
              <a:gd name="connsiteY3" fmla="*/ 543881 h 548298"/>
            </a:gdLst>
            <a:ahLst/>
            <a:cxnLst>
              <a:cxn ang="0">
                <a:pos x="connsiteX0" y="connsiteY0"/>
              </a:cxn>
              <a:cxn ang="0">
                <a:pos x="connsiteX1" y="connsiteY1"/>
              </a:cxn>
              <a:cxn ang="0">
                <a:pos x="connsiteX2" y="connsiteY2"/>
              </a:cxn>
              <a:cxn ang="0">
                <a:pos x="connsiteX3" y="connsiteY3"/>
              </a:cxn>
            </a:cxnLst>
            <a:rect l="l" t="t" r="r" b="b"/>
            <a:pathLst>
              <a:path w="344342" h="548298">
                <a:moveTo>
                  <a:pt x="340943" y="543881"/>
                </a:moveTo>
                <a:cubicBezTo>
                  <a:pt x="338562" y="398023"/>
                  <a:pt x="343431" y="117841"/>
                  <a:pt x="344342" y="0"/>
                </a:cubicBezTo>
                <a:cubicBezTo>
                  <a:pt x="247693" y="31745"/>
                  <a:pt x="38100" y="299922"/>
                  <a:pt x="0" y="548298"/>
                </a:cubicBezTo>
                <a:lnTo>
                  <a:pt x="340943" y="543881"/>
                </a:lnTo>
                <a:close/>
              </a:path>
            </a:pathLst>
          </a:custGeom>
          <a:solidFill>
            <a:srgbClr val="FF0000">
              <a:alpha val="74000"/>
            </a:srgb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0000"/>
              </a:solidFill>
            </a:endParaRPr>
          </a:p>
        </p:txBody>
      </p:sp>
      <p:sp>
        <p:nvSpPr>
          <p:cNvPr id="6" name="Freihandform 56"/>
          <p:cNvSpPr/>
          <p:nvPr/>
        </p:nvSpPr>
        <p:spPr>
          <a:xfrm>
            <a:off x="720642" y="3650588"/>
            <a:ext cx="3532276" cy="2357454"/>
          </a:xfrm>
          <a:custGeom>
            <a:avLst/>
            <a:gdLst>
              <a:gd name="connsiteX0" fmla="*/ 279400 w 2960687"/>
              <a:gd name="connsiteY0" fmla="*/ 2633662 h 2762249"/>
              <a:gd name="connsiteX1" fmla="*/ 317500 w 2960687"/>
              <a:gd name="connsiteY1" fmla="*/ 2547937 h 2762249"/>
              <a:gd name="connsiteX2" fmla="*/ 317500 w 2960687"/>
              <a:gd name="connsiteY2" fmla="*/ 1347787 h 2762249"/>
              <a:gd name="connsiteX3" fmla="*/ 1793875 w 2960687"/>
              <a:gd name="connsiteY3" fmla="*/ 1347787 h 2762249"/>
              <a:gd name="connsiteX4" fmla="*/ 1793875 w 2960687"/>
              <a:gd name="connsiteY4" fmla="*/ 280987 h 2762249"/>
              <a:gd name="connsiteX5" fmla="*/ 2927350 w 2960687"/>
              <a:gd name="connsiteY5" fmla="*/ 280987 h 2762249"/>
              <a:gd name="connsiteX6" fmla="*/ 1993900 w 2960687"/>
              <a:gd name="connsiteY6" fmla="*/ 1966912 h 2762249"/>
              <a:gd name="connsiteX7" fmla="*/ 279400 w 2960687"/>
              <a:gd name="connsiteY7" fmla="*/ 2633662 h 2762249"/>
              <a:gd name="connsiteX0" fmla="*/ 279400 w 2960687"/>
              <a:gd name="connsiteY0" fmla="*/ 2633662 h 2736849"/>
              <a:gd name="connsiteX1" fmla="*/ 317500 w 2960687"/>
              <a:gd name="connsiteY1" fmla="*/ 1347787 h 2736849"/>
              <a:gd name="connsiteX2" fmla="*/ 1793875 w 2960687"/>
              <a:gd name="connsiteY2" fmla="*/ 1347787 h 2736849"/>
              <a:gd name="connsiteX3" fmla="*/ 1793875 w 2960687"/>
              <a:gd name="connsiteY3" fmla="*/ 280987 h 2736849"/>
              <a:gd name="connsiteX4" fmla="*/ 2927350 w 2960687"/>
              <a:gd name="connsiteY4" fmla="*/ 280987 h 2736849"/>
              <a:gd name="connsiteX5" fmla="*/ 1993900 w 2960687"/>
              <a:gd name="connsiteY5" fmla="*/ 1966912 h 2736849"/>
              <a:gd name="connsiteX6" fmla="*/ 279400 w 2960687"/>
              <a:gd name="connsiteY6" fmla="*/ 2633662 h 2736849"/>
              <a:gd name="connsiteX0" fmla="*/ 214313 w 2895600"/>
              <a:gd name="connsiteY0" fmla="*/ 2633662 h 2736849"/>
              <a:gd name="connsiteX1" fmla="*/ 252413 w 2895600"/>
              <a:gd name="connsiteY1" fmla="*/ 1347787 h 2736849"/>
              <a:gd name="connsiteX2" fmla="*/ 1728788 w 2895600"/>
              <a:gd name="connsiteY2" fmla="*/ 1347787 h 2736849"/>
              <a:gd name="connsiteX3" fmla="*/ 1728788 w 2895600"/>
              <a:gd name="connsiteY3" fmla="*/ 280987 h 2736849"/>
              <a:gd name="connsiteX4" fmla="*/ 2862263 w 2895600"/>
              <a:gd name="connsiteY4" fmla="*/ 280987 h 2736849"/>
              <a:gd name="connsiteX5" fmla="*/ 1928813 w 2895600"/>
              <a:gd name="connsiteY5" fmla="*/ 1966912 h 2736849"/>
              <a:gd name="connsiteX6" fmla="*/ 214313 w 2895600"/>
              <a:gd name="connsiteY6" fmla="*/ 2633662 h 2736849"/>
              <a:gd name="connsiteX0" fmla="*/ 252434 w 2933721"/>
              <a:gd name="connsiteY0" fmla="*/ 2633662 h 2736849"/>
              <a:gd name="connsiteX1" fmla="*/ 252413 w 2933721"/>
              <a:gd name="connsiteY1" fmla="*/ 1328745 h 2736849"/>
              <a:gd name="connsiteX2" fmla="*/ 1766909 w 2933721"/>
              <a:gd name="connsiteY2" fmla="*/ 1347787 h 2736849"/>
              <a:gd name="connsiteX3" fmla="*/ 1766909 w 2933721"/>
              <a:gd name="connsiteY3" fmla="*/ 280987 h 2736849"/>
              <a:gd name="connsiteX4" fmla="*/ 2900384 w 2933721"/>
              <a:gd name="connsiteY4" fmla="*/ 280987 h 2736849"/>
              <a:gd name="connsiteX5" fmla="*/ 1966934 w 2933721"/>
              <a:gd name="connsiteY5" fmla="*/ 1966912 h 2736849"/>
              <a:gd name="connsiteX6" fmla="*/ 252434 w 2933721"/>
              <a:gd name="connsiteY6" fmla="*/ 2633662 h 2736849"/>
              <a:gd name="connsiteX0" fmla="*/ 252417 w 2933724"/>
              <a:gd name="connsiteY0" fmla="*/ 2614629 h 2717816"/>
              <a:gd name="connsiteX1" fmla="*/ 252416 w 2933724"/>
              <a:gd name="connsiteY1" fmla="*/ 1328745 h 2717816"/>
              <a:gd name="connsiteX2" fmla="*/ 1766912 w 2933724"/>
              <a:gd name="connsiteY2" fmla="*/ 1347787 h 2717816"/>
              <a:gd name="connsiteX3" fmla="*/ 1766912 w 2933724"/>
              <a:gd name="connsiteY3" fmla="*/ 280987 h 2717816"/>
              <a:gd name="connsiteX4" fmla="*/ 2900387 w 2933724"/>
              <a:gd name="connsiteY4" fmla="*/ 280987 h 2717816"/>
              <a:gd name="connsiteX5" fmla="*/ 1966937 w 2933724"/>
              <a:gd name="connsiteY5" fmla="*/ 1966912 h 2717816"/>
              <a:gd name="connsiteX6" fmla="*/ 252417 w 2933724"/>
              <a:gd name="connsiteY6" fmla="*/ 2614629 h 2717816"/>
              <a:gd name="connsiteX0" fmla="*/ 252417 w 2933724"/>
              <a:gd name="connsiteY0" fmla="*/ 2614629 h 2717816"/>
              <a:gd name="connsiteX1" fmla="*/ 252416 w 2933724"/>
              <a:gd name="connsiteY1" fmla="*/ 1328745 h 2717816"/>
              <a:gd name="connsiteX2" fmla="*/ 1766912 w 2933724"/>
              <a:gd name="connsiteY2" fmla="*/ 1347787 h 2717816"/>
              <a:gd name="connsiteX3" fmla="*/ 1766912 w 2933724"/>
              <a:gd name="connsiteY3" fmla="*/ 280987 h 2717816"/>
              <a:gd name="connsiteX4" fmla="*/ 2900387 w 2933724"/>
              <a:gd name="connsiteY4" fmla="*/ 280987 h 2717816"/>
              <a:gd name="connsiteX5" fmla="*/ 1966937 w 2933724"/>
              <a:gd name="connsiteY5" fmla="*/ 1966912 h 2717816"/>
              <a:gd name="connsiteX6" fmla="*/ 252417 w 2933724"/>
              <a:gd name="connsiteY6" fmla="*/ 2614629 h 2717816"/>
              <a:gd name="connsiteX0" fmla="*/ 6691 w 2687998"/>
              <a:gd name="connsiteY0" fmla="*/ 2614629 h 2717816"/>
              <a:gd name="connsiteX1" fmla="*/ 6690 w 2687998"/>
              <a:gd name="connsiteY1" fmla="*/ 1328745 h 2717816"/>
              <a:gd name="connsiteX2" fmla="*/ 1521186 w 2687998"/>
              <a:gd name="connsiteY2" fmla="*/ 1347787 h 2717816"/>
              <a:gd name="connsiteX3" fmla="*/ 1521186 w 2687998"/>
              <a:gd name="connsiteY3" fmla="*/ 280987 h 2717816"/>
              <a:gd name="connsiteX4" fmla="*/ 2654661 w 2687998"/>
              <a:gd name="connsiteY4" fmla="*/ 280987 h 2717816"/>
              <a:gd name="connsiteX5" fmla="*/ 1721211 w 2687998"/>
              <a:gd name="connsiteY5" fmla="*/ 1966912 h 2717816"/>
              <a:gd name="connsiteX6" fmla="*/ 6691 w 2687998"/>
              <a:gd name="connsiteY6" fmla="*/ 2614629 h 2717816"/>
              <a:gd name="connsiteX0" fmla="*/ 6691 w 2687998"/>
              <a:gd name="connsiteY0" fmla="*/ 2614629 h 2717816"/>
              <a:gd name="connsiteX1" fmla="*/ 6690 w 2687998"/>
              <a:gd name="connsiteY1" fmla="*/ 1328745 h 2717816"/>
              <a:gd name="connsiteX2" fmla="*/ 1506889 w 2687998"/>
              <a:gd name="connsiteY2" fmla="*/ 1328745 h 2717816"/>
              <a:gd name="connsiteX3" fmla="*/ 1521186 w 2687998"/>
              <a:gd name="connsiteY3" fmla="*/ 280987 h 2717816"/>
              <a:gd name="connsiteX4" fmla="*/ 2654661 w 2687998"/>
              <a:gd name="connsiteY4" fmla="*/ 280987 h 2717816"/>
              <a:gd name="connsiteX5" fmla="*/ 1721211 w 2687998"/>
              <a:gd name="connsiteY5" fmla="*/ 1966912 h 2717816"/>
              <a:gd name="connsiteX6" fmla="*/ 6691 w 2687998"/>
              <a:gd name="connsiteY6" fmla="*/ 2614629 h 2717816"/>
              <a:gd name="connsiteX0" fmla="*/ 6691 w 2687998"/>
              <a:gd name="connsiteY0" fmla="*/ 2614629 h 2717816"/>
              <a:gd name="connsiteX1" fmla="*/ 6690 w 2687998"/>
              <a:gd name="connsiteY1" fmla="*/ 1328745 h 2717816"/>
              <a:gd name="connsiteX2" fmla="*/ 1506889 w 2687998"/>
              <a:gd name="connsiteY2" fmla="*/ 1328745 h 2717816"/>
              <a:gd name="connsiteX3" fmla="*/ 1521186 w 2687998"/>
              <a:gd name="connsiteY3" fmla="*/ 280987 h 2717816"/>
              <a:gd name="connsiteX4" fmla="*/ 2654661 w 2687998"/>
              <a:gd name="connsiteY4" fmla="*/ 280987 h 2717816"/>
              <a:gd name="connsiteX5" fmla="*/ 1721211 w 2687998"/>
              <a:gd name="connsiteY5" fmla="*/ 1966912 h 2717816"/>
              <a:gd name="connsiteX6" fmla="*/ 6691 w 2687998"/>
              <a:gd name="connsiteY6" fmla="*/ 2614629 h 2717816"/>
              <a:gd name="connsiteX0" fmla="*/ 6691 w 2687998"/>
              <a:gd name="connsiteY0" fmla="*/ 2614629 h 2717816"/>
              <a:gd name="connsiteX1" fmla="*/ 6690 w 2687998"/>
              <a:gd name="connsiteY1" fmla="*/ 1328745 h 2717816"/>
              <a:gd name="connsiteX2" fmla="*/ 1506889 w 2687998"/>
              <a:gd name="connsiteY2" fmla="*/ 1328745 h 2717816"/>
              <a:gd name="connsiteX3" fmla="*/ 1521186 w 2687998"/>
              <a:gd name="connsiteY3" fmla="*/ 280987 h 2717816"/>
              <a:gd name="connsiteX4" fmla="*/ 2654661 w 2687998"/>
              <a:gd name="connsiteY4" fmla="*/ 280987 h 2717816"/>
              <a:gd name="connsiteX5" fmla="*/ 1721211 w 2687998"/>
              <a:gd name="connsiteY5" fmla="*/ 1966912 h 2717816"/>
              <a:gd name="connsiteX6" fmla="*/ 6691 w 2687998"/>
              <a:gd name="connsiteY6" fmla="*/ 2614629 h 2717816"/>
              <a:gd name="connsiteX0" fmla="*/ 6691 w 2690381"/>
              <a:gd name="connsiteY0" fmla="*/ 2618598 h 2721785"/>
              <a:gd name="connsiteX1" fmla="*/ 6690 w 2690381"/>
              <a:gd name="connsiteY1" fmla="*/ 1332714 h 2721785"/>
              <a:gd name="connsiteX2" fmla="*/ 1506889 w 2690381"/>
              <a:gd name="connsiteY2" fmla="*/ 1332714 h 2721785"/>
              <a:gd name="connsiteX3" fmla="*/ 1506889 w 2690381"/>
              <a:gd name="connsiteY3" fmla="*/ 261144 h 2721785"/>
              <a:gd name="connsiteX4" fmla="*/ 2654661 w 2690381"/>
              <a:gd name="connsiteY4" fmla="*/ 284956 h 2721785"/>
              <a:gd name="connsiteX5" fmla="*/ 1721211 w 2690381"/>
              <a:gd name="connsiteY5" fmla="*/ 1970881 h 2721785"/>
              <a:gd name="connsiteX6" fmla="*/ 6691 w 2690381"/>
              <a:gd name="connsiteY6" fmla="*/ 2618598 h 2721785"/>
              <a:gd name="connsiteX0" fmla="*/ 6691 w 2690381"/>
              <a:gd name="connsiteY0" fmla="*/ 2618598 h 2721785"/>
              <a:gd name="connsiteX1" fmla="*/ 6690 w 2690381"/>
              <a:gd name="connsiteY1" fmla="*/ 1332714 h 2721785"/>
              <a:gd name="connsiteX2" fmla="*/ 1506889 w 2690381"/>
              <a:gd name="connsiteY2" fmla="*/ 1332714 h 2721785"/>
              <a:gd name="connsiteX3" fmla="*/ 1506889 w 2690381"/>
              <a:gd name="connsiteY3" fmla="*/ 261144 h 2721785"/>
              <a:gd name="connsiteX4" fmla="*/ 2654661 w 2690381"/>
              <a:gd name="connsiteY4" fmla="*/ 284956 h 2721785"/>
              <a:gd name="connsiteX5" fmla="*/ 1721211 w 2690381"/>
              <a:gd name="connsiteY5" fmla="*/ 1970881 h 2721785"/>
              <a:gd name="connsiteX6" fmla="*/ 6691 w 2690381"/>
              <a:gd name="connsiteY6" fmla="*/ 2618598 h 2721785"/>
              <a:gd name="connsiteX0" fmla="*/ 6691 w 2690381"/>
              <a:gd name="connsiteY0" fmla="*/ 2618598 h 2721785"/>
              <a:gd name="connsiteX1" fmla="*/ 6690 w 2690381"/>
              <a:gd name="connsiteY1" fmla="*/ 1332714 h 2721785"/>
              <a:gd name="connsiteX2" fmla="*/ 1506889 w 2690381"/>
              <a:gd name="connsiteY2" fmla="*/ 1332714 h 2721785"/>
              <a:gd name="connsiteX3" fmla="*/ 1506889 w 2690381"/>
              <a:gd name="connsiteY3" fmla="*/ 261144 h 2721785"/>
              <a:gd name="connsiteX4" fmla="*/ 2654661 w 2690381"/>
              <a:gd name="connsiteY4" fmla="*/ 284956 h 2721785"/>
              <a:gd name="connsiteX5" fmla="*/ 1721211 w 2690381"/>
              <a:gd name="connsiteY5" fmla="*/ 1970881 h 2721785"/>
              <a:gd name="connsiteX6" fmla="*/ 6691 w 2690381"/>
              <a:gd name="connsiteY6" fmla="*/ 2618598 h 2721785"/>
              <a:gd name="connsiteX0" fmla="*/ 6691 w 2690381"/>
              <a:gd name="connsiteY0" fmla="*/ 2357454 h 2460641"/>
              <a:gd name="connsiteX1" fmla="*/ 6690 w 2690381"/>
              <a:gd name="connsiteY1" fmla="*/ 1071570 h 2460641"/>
              <a:gd name="connsiteX2" fmla="*/ 1506889 w 2690381"/>
              <a:gd name="connsiteY2" fmla="*/ 1071570 h 2460641"/>
              <a:gd name="connsiteX3" fmla="*/ 1506889 w 2690381"/>
              <a:gd name="connsiteY3" fmla="*/ 0 h 2460641"/>
              <a:gd name="connsiteX4" fmla="*/ 2654661 w 2690381"/>
              <a:gd name="connsiteY4" fmla="*/ 23812 h 2460641"/>
              <a:gd name="connsiteX5" fmla="*/ 1721211 w 2690381"/>
              <a:gd name="connsiteY5" fmla="*/ 1709737 h 2460641"/>
              <a:gd name="connsiteX6" fmla="*/ 6691 w 2690381"/>
              <a:gd name="connsiteY6" fmla="*/ 2357454 h 2460641"/>
              <a:gd name="connsiteX0" fmla="*/ 6691 w 2685617"/>
              <a:gd name="connsiteY0" fmla="*/ 2357454 h 2460641"/>
              <a:gd name="connsiteX1" fmla="*/ 6690 w 2685617"/>
              <a:gd name="connsiteY1" fmla="*/ 1071570 h 2460641"/>
              <a:gd name="connsiteX2" fmla="*/ 1506889 w 2685617"/>
              <a:gd name="connsiteY2" fmla="*/ 1071570 h 2460641"/>
              <a:gd name="connsiteX3" fmla="*/ 1506889 w 2685617"/>
              <a:gd name="connsiteY3" fmla="*/ 0 h 2460641"/>
              <a:gd name="connsiteX4" fmla="*/ 2649897 w 2685617"/>
              <a:gd name="connsiteY4" fmla="*/ 1 h 2460641"/>
              <a:gd name="connsiteX5" fmla="*/ 1721211 w 2685617"/>
              <a:gd name="connsiteY5" fmla="*/ 1709737 h 2460641"/>
              <a:gd name="connsiteX6" fmla="*/ 6691 w 2685617"/>
              <a:gd name="connsiteY6" fmla="*/ 2357454 h 2460641"/>
              <a:gd name="connsiteX0" fmla="*/ 6691 w 2649897"/>
              <a:gd name="connsiteY0" fmla="*/ 2357454 h 2460641"/>
              <a:gd name="connsiteX1" fmla="*/ 6690 w 2649897"/>
              <a:gd name="connsiteY1" fmla="*/ 1071570 h 2460641"/>
              <a:gd name="connsiteX2" fmla="*/ 1506889 w 2649897"/>
              <a:gd name="connsiteY2" fmla="*/ 1071570 h 2460641"/>
              <a:gd name="connsiteX3" fmla="*/ 1506889 w 2649897"/>
              <a:gd name="connsiteY3" fmla="*/ 0 h 2460641"/>
              <a:gd name="connsiteX4" fmla="*/ 2649897 w 2649897"/>
              <a:gd name="connsiteY4" fmla="*/ 1 h 2460641"/>
              <a:gd name="connsiteX5" fmla="*/ 1721211 w 2649897"/>
              <a:gd name="connsiteY5" fmla="*/ 1709737 h 2460641"/>
              <a:gd name="connsiteX6" fmla="*/ 6691 w 2649897"/>
              <a:gd name="connsiteY6" fmla="*/ 2357454 h 2460641"/>
              <a:gd name="connsiteX0" fmla="*/ 6691 w 2649897"/>
              <a:gd name="connsiteY0" fmla="*/ 2357454 h 2460641"/>
              <a:gd name="connsiteX1" fmla="*/ 6690 w 2649897"/>
              <a:gd name="connsiteY1" fmla="*/ 1071570 h 2460641"/>
              <a:gd name="connsiteX2" fmla="*/ 1506889 w 2649897"/>
              <a:gd name="connsiteY2" fmla="*/ 1071570 h 2460641"/>
              <a:gd name="connsiteX3" fmla="*/ 1506889 w 2649897"/>
              <a:gd name="connsiteY3" fmla="*/ 0 h 2460641"/>
              <a:gd name="connsiteX4" fmla="*/ 2649897 w 2649897"/>
              <a:gd name="connsiteY4" fmla="*/ 1 h 2460641"/>
              <a:gd name="connsiteX5" fmla="*/ 1721211 w 2649897"/>
              <a:gd name="connsiteY5" fmla="*/ 1709737 h 2460641"/>
              <a:gd name="connsiteX6" fmla="*/ 6691 w 2649897"/>
              <a:gd name="connsiteY6" fmla="*/ 2357454 h 2460641"/>
              <a:gd name="connsiteX0" fmla="*/ 6691 w 2649897"/>
              <a:gd name="connsiteY0" fmla="*/ 2357454 h 2373674"/>
              <a:gd name="connsiteX1" fmla="*/ 6690 w 2649897"/>
              <a:gd name="connsiteY1" fmla="*/ 1071570 h 2373674"/>
              <a:gd name="connsiteX2" fmla="*/ 1506889 w 2649897"/>
              <a:gd name="connsiteY2" fmla="*/ 1071570 h 2373674"/>
              <a:gd name="connsiteX3" fmla="*/ 1506889 w 2649897"/>
              <a:gd name="connsiteY3" fmla="*/ 0 h 2373674"/>
              <a:gd name="connsiteX4" fmla="*/ 2649897 w 2649897"/>
              <a:gd name="connsiteY4" fmla="*/ 1 h 2373674"/>
              <a:gd name="connsiteX5" fmla="*/ 1721211 w 2649897"/>
              <a:gd name="connsiteY5" fmla="*/ 1709737 h 2373674"/>
              <a:gd name="connsiteX6" fmla="*/ 6691 w 2649897"/>
              <a:gd name="connsiteY6" fmla="*/ 2357454 h 237367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21211 w 2649897"/>
              <a:gd name="connsiteY5" fmla="*/ 1709737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21211 w 2649897"/>
              <a:gd name="connsiteY5" fmla="*/ 1709737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21211 w 2649897"/>
              <a:gd name="connsiteY5" fmla="*/ 1709737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21211 w 2649897"/>
              <a:gd name="connsiteY5" fmla="*/ 1709737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649765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641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641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641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641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641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9897" h="2357454">
                <a:moveTo>
                  <a:pt x="6691" y="2357454"/>
                </a:moveTo>
                <a:cubicBezTo>
                  <a:pt x="0" y="1934619"/>
                  <a:pt x="4123" y="1339442"/>
                  <a:pt x="6690" y="1071570"/>
                </a:cubicBezTo>
                <a:lnTo>
                  <a:pt x="1506889" y="1071570"/>
                </a:lnTo>
                <a:cubicBezTo>
                  <a:pt x="1507853" y="605472"/>
                  <a:pt x="1505833" y="345666"/>
                  <a:pt x="1506889" y="0"/>
                </a:cubicBezTo>
                <a:lnTo>
                  <a:pt x="2649897" y="1"/>
                </a:lnTo>
                <a:cubicBezTo>
                  <a:pt x="2518661" y="540221"/>
                  <a:pt x="2259990" y="1256952"/>
                  <a:pt x="1792913" y="1633278"/>
                </a:cubicBezTo>
                <a:cubicBezTo>
                  <a:pt x="1269659" y="2024948"/>
                  <a:pt x="553829" y="2210324"/>
                  <a:pt x="6691" y="2357454"/>
                </a:cubicBezTo>
                <a:close/>
              </a:path>
            </a:pathLst>
          </a:custGeom>
          <a:solidFill>
            <a:schemeClr val="accent1">
              <a:alpha val="76000"/>
            </a:schemeClr>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rgbClr val="000000"/>
              </a:solidFill>
            </a:endParaRPr>
          </a:p>
        </p:txBody>
      </p:sp>
      <p:cxnSp>
        <p:nvCxnSpPr>
          <p:cNvPr id="7" name="Gerade Verbindung 20"/>
          <p:cNvCxnSpPr/>
          <p:nvPr/>
        </p:nvCxnSpPr>
        <p:spPr>
          <a:xfrm rot="5400000" flipH="1" flipV="1">
            <a:off x="86619" y="5365100"/>
            <a:ext cx="1285884"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 name="Gerade Verbindung 21"/>
          <p:cNvCxnSpPr/>
          <p:nvPr/>
        </p:nvCxnSpPr>
        <p:spPr>
          <a:xfrm>
            <a:off x="716867" y="4722158"/>
            <a:ext cx="1999743"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 name="Gerade Verbindung 23"/>
          <p:cNvCxnSpPr/>
          <p:nvPr/>
        </p:nvCxnSpPr>
        <p:spPr>
          <a:xfrm rot="5400000" flipH="1" flipV="1">
            <a:off x="2164007" y="4195897"/>
            <a:ext cx="1071570"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 name="Gerade Verbindung 26"/>
          <p:cNvCxnSpPr/>
          <p:nvPr/>
        </p:nvCxnSpPr>
        <p:spPr>
          <a:xfrm>
            <a:off x="2735828" y="3659058"/>
            <a:ext cx="2052196" cy="6923"/>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 name="Gerade Verbindung 28"/>
          <p:cNvCxnSpPr/>
          <p:nvPr/>
        </p:nvCxnSpPr>
        <p:spPr>
          <a:xfrm rot="5400000" flipH="1" flipV="1">
            <a:off x="4275582" y="3153539"/>
            <a:ext cx="1024883"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 name="Gerade Verbindung 30"/>
          <p:cNvCxnSpPr/>
          <p:nvPr/>
        </p:nvCxnSpPr>
        <p:spPr>
          <a:xfrm>
            <a:off x="4788024" y="2633787"/>
            <a:ext cx="1462659"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 name="Gerade Verbindung 37"/>
          <p:cNvCxnSpPr/>
          <p:nvPr/>
        </p:nvCxnSpPr>
        <p:spPr>
          <a:xfrm rot="5400000" flipH="1" flipV="1">
            <a:off x="5862424" y="2275172"/>
            <a:ext cx="731520"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 name="Gerade Verbindung 42"/>
          <p:cNvCxnSpPr/>
          <p:nvPr/>
        </p:nvCxnSpPr>
        <p:spPr>
          <a:xfrm>
            <a:off x="6228184" y="1919409"/>
            <a:ext cx="2190195"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 name="Gerade Verbindung mit Pfeil 5"/>
          <p:cNvCxnSpPr/>
          <p:nvPr/>
        </p:nvCxnSpPr>
        <p:spPr>
          <a:xfrm>
            <a:off x="539552" y="6079480"/>
            <a:ext cx="7970113" cy="1588"/>
          </a:xfrm>
          <a:prstGeom prst="straightConnector1">
            <a:avLst/>
          </a:prstGeom>
          <a:ln w="12700">
            <a:solidFill>
              <a:srgbClr val="000000"/>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16" name="Textfeld 11"/>
          <p:cNvSpPr txBox="1"/>
          <p:nvPr/>
        </p:nvSpPr>
        <p:spPr>
          <a:xfrm>
            <a:off x="4443371" y="6176969"/>
            <a:ext cx="1809291" cy="369332"/>
          </a:xfrm>
          <a:prstGeom prst="rect">
            <a:avLst/>
          </a:prstGeom>
          <a:noFill/>
          <a:ln>
            <a:noFill/>
          </a:ln>
        </p:spPr>
        <p:txBody>
          <a:bodyPr wrap="none" rtlCol="0">
            <a:noAutofit/>
          </a:bodyPr>
          <a:lstStyle/>
          <a:p>
            <a:pPr algn="ctr"/>
            <a:r>
              <a:rPr lang="de-DE" b="1" dirty="0" smtClean="0">
                <a:solidFill>
                  <a:srgbClr val="000000"/>
                </a:solidFill>
              </a:rPr>
              <a:t>TIME</a:t>
            </a:r>
            <a:endParaRPr lang="de-DE" b="1" dirty="0">
              <a:solidFill>
                <a:srgbClr val="000000"/>
              </a:solidFill>
            </a:endParaRPr>
          </a:p>
        </p:txBody>
      </p:sp>
      <p:sp>
        <p:nvSpPr>
          <p:cNvPr id="17" name="Textfeld 12"/>
          <p:cNvSpPr txBox="1"/>
          <p:nvPr/>
        </p:nvSpPr>
        <p:spPr>
          <a:xfrm rot="16200000">
            <a:off x="-468118" y="3425117"/>
            <a:ext cx="1500123" cy="371200"/>
          </a:xfrm>
          <a:prstGeom prst="rect">
            <a:avLst/>
          </a:prstGeom>
          <a:noFill/>
          <a:ln>
            <a:noFill/>
          </a:ln>
        </p:spPr>
        <p:txBody>
          <a:bodyPr wrap="none" rtlCol="0">
            <a:noAutofit/>
          </a:bodyPr>
          <a:lstStyle/>
          <a:p>
            <a:pPr algn="ctr"/>
            <a:r>
              <a:rPr lang="de-DE" b="1" dirty="0" smtClean="0">
                <a:solidFill>
                  <a:srgbClr val="000000"/>
                </a:solidFill>
              </a:rPr>
              <a:t>IT CAPACITY</a:t>
            </a:r>
            <a:endParaRPr lang="de-DE" b="1" dirty="0">
              <a:solidFill>
                <a:srgbClr val="000000"/>
              </a:solidFill>
            </a:endParaRPr>
          </a:p>
        </p:txBody>
      </p:sp>
      <p:cxnSp>
        <p:nvCxnSpPr>
          <p:cNvPr id="18" name="Gerade Verbindung mit Pfeil 15"/>
          <p:cNvCxnSpPr/>
          <p:nvPr/>
        </p:nvCxnSpPr>
        <p:spPr>
          <a:xfrm flipV="1">
            <a:off x="729561" y="1864638"/>
            <a:ext cx="7998972" cy="4143404"/>
          </a:xfrm>
          <a:prstGeom prst="straightConnector1">
            <a:avLst/>
          </a:prstGeom>
          <a:ln w="12700">
            <a:solidFill>
              <a:srgbClr val="000000"/>
            </a:solidFill>
            <a:prstDash val="dash"/>
            <a:tailEnd type="stealth" w="lg" len="lg"/>
          </a:ln>
        </p:spPr>
        <p:style>
          <a:lnRef idx="1">
            <a:schemeClr val="accent1"/>
          </a:lnRef>
          <a:fillRef idx="0">
            <a:schemeClr val="accent1"/>
          </a:fillRef>
          <a:effectRef idx="0">
            <a:schemeClr val="accent1"/>
          </a:effectRef>
          <a:fontRef idx="minor">
            <a:schemeClr val="tx1"/>
          </a:fontRef>
        </p:style>
      </p:cxnSp>
      <p:sp>
        <p:nvSpPr>
          <p:cNvPr id="20" name="Freihandform 50"/>
          <p:cNvSpPr/>
          <p:nvPr/>
        </p:nvSpPr>
        <p:spPr>
          <a:xfrm>
            <a:off x="5629061" y="2828327"/>
            <a:ext cx="1376568" cy="1755723"/>
          </a:xfrm>
          <a:custGeom>
            <a:avLst/>
            <a:gdLst>
              <a:gd name="connsiteX0" fmla="*/ 0 w 1133475"/>
              <a:gd name="connsiteY0" fmla="*/ 30162 h 2239962"/>
              <a:gd name="connsiteX1" fmla="*/ 600075 w 1133475"/>
              <a:gd name="connsiteY1" fmla="*/ 153987 h 2239962"/>
              <a:gd name="connsiteX2" fmla="*/ 914400 w 1133475"/>
              <a:gd name="connsiteY2" fmla="*/ 954087 h 2239962"/>
              <a:gd name="connsiteX3" fmla="*/ 1133475 w 1133475"/>
              <a:gd name="connsiteY3" fmla="*/ 2239962 h 2239962"/>
              <a:gd name="connsiteX4" fmla="*/ 1133475 w 1133475"/>
              <a:gd name="connsiteY4" fmla="*/ 2239962 h 2239962"/>
              <a:gd name="connsiteX0" fmla="*/ 0 w 1188730"/>
              <a:gd name="connsiteY0" fmla="*/ 30162 h 2429694"/>
              <a:gd name="connsiteX1" fmla="*/ 600075 w 1188730"/>
              <a:gd name="connsiteY1" fmla="*/ 153987 h 2429694"/>
              <a:gd name="connsiteX2" fmla="*/ 914400 w 1188730"/>
              <a:gd name="connsiteY2" fmla="*/ 954087 h 2429694"/>
              <a:gd name="connsiteX3" fmla="*/ 1133475 w 1188730"/>
              <a:gd name="connsiteY3" fmla="*/ 2239962 h 2429694"/>
              <a:gd name="connsiteX4" fmla="*/ 582869 w 1188730"/>
              <a:gd name="connsiteY4" fmla="*/ 2092478 h 2429694"/>
              <a:gd name="connsiteX0" fmla="*/ 0 w 1087950"/>
              <a:gd name="connsiteY0" fmla="*/ 30162 h 2141639"/>
              <a:gd name="connsiteX1" fmla="*/ 600075 w 1087950"/>
              <a:gd name="connsiteY1" fmla="*/ 153987 h 2141639"/>
              <a:gd name="connsiteX2" fmla="*/ 914400 w 1087950"/>
              <a:gd name="connsiteY2" fmla="*/ 954087 h 2141639"/>
              <a:gd name="connsiteX3" fmla="*/ 1032695 w 1087950"/>
              <a:gd name="connsiteY3" fmla="*/ 1755723 h 2141639"/>
              <a:gd name="connsiteX4" fmla="*/ 582869 w 1087950"/>
              <a:gd name="connsiteY4" fmla="*/ 2092478 h 2141639"/>
              <a:gd name="connsiteX0" fmla="*/ 0 w 1087950"/>
              <a:gd name="connsiteY0" fmla="*/ 30162 h 2092478"/>
              <a:gd name="connsiteX1" fmla="*/ 600075 w 1087950"/>
              <a:gd name="connsiteY1" fmla="*/ 153987 h 2092478"/>
              <a:gd name="connsiteX2" fmla="*/ 914400 w 1087950"/>
              <a:gd name="connsiteY2" fmla="*/ 954087 h 2092478"/>
              <a:gd name="connsiteX3" fmla="*/ 1032695 w 1087950"/>
              <a:gd name="connsiteY3" fmla="*/ 1755723 h 2092478"/>
              <a:gd name="connsiteX4" fmla="*/ 582869 w 1087950"/>
              <a:gd name="connsiteY4" fmla="*/ 2092478 h 2092478"/>
              <a:gd name="connsiteX0" fmla="*/ 0 w 1140030"/>
              <a:gd name="connsiteY0" fmla="*/ 30162 h 2185884"/>
              <a:gd name="connsiteX1" fmla="*/ 600075 w 1140030"/>
              <a:gd name="connsiteY1" fmla="*/ 153987 h 2185884"/>
              <a:gd name="connsiteX2" fmla="*/ 914400 w 1140030"/>
              <a:gd name="connsiteY2" fmla="*/ 954087 h 2185884"/>
              <a:gd name="connsiteX3" fmla="*/ 1032695 w 1140030"/>
              <a:gd name="connsiteY3" fmla="*/ 1755723 h 2185884"/>
              <a:gd name="connsiteX4" fmla="*/ 1072024 w 1140030"/>
              <a:gd name="connsiteY4" fmla="*/ 2185884 h 2185884"/>
              <a:gd name="connsiteX0" fmla="*/ 0 w 1072024"/>
              <a:gd name="connsiteY0" fmla="*/ 30162 h 2185884"/>
              <a:gd name="connsiteX1" fmla="*/ 600075 w 1072024"/>
              <a:gd name="connsiteY1" fmla="*/ 153987 h 2185884"/>
              <a:gd name="connsiteX2" fmla="*/ 914400 w 1072024"/>
              <a:gd name="connsiteY2" fmla="*/ 954087 h 2185884"/>
              <a:gd name="connsiteX3" fmla="*/ 1032695 w 1072024"/>
              <a:gd name="connsiteY3" fmla="*/ 1755723 h 2185884"/>
              <a:gd name="connsiteX4" fmla="*/ 1072024 w 1072024"/>
              <a:gd name="connsiteY4" fmla="*/ 2185884 h 2185884"/>
              <a:gd name="connsiteX0" fmla="*/ 0 w 1054459"/>
              <a:gd name="connsiteY0" fmla="*/ 30162 h 1906945"/>
              <a:gd name="connsiteX1" fmla="*/ 600075 w 1054459"/>
              <a:gd name="connsiteY1" fmla="*/ 153987 h 1906945"/>
              <a:gd name="connsiteX2" fmla="*/ 914400 w 1054459"/>
              <a:gd name="connsiteY2" fmla="*/ 954087 h 1906945"/>
              <a:gd name="connsiteX3" fmla="*/ 1032695 w 1054459"/>
              <a:gd name="connsiteY3" fmla="*/ 1755723 h 1906945"/>
              <a:gd name="connsiteX4" fmla="*/ 1044985 w 1054459"/>
              <a:gd name="connsiteY4" fmla="*/ 1861420 h 1906945"/>
              <a:gd name="connsiteX0" fmla="*/ 0 w 1032695"/>
              <a:gd name="connsiteY0" fmla="*/ 30162 h 1755723"/>
              <a:gd name="connsiteX1" fmla="*/ 600075 w 1032695"/>
              <a:gd name="connsiteY1" fmla="*/ 153987 h 1755723"/>
              <a:gd name="connsiteX2" fmla="*/ 914400 w 1032695"/>
              <a:gd name="connsiteY2" fmla="*/ 954087 h 1755723"/>
              <a:gd name="connsiteX3" fmla="*/ 1032695 w 1032695"/>
              <a:gd name="connsiteY3" fmla="*/ 1755723 h 1755723"/>
            </a:gdLst>
            <a:ahLst/>
            <a:cxnLst>
              <a:cxn ang="0">
                <a:pos x="connsiteX0" y="connsiteY0"/>
              </a:cxn>
              <a:cxn ang="0">
                <a:pos x="connsiteX1" y="connsiteY1"/>
              </a:cxn>
              <a:cxn ang="0">
                <a:pos x="connsiteX2" y="connsiteY2"/>
              </a:cxn>
              <a:cxn ang="0">
                <a:pos x="connsiteX3" y="connsiteY3"/>
              </a:cxn>
            </a:cxnLst>
            <a:rect l="l" t="t" r="r" b="b"/>
            <a:pathLst>
              <a:path w="1032695" h="1755723">
                <a:moveTo>
                  <a:pt x="0" y="30162"/>
                </a:moveTo>
                <a:cubicBezTo>
                  <a:pt x="223837" y="15081"/>
                  <a:pt x="447675" y="0"/>
                  <a:pt x="600075" y="153987"/>
                </a:cubicBezTo>
                <a:cubicBezTo>
                  <a:pt x="752475" y="307975"/>
                  <a:pt x="842297" y="687131"/>
                  <a:pt x="914400" y="954087"/>
                </a:cubicBezTo>
                <a:cubicBezTo>
                  <a:pt x="986503" y="1221043"/>
                  <a:pt x="1010931" y="1604501"/>
                  <a:pt x="1032695" y="1755723"/>
                </a:cubicBezTo>
              </a:path>
            </a:pathLst>
          </a:cu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baseline="-25000">
              <a:solidFill>
                <a:srgbClr val="000000"/>
              </a:solidFill>
            </a:endParaRPr>
          </a:p>
        </p:txBody>
      </p:sp>
      <p:sp>
        <p:nvSpPr>
          <p:cNvPr id="21" name="Freihandform 52"/>
          <p:cNvSpPr/>
          <p:nvPr/>
        </p:nvSpPr>
        <p:spPr>
          <a:xfrm>
            <a:off x="7002352" y="2122682"/>
            <a:ext cx="1064475" cy="2754108"/>
          </a:xfrm>
          <a:custGeom>
            <a:avLst/>
            <a:gdLst>
              <a:gd name="connsiteX0" fmla="*/ 0 w 695325"/>
              <a:gd name="connsiteY0" fmla="*/ 2924175 h 3319463"/>
              <a:gd name="connsiteX1" fmla="*/ 180975 w 695325"/>
              <a:gd name="connsiteY1" fmla="*/ 3105150 h 3319463"/>
              <a:gd name="connsiteX2" fmla="*/ 457200 w 695325"/>
              <a:gd name="connsiteY2" fmla="*/ 1638300 h 3319463"/>
              <a:gd name="connsiteX3" fmla="*/ 695325 w 695325"/>
              <a:gd name="connsiteY3" fmla="*/ 0 h 3319463"/>
              <a:gd name="connsiteX0" fmla="*/ 0 w 793647"/>
              <a:gd name="connsiteY0" fmla="*/ 2459601 h 3242033"/>
              <a:gd name="connsiteX1" fmla="*/ 279297 w 793647"/>
              <a:gd name="connsiteY1" fmla="*/ 3105150 h 3242033"/>
              <a:gd name="connsiteX2" fmla="*/ 555522 w 793647"/>
              <a:gd name="connsiteY2" fmla="*/ 1638300 h 3242033"/>
              <a:gd name="connsiteX3" fmla="*/ 793647 w 793647"/>
              <a:gd name="connsiteY3" fmla="*/ 0 h 3242033"/>
              <a:gd name="connsiteX0" fmla="*/ 0 w 793647"/>
              <a:gd name="connsiteY0" fmla="*/ 2459601 h 3242033"/>
              <a:gd name="connsiteX1" fmla="*/ 279297 w 793647"/>
              <a:gd name="connsiteY1" fmla="*/ 3105150 h 3242033"/>
              <a:gd name="connsiteX2" fmla="*/ 555522 w 793647"/>
              <a:gd name="connsiteY2" fmla="*/ 1638300 h 3242033"/>
              <a:gd name="connsiteX3" fmla="*/ 793647 w 793647"/>
              <a:gd name="connsiteY3" fmla="*/ 0 h 3242033"/>
              <a:gd name="connsiteX0" fmla="*/ 0 w 793647"/>
              <a:gd name="connsiteY0" fmla="*/ 2459601 h 2755336"/>
              <a:gd name="connsiteX1" fmla="*/ 279297 w 793647"/>
              <a:gd name="connsiteY1" fmla="*/ 2618453 h 2755336"/>
              <a:gd name="connsiteX2" fmla="*/ 555522 w 793647"/>
              <a:gd name="connsiteY2" fmla="*/ 1638300 h 2755336"/>
              <a:gd name="connsiteX3" fmla="*/ 793647 w 793647"/>
              <a:gd name="connsiteY3" fmla="*/ 0 h 2755336"/>
              <a:gd name="connsiteX0" fmla="*/ 0 w 796105"/>
              <a:gd name="connsiteY0" fmla="*/ 2462059 h 2755746"/>
              <a:gd name="connsiteX1" fmla="*/ 281755 w 796105"/>
              <a:gd name="connsiteY1" fmla="*/ 2618453 h 2755746"/>
              <a:gd name="connsiteX2" fmla="*/ 557980 w 796105"/>
              <a:gd name="connsiteY2" fmla="*/ 1638300 h 2755746"/>
              <a:gd name="connsiteX3" fmla="*/ 796105 w 796105"/>
              <a:gd name="connsiteY3" fmla="*/ 0 h 2755746"/>
              <a:gd name="connsiteX0" fmla="*/ 0 w 796105"/>
              <a:gd name="connsiteY0" fmla="*/ 2462059 h 2755746"/>
              <a:gd name="connsiteX1" fmla="*/ 281755 w 796105"/>
              <a:gd name="connsiteY1" fmla="*/ 2618453 h 2755746"/>
              <a:gd name="connsiteX2" fmla="*/ 557980 w 796105"/>
              <a:gd name="connsiteY2" fmla="*/ 1638300 h 2755746"/>
              <a:gd name="connsiteX3" fmla="*/ 796105 w 796105"/>
              <a:gd name="connsiteY3" fmla="*/ 0 h 2755746"/>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Lst>
            <a:ahLst/>
            <a:cxnLst>
              <a:cxn ang="0">
                <a:pos x="connsiteX0" y="connsiteY0"/>
              </a:cxn>
              <a:cxn ang="0">
                <a:pos x="connsiteX1" y="connsiteY1"/>
              </a:cxn>
              <a:cxn ang="0">
                <a:pos x="connsiteX2" y="connsiteY2"/>
              </a:cxn>
              <a:cxn ang="0">
                <a:pos x="connsiteX3" y="connsiteY3"/>
              </a:cxn>
            </a:cxnLst>
            <a:rect l="l" t="t" r="r" b="b"/>
            <a:pathLst>
              <a:path w="798564" h="2754108">
                <a:moveTo>
                  <a:pt x="0" y="2452227"/>
                </a:moveTo>
                <a:cubicBezTo>
                  <a:pt x="40097" y="2627749"/>
                  <a:pt x="190807" y="2754108"/>
                  <a:pt x="284214" y="2618453"/>
                </a:cubicBezTo>
                <a:cubicBezTo>
                  <a:pt x="377621" y="2482798"/>
                  <a:pt x="474714" y="2074709"/>
                  <a:pt x="560439" y="1638300"/>
                </a:cubicBezTo>
                <a:cubicBezTo>
                  <a:pt x="646164" y="1201891"/>
                  <a:pt x="722364" y="560387"/>
                  <a:pt x="798564" y="0"/>
                </a:cubicBezTo>
              </a:path>
            </a:pathLst>
          </a:cu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baseline="-25000">
              <a:solidFill>
                <a:srgbClr val="000000"/>
              </a:solidFill>
            </a:endParaRPr>
          </a:p>
        </p:txBody>
      </p:sp>
      <p:sp>
        <p:nvSpPr>
          <p:cNvPr id="22" name="Freihandform 47"/>
          <p:cNvSpPr/>
          <p:nvPr/>
        </p:nvSpPr>
        <p:spPr>
          <a:xfrm>
            <a:off x="719328" y="3700353"/>
            <a:ext cx="3533390" cy="2321960"/>
          </a:xfrm>
          <a:custGeom>
            <a:avLst/>
            <a:gdLst>
              <a:gd name="connsiteX0" fmla="*/ 0 w 2650733"/>
              <a:gd name="connsiteY0" fmla="*/ 2321960 h 2321960"/>
              <a:gd name="connsiteX1" fmla="*/ 1849348 w 2650733"/>
              <a:gd name="connsiteY1" fmla="*/ 1541124 h 2321960"/>
              <a:gd name="connsiteX2" fmla="*/ 2650733 w 2650733"/>
              <a:gd name="connsiteY2" fmla="*/ 0 h 2321960"/>
            </a:gdLst>
            <a:ahLst/>
            <a:cxnLst>
              <a:cxn ang="0">
                <a:pos x="connsiteX0" y="connsiteY0"/>
              </a:cxn>
              <a:cxn ang="0">
                <a:pos x="connsiteX1" y="connsiteY1"/>
              </a:cxn>
              <a:cxn ang="0">
                <a:pos x="connsiteX2" y="connsiteY2"/>
              </a:cxn>
            </a:cxnLst>
            <a:rect l="l" t="t" r="r" b="b"/>
            <a:pathLst>
              <a:path w="2650733" h="2321960">
                <a:moveTo>
                  <a:pt x="0" y="2321960"/>
                </a:moveTo>
                <a:cubicBezTo>
                  <a:pt x="703779" y="2125038"/>
                  <a:pt x="1407559" y="1928117"/>
                  <a:pt x="1849348" y="1541124"/>
                </a:cubicBezTo>
                <a:cubicBezTo>
                  <a:pt x="2291137" y="1154131"/>
                  <a:pt x="2470935" y="577065"/>
                  <a:pt x="2650733" y="0"/>
                </a:cubicBezTo>
              </a:path>
            </a:pathLst>
          </a:cu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baseline="-25000">
              <a:solidFill>
                <a:srgbClr val="000000"/>
              </a:solidFill>
            </a:endParaRPr>
          </a:p>
        </p:txBody>
      </p:sp>
      <p:sp>
        <p:nvSpPr>
          <p:cNvPr id="23" name="Freihandform 48"/>
          <p:cNvSpPr/>
          <p:nvPr/>
        </p:nvSpPr>
        <p:spPr>
          <a:xfrm>
            <a:off x="4252083" y="2860656"/>
            <a:ext cx="1387391" cy="839698"/>
          </a:xfrm>
          <a:custGeom>
            <a:avLst/>
            <a:gdLst>
              <a:gd name="connsiteX0" fmla="*/ 0 w 1900719"/>
              <a:gd name="connsiteY0" fmla="*/ 934948 h 934948"/>
              <a:gd name="connsiteX1" fmla="*/ 462337 w 1900719"/>
              <a:gd name="connsiteY1" fmla="*/ 277402 h 934948"/>
              <a:gd name="connsiteX2" fmla="*/ 1900719 w 1900719"/>
              <a:gd name="connsiteY2" fmla="*/ 0 h 934948"/>
              <a:gd name="connsiteX0" fmla="*/ 0 w 1373550"/>
              <a:gd name="connsiteY0" fmla="*/ 868273 h 868273"/>
              <a:gd name="connsiteX1" fmla="*/ 462337 w 1373550"/>
              <a:gd name="connsiteY1" fmla="*/ 210727 h 868273"/>
              <a:gd name="connsiteX2" fmla="*/ 1373550 w 1373550"/>
              <a:gd name="connsiteY2" fmla="*/ 0 h 868273"/>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360923 w 1047663"/>
              <a:gd name="connsiteY1" fmla="*/ 241145 h 839698"/>
              <a:gd name="connsiteX2" fmla="*/ 1047663 w 1047663"/>
              <a:gd name="connsiteY2" fmla="*/ 0 h 839698"/>
              <a:gd name="connsiteX0" fmla="*/ 0 w 1047663"/>
              <a:gd name="connsiteY0" fmla="*/ 839698 h 839698"/>
              <a:gd name="connsiteX1" fmla="*/ 360923 w 1047663"/>
              <a:gd name="connsiteY1" fmla="*/ 241145 h 839698"/>
              <a:gd name="connsiteX2" fmla="*/ 1047663 w 1047663"/>
              <a:gd name="connsiteY2" fmla="*/ 0 h 839698"/>
              <a:gd name="connsiteX0" fmla="*/ 0 w 1035295"/>
              <a:gd name="connsiteY0" fmla="*/ 792995 h 792995"/>
              <a:gd name="connsiteX1" fmla="*/ 348555 w 1035295"/>
              <a:gd name="connsiteY1" fmla="*/ 241145 h 792995"/>
              <a:gd name="connsiteX2" fmla="*/ 1035295 w 1035295"/>
              <a:gd name="connsiteY2" fmla="*/ 0 h 792995"/>
              <a:gd name="connsiteX0" fmla="*/ 0 w 1052610"/>
              <a:gd name="connsiteY0" fmla="*/ 839698 h 839698"/>
              <a:gd name="connsiteX1" fmla="*/ 365870 w 1052610"/>
              <a:gd name="connsiteY1" fmla="*/ 241145 h 839698"/>
              <a:gd name="connsiteX2" fmla="*/ 1052610 w 1052610"/>
              <a:gd name="connsiteY2" fmla="*/ 0 h 839698"/>
            </a:gdLst>
            <a:ahLst/>
            <a:cxnLst>
              <a:cxn ang="0">
                <a:pos x="connsiteX0" y="connsiteY0"/>
              </a:cxn>
              <a:cxn ang="0">
                <a:pos x="connsiteX1" y="connsiteY1"/>
              </a:cxn>
              <a:cxn ang="0">
                <a:pos x="connsiteX2" y="connsiteY2"/>
              </a:cxn>
            </a:cxnLst>
            <a:rect l="l" t="t" r="r" b="b"/>
            <a:pathLst>
              <a:path w="1052610" h="839698">
                <a:moveTo>
                  <a:pt x="0" y="839698"/>
                </a:moveTo>
                <a:cubicBezTo>
                  <a:pt x="72775" y="588837"/>
                  <a:pt x="191260" y="381095"/>
                  <a:pt x="365870" y="241145"/>
                </a:cubicBezTo>
                <a:cubicBezTo>
                  <a:pt x="534606" y="123932"/>
                  <a:pt x="760190" y="32213"/>
                  <a:pt x="1052610" y="0"/>
                </a:cubicBezTo>
              </a:path>
            </a:pathLst>
          </a:cu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baseline="-25000">
              <a:solidFill>
                <a:srgbClr val="000000"/>
              </a:solidFill>
            </a:endParaRPr>
          </a:p>
        </p:txBody>
      </p:sp>
      <p:sp>
        <p:nvSpPr>
          <p:cNvPr id="24" name="Textfeld 60"/>
          <p:cNvSpPr txBox="1"/>
          <p:nvPr/>
        </p:nvSpPr>
        <p:spPr>
          <a:xfrm>
            <a:off x="3110209" y="5293665"/>
            <a:ext cx="1580747" cy="374571"/>
          </a:xfrm>
          <a:prstGeom prst="roundRect">
            <a:avLst/>
          </a:prstGeom>
          <a:noFill/>
          <a:ln w="6350">
            <a:solidFill>
              <a:srgbClr val="000000"/>
            </a:solidFill>
          </a:ln>
        </p:spPr>
        <p:txBody>
          <a:bodyPr wrap="square" lIns="0" rIns="0" rtlCol="0">
            <a:spAutoFit/>
          </a:bodyPr>
          <a:lstStyle/>
          <a:p>
            <a:pPr algn="ctr"/>
            <a:r>
              <a:rPr lang="de-DE" sz="1600" dirty="0" err="1" smtClean="0">
                <a:solidFill>
                  <a:srgbClr val="000000"/>
                </a:solidFill>
                <a:latin typeface="Segoe Semibold"/>
              </a:rPr>
              <a:t>Actual</a:t>
            </a:r>
            <a:r>
              <a:rPr lang="de-DE" sz="1600" dirty="0" smtClean="0">
                <a:solidFill>
                  <a:srgbClr val="000000"/>
                </a:solidFill>
                <a:latin typeface="Segoe Semibold"/>
              </a:rPr>
              <a:t> </a:t>
            </a:r>
            <a:r>
              <a:rPr lang="de-DE" sz="1600" dirty="0" err="1" smtClean="0">
                <a:solidFill>
                  <a:srgbClr val="000000"/>
                </a:solidFill>
                <a:latin typeface="Segoe Semibold"/>
              </a:rPr>
              <a:t>Load</a:t>
            </a:r>
            <a:endParaRPr lang="de-DE" sz="1600" dirty="0">
              <a:solidFill>
                <a:srgbClr val="000000"/>
              </a:solidFill>
              <a:latin typeface="Segoe Semibold"/>
            </a:endParaRPr>
          </a:p>
        </p:txBody>
      </p:sp>
      <p:sp>
        <p:nvSpPr>
          <p:cNvPr id="25" name="Textfeld 61"/>
          <p:cNvSpPr txBox="1"/>
          <p:nvPr/>
        </p:nvSpPr>
        <p:spPr>
          <a:xfrm>
            <a:off x="4139952" y="1569256"/>
            <a:ext cx="1739447" cy="589760"/>
          </a:xfrm>
          <a:prstGeom prst="roundRect">
            <a:avLst/>
          </a:prstGeom>
          <a:noFill/>
          <a:ln w="6350">
            <a:solidFill>
              <a:srgbClr val="000000"/>
            </a:solidFill>
          </a:ln>
        </p:spPr>
        <p:txBody>
          <a:bodyPr wrap="square" lIns="0" rIns="0" rtlCol="0">
            <a:spAutoFit/>
          </a:bodyPr>
          <a:lstStyle/>
          <a:p>
            <a:pPr algn="ctr">
              <a:lnSpc>
                <a:spcPts val="1700"/>
              </a:lnSpc>
            </a:pPr>
            <a:r>
              <a:rPr lang="de-DE" sz="1600" dirty="0" smtClean="0">
                <a:solidFill>
                  <a:srgbClr val="000000"/>
                </a:solidFill>
                <a:latin typeface="Segoe Semibold"/>
              </a:rPr>
              <a:t>Allocated</a:t>
            </a:r>
            <a:br>
              <a:rPr lang="de-DE" sz="1600" dirty="0" smtClean="0">
                <a:solidFill>
                  <a:srgbClr val="000000"/>
                </a:solidFill>
                <a:latin typeface="Segoe Semibold"/>
              </a:rPr>
            </a:br>
            <a:r>
              <a:rPr lang="de-DE" sz="1600" dirty="0" smtClean="0">
                <a:solidFill>
                  <a:srgbClr val="000000"/>
                </a:solidFill>
                <a:latin typeface="Segoe Semibold"/>
              </a:rPr>
              <a:t>IT-capacities</a:t>
            </a:r>
            <a:endParaRPr lang="de-DE" sz="1600" dirty="0">
              <a:solidFill>
                <a:srgbClr val="000000"/>
              </a:solidFill>
              <a:latin typeface="Segoe Semibold"/>
            </a:endParaRPr>
          </a:p>
        </p:txBody>
      </p:sp>
      <p:cxnSp>
        <p:nvCxnSpPr>
          <p:cNvPr id="26" name="Gerade Verbindung mit Pfeil 68"/>
          <p:cNvCxnSpPr>
            <a:stCxn id="38" idx="0"/>
          </p:cNvCxnSpPr>
          <p:nvPr/>
        </p:nvCxnSpPr>
        <p:spPr>
          <a:xfrm flipH="1" flipV="1">
            <a:off x="7160648" y="2675024"/>
            <a:ext cx="873364" cy="2278608"/>
          </a:xfrm>
          <a:prstGeom prst="straightConnector1">
            <a:avLst/>
          </a:prstGeom>
          <a:ln w="12700">
            <a:solidFill>
              <a:srgbClr val="000000"/>
            </a:solidFill>
            <a:tailEnd type="stealth"/>
          </a:ln>
        </p:spPr>
        <p:style>
          <a:lnRef idx="1">
            <a:schemeClr val="accent1"/>
          </a:lnRef>
          <a:fillRef idx="0">
            <a:schemeClr val="accent1"/>
          </a:fillRef>
          <a:effectRef idx="0">
            <a:schemeClr val="accent1"/>
          </a:effectRef>
          <a:fontRef idx="minor">
            <a:schemeClr val="tx1"/>
          </a:fontRef>
        </p:style>
      </p:cxnSp>
      <p:sp>
        <p:nvSpPr>
          <p:cNvPr id="27" name="Textfeld 62"/>
          <p:cNvSpPr txBox="1"/>
          <p:nvPr/>
        </p:nvSpPr>
        <p:spPr>
          <a:xfrm>
            <a:off x="1034285" y="3007649"/>
            <a:ext cx="1637897" cy="589760"/>
          </a:xfrm>
          <a:prstGeom prst="roundRect">
            <a:avLst/>
          </a:prstGeom>
          <a:noFill/>
          <a:ln w="6350">
            <a:solidFill>
              <a:srgbClr val="000000"/>
            </a:solidFill>
          </a:ln>
        </p:spPr>
        <p:txBody>
          <a:bodyPr wrap="square" lIns="0" rIns="0" rtlCol="0">
            <a:spAutoFit/>
          </a:bodyPr>
          <a:lstStyle/>
          <a:p>
            <a:pPr algn="ctr">
              <a:lnSpc>
                <a:spcPts val="1700"/>
              </a:lnSpc>
            </a:pPr>
            <a:r>
              <a:rPr lang="de-DE" sz="1600" dirty="0" smtClean="0">
                <a:solidFill>
                  <a:srgbClr val="000000"/>
                </a:solidFill>
                <a:latin typeface="Segoe Semibold"/>
              </a:rPr>
              <a:t>“Waste“ IT Capacities</a:t>
            </a:r>
            <a:endParaRPr lang="de-DE" sz="1600" dirty="0">
              <a:solidFill>
                <a:srgbClr val="000000"/>
              </a:solidFill>
              <a:latin typeface="Segoe Semibold"/>
            </a:endParaRPr>
          </a:p>
        </p:txBody>
      </p:sp>
      <p:sp>
        <p:nvSpPr>
          <p:cNvPr id="28" name="Textfeld 65"/>
          <p:cNvSpPr txBox="1"/>
          <p:nvPr/>
        </p:nvSpPr>
        <p:spPr>
          <a:xfrm>
            <a:off x="1859573" y="2136107"/>
            <a:ext cx="1980703" cy="589760"/>
          </a:xfrm>
          <a:prstGeom prst="roundRect">
            <a:avLst/>
          </a:prstGeom>
          <a:noFill/>
          <a:ln w="6350">
            <a:solidFill>
              <a:srgbClr val="000000"/>
            </a:solidFill>
          </a:ln>
        </p:spPr>
        <p:txBody>
          <a:bodyPr wrap="square" lIns="0" rIns="0" rtlCol="0">
            <a:spAutoFit/>
          </a:bodyPr>
          <a:lstStyle/>
          <a:p>
            <a:pPr algn="ctr">
              <a:lnSpc>
                <a:spcPts val="1700"/>
              </a:lnSpc>
            </a:pPr>
            <a:r>
              <a:rPr lang="de-DE" sz="1600" dirty="0" smtClean="0">
                <a:solidFill>
                  <a:srgbClr val="000000"/>
                </a:solidFill>
                <a:latin typeface="Segoe Semibold"/>
              </a:rPr>
              <a:t>“Under-supply“ IT Capacities</a:t>
            </a:r>
            <a:endParaRPr lang="de-DE" sz="1600" dirty="0">
              <a:solidFill>
                <a:srgbClr val="000000"/>
              </a:solidFill>
              <a:latin typeface="Segoe Semibold"/>
            </a:endParaRPr>
          </a:p>
        </p:txBody>
      </p:sp>
      <p:cxnSp>
        <p:nvCxnSpPr>
          <p:cNvPr id="30" name="Gerade Verbindung mit Pfeil 66"/>
          <p:cNvCxnSpPr>
            <a:stCxn id="28" idx="2"/>
          </p:cNvCxnSpPr>
          <p:nvPr/>
        </p:nvCxnSpPr>
        <p:spPr>
          <a:xfrm>
            <a:off x="2849925" y="2725867"/>
            <a:ext cx="1688671" cy="781846"/>
          </a:xfrm>
          <a:prstGeom prst="straightConnector1">
            <a:avLst/>
          </a:prstGeom>
          <a:ln w="12700">
            <a:solidFill>
              <a:srgbClr val="000000"/>
            </a:solidFill>
            <a:tailEnd type="stealth"/>
          </a:ln>
        </p:spPr>
        <p:style>
          <a:lnRef idx="1">
            <a:schemeClr val="accent1"/>
          </a:lnRef>
          <a:fillRef idx="0">
            <a:schemeClr val="accent1"/>
          </a:fillRef>
          <a:effectRef idx="0">
            <a:schemeClr val="accent1"/>
          </a:effectRef>
          <a:fontRef idx="minor">
            <a:schemeClr val="tx1"/>
          </a:fontRef>
        </p:style>
      </p:cxnSp>
      <p:cxnSp>
        <p:nvCxnSpPr>
          <p:cNvPr id="31" name="Gerade Verbindung mit Pfeil 64"/>
          <p:cNvCxnSpPr>
            <a:stCxn id="27" idx="2"/>
          </p:cNvCxnSpPr>
          <p:nvPr/>
        </p:nvCxnSpPr>
        <p:spPr>
          <a:xfrm>
            <a:off x="1853234" y="3597409"/>
            <a:ext cx="1161752" cy="553238"/>
          </a:xfrm>
          <a:prstGeom prst="straightConnector1">
            <a:avLst/>
          </a:prstGeom>
          <a:ln w="12700">
            <a:solidFill>
              <a:srgbClr val="000000"/>
            </a:solidFill>
            <a:tailEnd type="stealth"/>
          </a:ln>
        </p:spPr>
        <p:style>
          <a:lnRef idx="1">
            <a:schemeClr val="accent1"/>
          </a:lnRef>
          <a:fillRef idx="0">
            <a:schemeClr val="accent1"/>
          </a:fillRef>
          <a:effectRef idx="0">
            <a:schemeClr val="accent1"/>
          </a:effectRef>
          <a:fontRef idx="minor">
            <a:schemeClr val="tx1"/>
          </a:fontRef>
        </p:style>
      </p:cxnSp>
      <p:cxnSp>
        <p:nvCxnSpPr>
          <p:cNvPr id="35" name="Gerade Verbindung mit Pfeil 7"/>
          <p:cNvCxnSpPr/>
          <p:nvPr/>
        </p:nvCxnSpPr>
        <p:spPr>
          <a:xfrm flipV="1">
            <a:off x="539552" y="1620082"/>
            <a:ext cx="22775" cy="4464496"/>
          </a:xfrm>
          <a:prstGeom prst="straightConnector1">
            <a:avLst/>
          </a:prstGeom>
          <a:ln w="12700">
            <a:solidFill>
              <a:srgbClr val="000000"/>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38" name="Textfeld 61"/>
          <p:cNvSpPr txBox="1"/>
          <p:nvPr/>
        </p:nvSpPr>
        <p:spPr>
          <a:xfrm>
            <a:off x="7164288" y="4953632"/>
            <a:ext cx="1739447" cy="589760"/>
          </a:xfrm>
          <a:prstGeom prst="roundRect">
            <a:avLst/>
          </a:prstGeom>
          <a:noFill/>
          <a:ln w="6350">
            <a:solidFill>
              <a:srgbClr val="000000"/>
            </a:solidFill>
          </a:ln>
        </p:spPr>
        <p:txBody>
          <a:bodyPr wrap="square" lIns="0" rIns="0" rtlCol="0">
            <a:spAutoFit/>
          </a:bodyPr>
          <a:lstStyle/>
          <a:p>
            <a:pPr algn="ctr">
              <a:lnSpc>
                <a:spcPts val="1700"/>
              </a:lnSpc>
            </a:pPr>
            <a:r>
              <a:rPr lang="de-DE" sz="1600" dirty="0" smtClean="0">
                <a:solidFill>
                  <a:srgbClr val="000000"/>
                </a:solidFill>
                <a:latin typeface="Segoe Semibold"/>
              </a:rPr>
              <a:t>Fixed Cost of</a:t>
            </a:r>
          </a:p>
          <a:p>
            <a:pPr algn="ctr">
              <a:lnSpc>
                <a:spcPts val="1700"/>
              </a:lnSpc>
            </a:pPr>
            <a:r>
              <a:rPr lang="de-DE" sz="1600" dirty="0" smtClean="0">
                <a:solidFill>
                  <a:srgbClr val="000000"/>
                </a:solidFill>
                <a:latin typeface="Segoe Semibold"/>
              </a:rPr>
              <a:t>IT-capacities</a:t>
            </a:r>
            <a:endParaRPr lang="de-DE" sz="1600" dirty="0">
              <a:solidFill>
                <a:srgbClr val="000000"/>
              </a:solidFill>
              <a:latin typeface="Segoe Semibold"/>
            </a:endParaRPr>
          </a:p>
        </p:txBody>
      </p:sp>
      <p:cxnSp>
        <p:nvCxnSpPr>
          <p:cNvPr id="40" name="Gerade Verbindung mit Pfeil 68"/>
          <p:cNvCxnSpPr/>
          <p:nvPr/>
        </p:nvCxnSpPr>
        <p:spPr>
          <a:xfrm>
            <a:off x="5148064" y="2153813"/>
            <a:ext cx="1025240" cy="470456"/>
          </a:xfrm>
          <a:prstGeom prst="straightConnector1">
            <a:avLst/>
          </a:prstGeom>
          <a:ln w="12700">
            <a:solidFill>
              <a:srgbClr val="000000"/>
            </a:solidFill>
            <a:tailEnd type="stealth"/>
          </a:ln>
        </p:spPr>
        <p:style>
          <a:lnRef idx="1">
            <a:schemeClr val="accent1"/>
          </a:lnRef>
          <a:fillRef idx="0">
            <a:schemeClr val="accent1"/>
          </a:fillRef>
          <a:effectRef idx="0">
            <a:schemeClr val="accent1"/>
          </a:effectRef>
          <a:fontRef idx="minor">
            <a:schemeClr val="tx1"/>
          </a:fontRef>
        </p:style>
      </p:cxnSp>
      <p:sp>
        <p:nvSpPr>
          <p:cNvPr id="45" name="Textfeld 60"/>
          <p:cNvSpPr txBox="1"/>
          <p:nvPr/>
        </p:nvSpPr>
        <p:spPr>
          <a:xfrm>
            <a:off x="4932040" y="3867474"/>
            <a:ext cx="1580747" cy="374571"/>
          </a:xfrm>
          <a:prstGeom prst="roundRect">
            <a:avLst/>
          </a:prstGeom>
          <a:noFill/>
          <a:ln w="6350">
            <a:solidFill>
              <a:srgbClr val="000000"/>
            </a:solidFill>
          </a:ln>
        </p:spPr>
        <p:txBody>
          <a:bodyPr wrap="square" lIns="0" rIns="0" rtlCol="0">
            <a:spAutoFit/>
          </a:bodyPr>
          <a:lstStyle/>
          <a:p>
            <a:pPr algn="ctr"/>
            <a:r>
              <a:rPr lang="de-DE" sz="1600" dirty="0" smtClean="0">
                <a:solidFill>
                  <a:srgbClr val="000000"/>
                </a:solidFill>
                <a:latin typeface="Segoe Semibold"/>
              </a:rPr>
              <a:t>Load Forecast</a:t>
            </a:r>
            <a:endParaRPr lang="de-DE" sz="1600" dirty="0">
              <a:solidFill>
                <a:srgbClr val="000000"/>
              </a:solidFill>
              <a:latin typeface="Segoe Semibold"/>
            </a:endParaRPr>
          </a:p>
        </p:txBody>
      </p:sp>
      <p:sp>
        <p:nvSpPr>
          <p:cNvPr id="2" name="Title 1"/>
          <p:cNvSpPr>
            <a:spLocks noGrp="1"/>
          </p:cNvSpPr>
          <p:nvPr>
            <p:ph type="title"/>
          </p:nvPr>
        </p:nvSpPr>
        <p:spPr/>
        <p:txBody>
          <a:bodyPr>
            <a:normAutofit/>
          </a:bodyPr>
          <a:lstStyle/>
          <a:p>
            <a:r>
              <a:rPr lang="en-US" dirty="0" smtClean="0"/>
              <a:t>Over-provisioning – Out of Cloud</a:t>
            </a:r>
            <a:endParaRPr lang="en-US" dirty="0"/>
          </a:p>
        </p:txBody>
      </p:sp>
      <p:sp>
        <p:nvSpPr>
          <p:cNvPr id="33" name="TextBox 32"/>
          <p:cNvSpPr txBox="1"/>
          <p:nvPr/>
        </p:nvSpPr>
        <p:spPr>
          <a:xfrm>
            <a:off x="593509" y="6454954"/>
            <a:ext cx="2365401" cy="369332"/>
          </a:xfrm>
          <a:prstGeom prst="rect">
            <a:avLst/>
          </a:prstGeom>
          <a:noFill/>
        </p:spPr>
        <p:txBody>
          <a:bodyPr wrap="none" rtlCol="0">
            <a:spAutoFit/>
          </a:bodyPr>
          <a:lstStyle/>
          <a:p>
            <a:r>
              <a:rPr lang="en-US" dirty="0" smtClean="0"/>
              <a:t>Courtesy of Microsoft</a:t>
            </a:r>
            <a:endParaRPr lang="en-US" dirty="0"/>
          </a:p>
        </p:txBody>
      </p:sp>
    </p:spTree>
    <p:extLst>
      <p:ext uri="{BB962C8B-B14F-4D97-AF65-F5344CB8AC3E}">
        <p14:creationId xmlns:p14="http://schemas.microsoft.com/office/powerpoint/2010/main" val="39792819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down)">
                                      <p:cBhvr>
                                        <p:cTn id="14" dur="1000"/>
                                        <p:tgtEl>
                                          <p:spTgt spid="18"/>
                                        </p:tgtEl>
                                      </p:cBhvr>
                                    </p:animEffect>
                                  </p:childTnLst>
                                </p:cTn>
                              </p:par>
                              <p:par>
                                <p:cTn id="15" presetID="10"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500"/>
                                        <p:tgtEl>
                                          <p:spTgt spid="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par>
                                <p:cTn id="49" presetID="10" presetClass="entr" presetSubtype="0"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4" grpId="0" animBg="1"/>
      <p:bldP spid="25" grpId="0" animBg="1"/>
      <p:bldP spid="27" grpId="0" animBg="1"/>
      <p:bldP spid="28" grpId="0" animBg="1"/>
      <p:bldP spid="38" grpId="0" animBg="1"/>
      <p:bldP spid="45"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Gerade Verbindung 59"/>
          <p:cNvCxnSpPr/>
          <p:nvPr/>
        </p:nvCxnSpPr>
        <p:spPr>
          <a:xfrm>
            <a:off x="6157435" y="2633789"/>
            <a:ext cx="1618840" cy="0"/>
          </a:xfrm>
          <a:prstGeom prst="line">
            <a:avLst/>
          </a:prstGeom>
          <a:ln w="12700">
            <a:solidFill>
              <a:srgbClr val="000000"/>
            </a:solidFill>
            <a:prstDash val="dash"/>
          </a:ln>
        </p:spPr>
        <p:style>
          <a:lnRef idx="1">
            <a:schemeClr val="accent1"/>
          </a:lnRef>
          <a:fillRef idx="0">
            <a:schemeClr val="accent1"/>
          </a:fillRef>
          <a:effectRef idx="0">
            <a:schemeClr val="accent1"/>
          </a:effectRef>
          <a:fontRef idx="minor">
            <a:schemeClr val="tx1"/>
          </a:fontRef>
        </p:style>
      </p:cxnSp>
      <p:sp>
        <p:nvSpPr>
          <p:cNvPr id="5" name="Freihandform 49"/>
          <p:cNvSpPr/>
          <p:nvPr/>
        </p:nvSpPr>
        <p:spPr>
          <a:xfrm>
            <a:off x="4252084" y="3113630"/>
            <a:ext cx="508706" cy="548298"/>
          </a:xfrm>
          <a:custGeom>
            <a:avLst/>
            <a:gdLst>
              <a:gd name="connsiteX0" fmla="*/ 343325 w 403945"/>
              <a:gd name="connsiteY0" fmla="*/ 545014 h 643025"/>
              <a:gd name="connsiteX1" fmla="*/ 346724 w 403945"/>
              <a:gd name="connsiteY1" fmla="*/ 1133 h 643025"/>
              <a:gd name="connsiteX2" fmla="*/ 0 w 403945"/>
              <a:gd name="connsiteY2" fmla="*/ 551812 h 643025"/>
              <a:gd name="connsiteX3" fmla="*/ 343325 w 403945"/>
              <a:gd name="connsiteY3" fmla="*/ 545014 h 643025"/>
              <a:gd name="connsiteX0" fmla="*/ 343325 w 403945"/>
              <a:gd name="connsiteY0" fmla="*/ 545014 h 636794"/>
              <a:gd name="connsiteX1" fmla="*/ 346724 w 403945"/>
              <a:gd name="connsiteY1" fmla="*/ 1133 h 636794"/>
              <a:gd name="connsiteX2" fmla="*/ 0 w 403945"/>
              <a:gd name="connsiteY2" fmla="*/ 551812 h 636794"/>
              <a:gd name="connsiteX3" fmla="*/ 343325 w 403945"/>
              <a:gd name="connsiteY3" fmla="*/ 545014 h 636794"/>
              <a:gd name="connsiteX0" fmla="*/ 343325 w 403945"/>
              <a:gd name="connsiteY0" fmla="*/ 545014 h 551812"/>
              <a:gd name="connsiteX1" fmla="*/ 346724 w 403945"/>
              <a:gd name="connsiteY1" fmla="*/ 1133 h 551812"/>
              <a:gd name="connsiteX2" fmla="*/ 0 w 403945"/>
              <a:gd name="connsiteY2" fmla="*/ 551812 h 551812"/>
              <a:gd name="connsiteX3" fmla="*/ 343325 w 403945"/>
              <a:gd name="connsiteY3" fmla="*/ 545014 h 551812"/>
              <a:gd name="connsiteX0" fmla="*/ 343325 w 403945"/>
              <a:gd name="connsiteY0" fmla="*/ 545014 h 551812"/>
              <a:gd name="connsiteX1" fmla="*/ 346724 w 403945"/>
              <a:gd name="connsiteY1" fmla="*/ 1133 h 551812"/>
              <a:gd name="connsiteX2" fmla="*/ 0 w 403945"/>
              <a:gd name="connsiteY2" fmla="*/ 551812 h 551812"/>
              <a:gd name="connsiteX3" fmla="*/ 343325 w 403945"/>
              <a:gd name="connsiteY3" fmla="*/ 545014 h 551812"/>
              <a:gd name="connsiteX0" fmla="*/ 343325 w 356356"/>
              <a:gd name="connsiteY0" fmla="*/ 543881 h 550679"/>
              <a:gd name="connsiteX1" fmla="*/ 346724 w 356356"/>
              <a:gd name="connsiteY1" fmla="*/ 0 h 550679"/>
              <a:gd name="connsiteX2" fmla="*/ 0 w 356356"/>
              <a:gd name="connsiteY2" fmla="*/ 550679 h 550679"/>
              <a:gd name="connsiteX3" fmla="*/ 343325 w 356356"/>
              <a:gd name="connsiteY3" fmla="*/ 543881 h 550679"/>
              <a:gd name="connsiteX0" fmla="*/ 343325 w 352957"/>
              <a:gd name="connsiteY0" fmla="*/ 543881 h 550679"/>
              <a:gd name="connsiteX1" fmla="*/ 346724 w 352957"/>
              <a:gd name="connsiteY1" fmla="*/ 0 h 550679"/>
              <a:gd name="connsiteX2" fmla="*/ 0 w 352957"/>
              <a:gd name="connsiteY2" fmla="*/ 550679 h 550679"/>
              <a:gd name="connsiteX3" fmla="*/ 343325 w 352957"/>
              <a:gd name="connsiteY3" fmla="*/ 543881 h 550679"/>
              <a:gd name="connsiteX0" fmla="*/ 343325 w 352957"/>
              <a:gd name="connsiteY0" fmla="*/ 543881 h 550679"/>
              <a:gd name="connsiteX1" fmla="*/ 346724 w 352957"/>
              <a:gd name="connsiteY1" fmla="*/ 0 h 550679"/>
              <a:gd name="connsiteX2" fmla="*/ 0 w 352957"/>
              <a:gd name="connsiteY2" fmla="*/ 550679 h 550679"/>
              <a:gd name="connsiteX3" fmla="*/ 343325 w 352957"/>
              <a:gd name="connsiteY3" fmla="*/ 543881 h 550679"/>
              <a:gd name="connsiteX0" fmla="*/ 343325 w 352957"/>
              <a:gd name="connsiteY0" fmla="*/ 543881 h 550679"/>
              <a:gd name="connsiteX1" fmla="*/ 346724 w 352957"/>
              <a:gd name="connsiteY1" fmla="*/ 0 h 550679"/>
              <a:gd name="connsiteX2" fmla="*/ 0 w 352957"/>
              <a:gd name="connsiteY2" fmla="*/ 550679 h 550679"/>
              <a:gd name="connsiteX3" fmla="*/ 343325 w 352957"/>
              <a:gd name="connsiteY3" fmla="*/ 543881 h 550679"/>
              <a:gd name="connsiteX0" fmla="*/ 343325 w 352957"/>
              <a:gd name="connsiteY0" fmla="*/ 543881 h 550679"/>
              <a:gd name="connsiteX1" fmla="*/ 346724 w 352957"/>
              <a:gd name="connsiteY1" fmla="*/ 0 h 550679"/>
              <a:gd name="connsiteX2" fmla="*/ 0 w 352957"/>
              <a:gd name="connsiteY2" fmla="*/ 550679 h 550679"/>
              <a:gd name="connsiteX3" fmla="*/ 343325 w 352957"/>
              <a:gd name="connsiteY3" fmla="*/ 543881 h 550679"/>
              <a:gd name="connsiteX0" fmla="*/ 340943 w 350575"/>
              <a:gd name="connsiteY0" fmla="*/ 543881 h 550679"/>
              <a:gd name="connsiteX1" fmla="*/ 344342 w 350575"/>
              <a:gd name="connsiteY1" fmla="*/ 0 h 550679"/>
              <a:gd name="connsiteX2" fmla="*/ 0 w 350575"/>
              <a:gd name="connsiteY2" fmla="*/ 550679 h 550679"/>
              <a:gd name="connsiteX3" fmla="*/ 340943 w 350575"/>
              <a:gd name="connsiteY3" fmla="*/ 543881 h 550679"/>
              <a:gd name="connsiteX0" fmla="*/ 340943 w 350575"/>
              <a:gd name="connsiteY0" fmla="*/ 543881 h 548298"/>
              <a:gd name="connsiteX1" fmla="*/ 344342 w 350575"/>
              <a:gd name="connsiteY1" fmla="*/ 0 h 548298"/>
              <a:gd name="connsiteX2" fmla="*/ 0 w 350575"/>
              <a:gd name="connsiteY2" fmla="*/ 548298 h 548298"/>
              <a:gd name="connsiteX3" fmla="*/ 340943 w 350575"/>
              <a:gd name="connsiteY3" fmla="*/ 543881 h 548298"/>
              <a:gd name="connsiteX0" fmla="*/ 340943 w 350575"/>
              <a:gd name="connsiteY0" fmla="*/ 543881 h 551476"/>
              <a:gd name="connsiteX1" fmla="*/ 344342 w 350575"/>
              <a:gd name="connsiteY1" fmla="*/ 0 h 551476"/>
              <a:gd name="connsiteX2" fmla="*/ 0 w 350575"/>
              <a:gd name="connsiteY2" fmla="*/ 548298 h 551476"/>
              <a:gd name="connsiteX3" fmla="*/ 340943 w 350575"/>
              <a:gd name="connsiteY3" fmla="*/ 543881 h 551476"/>
              <a:gd name="connsiteX0" fmla="*/ 340943 w 350575"/>
              <a:gd name="connsiteY0" fmla="*/ 543881 h 548298"/>
              <a:gd name="connsiteX1" fmla="*/ 344342 w 350575"/>
              <a:gd name="connsiteY1" fmla="*/ 0 h 548298"/>
              <a:gd name="connsiteX2" fmla="*/ 0 w 350575"/>
              <a:gd name="connsiteY2" fmla="*/ 548298 h 548298"/>
              <a:gd name="connsiteX3" fmla="*/ 340943 w 350575"/>
              <a:gd name="connsiteY3" fmla="*/ 543881 h 548298"/>
              <a:gd name="connsiteX0" fmla="*/ 340943 w 350575"/>
              <a:gd name="connsiteY0" fmla="*/ 543881 h 548298"/>
              <a:gd name="connsiteX1" fmla="*/ 344342 w 350575"/>
              <a:gd name="connsiteY1" fmla="*/ 0 h 548298"/>
              <a:gd name="connsiteX2" fmla="*/ 0 w 350575"/>
              <a:gd name="connsiteY2" fmla="*/ 548298 h 548298"/>
              <a:gd name="connsiteX3" fmla="*/ 340943 w 350575"/>
              <a:gd name="connsiteY3" fmla="*/ 543881 h 548298"/>
              <a:gd name="connsiteX0" fmla="*/ 340943 w 350575"/>
              <a:gd name="connsiteY0" fmla="*/ 543881 h 548298"/>
              <a:gd name="connsiteX1" fmla="*/ 344342 w 350575"/>
              <a:gd name="connsiteY1" fmla="*/ 0 h 548298"/>
              <a:gd name="connsiteX2" fmla="*/ 0 w 350575"/>
              <a:gd name="connsiteY2" fmla="*/ 548298 h 548298"/>
              <a:gd name="connsiteX3" fmla="*/ 340943 w 350575"/>
              <a:gd name="connsiteY3" fmla="*/ 543881 h 548298"/>
              <a:gd name="connsiteX0" fmla="*/ 340943 w 344342"/>
              <a:gd name="connsiteY0" fmla="*/ 543881 h 548298"/>
              <a:gd name="connsiteX1" fmla="*/ 344342 w 344342"/>
              <a:gd name="connsiteY1" fmla="*/ 0 h 548298"/>
              <a:gd name="connsiteX2" fmla="*/ 0 w 344342"/>
              <a:gd name="connsiteY2" fmla="*/ 548298 h 548298"/>
              <a:gd name="connsiteX3" fmla="*/ 340943 w 344342"/>
              <a:gd name="connsiteY3" fmla="*/ 543881 h 548298"/>
            </a:gdLst>
            <a:ahLst/>
            <a:cxnLst>
              <a:cxn ang="0">
                <a:pos x="connsiteX0" y="connsiteY0"/>
              </a:cxn>
              <a:cxn ang="0">
                <a:pos x="connsiteX1" y="connsiteY1"/>
              </a:cxn>
              <a:cxn ang="0">
                <a:pos x="connsiteX2" y="connsiteY2"/>
              </a:cxn>
              <a:cxn ang="0">
                <a:pos x="connsiteX3" y="connsiteY3"/>
              </a:cxn>
            </a:cxnLst>
            <a:rect l="l" t="t" r="r" b="b"/>
            <a:pathLst>
              <a:path w="344342" h="548298">
                <a:moveTo>
                  <a:pt x="340943" y="543881"/>
                </a:moveTo>
                <a:cubicBezTo>
                  <a:pt x="338562" y="398023"/>
                  <a:pt x="343431" y="117841"/>
                  <a:pt x="344342" y="0"/>
                </a:cubicBezTo>
                <a:cubicBezTo>
                  <a:pt x="247693" y="31745"/>
                  <a:pt x="38100" y="299922"/>
                  <a:pt x="0" y="548298"/>
                </a:cubicBezTo>
                <a:lnTo>
                  <a:pt x="340943" y="543881"/>
                </a:lnTo>
                <a:close/>
              </a:path>
            </a:pathLst>
          </a:custGeom>
          <a:solidFill>
            <a:srgbClr val="FF0000">
              <a:alpha val="74000"/>
            </a:srgb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0000"/>
              </a:solidFill>
            </a:endParaRPr>
          </a:p>
        </p:txBody>
      </p:sp>
      <p:sp>
        <p:nvSpPr>
          <p:cNvPr id="6" name="Freihandform 56"/>
          <p:cNvSpPr/>
          <p:nvPr/>
        </p:nvSpPr>
        <p:spPr>
          <a:xfrm>
            <a:off x="720642" y="3650588"/>
            <a:ext cx="3532276" cy="2357454"/>
          </a:xfrm>
          <a:custGeom>
            <a:avLst/>
            <a:gdLst>
              <a:gd name="connsiteX0" fmla="*/ 279400 w 2960687"/>
              <a:gd name="connsiteY0" fmla="*/ 2633662 h 2762249"/>
              <a:gd name="connsiteX1" fmla="*/ 317500 w 2960687"/>
              <a:gd name="connsiteY1" fmla="*/ 2547937 h 2762249"/>
              <a:gd name="connsiteX2" fmla="*/ 317500 w 2960687"/>
              <a:gd name="connsiteY2" fmla="*/ 1347787 h 2762249"/>
              <a:gd name="connsiteX3" fmla="*/ 1793875 w 2960687"/>
              <a:gd name="connsiteY3" fmla="*/ 1347787 h 2762249"/>
              <a:gd name="connsiteX4" fmla="*/ 1793875 w 2960687"/>
              <a:gd name="connsiteY4" fmla="*/ 280987 h 2762249"/>
              <a:gd name="connsiteX5" fmla="*/ 2927350 w 2960687"/>
              <a:gd name="connsiteY5" fmla="*/ 280987 h 2762249"/>
              <a:gd name="connsiteX6" fmla="*/ 1993900 w 2960687"/>
              <a:gd name="connsiteY6" fmla="*/ 1966912 h 2762249"/>
              <a:gd name="connsiteX7" fmla="*/ 279400 w 2960687"/>
              <a:gd name="connsiteY7" fmla="*/ 2633662 h 2762249"/>
              <a:gd name="connsiteX0" fmla="*/ 279400 w 2960687"/>
              <a:gd name="connsiteY0" fmla="*/ 2633662 h 2736849"/>
              <a:gd name="connsiteX1" fmla="*/ 317500 w 2960687"/>
              <a:gd name="connsiteY1" fmla="*/ 1347787 h 2736849"/>
              <a:gd name="connsiteX2" fmla="*/ 1793875 w 2960687"/>
              <a:gd name="connsiteY2" fmla="*/ 1347787 h 2736849"/>
              <a:gd name="connsiteX3" fmla="*/ 1793875 w 2960687"/>
              <a:gd name="connsiteY3" fmla="*/ 280987 h 2736849"/>
              <a:gd name="connsiteX4" fmla="*/ 2927350 w 2960687"/>
              <a:gd name="connsiteY4" fmla="*/ 280987 h 2736849"/>
              <a:gd name="connsiteX5" fmla="*/ 1993900 w 2960687"/>
              <a:gd name="connsiteY5" fmla="*/ 1966912 h 2736849"/>
              <a:gd name="connsiteX6" fmla="*/ 279400 w 2960687"/>
              <a:gd name="connsiteY6" fmla="*/ 2633662 h 2736849"/>
              <a:gd name="connsiteX0" fmla="*/ 214313 w 2895600"/>
              <a:gd name="connsiteY0" fmla="*/ 2633662 h 2736849"/>
              <a:gd name="connsiteX1" fmla="*/ 252413 w 2895600"/>
              <a:gd name="connsiteY1" fmla="*/ 1347787 h 2736849"/>
              <a:gd name="connsiteX2" fmla="*/ 1728788 w 2895600"/>
              <a:gd name="connsiteY2" fmla="*/ 1347787 h 2736849"/>
              <a:gd name="connsiteX3" fmla="*/ 1728788 w 2895600"/>
              <a:gd name="connsiteY3" fmla="*/ 280987 h 2736849"/>
              <a:gd name="connsiteX4" fmla="*/ 2862263 w 2895600"/>
              <a:gd name="connsiteY4" fmla="*/ 280987 h 2736849"/>
              <a:gd name="connsiteX5" fmla="*/ 1928813 w 2895600"/>
              <a:gd name="connsiteY5" fmla="*/ 1966912 h 2736849"/>
              <a:gd name="connsiteX6" fmla="*/ 214313 w 2895600"/>
              <a:gd name="connsiteY6" fmla="*/ 2633662 h 2736849"/>
              <a:gd name="connsiteX0" fmla="*/ 252434 w 2933721"/>
              <a:gd name="connsiteY0" fmla="*/ 2633662 h 2736849"/>
              <a:gd name="connsiteX1" fmla="*/ 252413 w 2933721"/>
              <a:gd name="connsiteY1" fmla="*/ 1328745 h 2736849"/>
              <a:gd name="connsiteX2" fmla="*/ 1766909 w 2933721"/>
              <a:gd name="connsiteY2" fmla="*/ 1347787 h 2736849"/>
              <a:gd name="connsiteX3" fmla="*/ 1766909 w 2933721"/>
              <a:gd name="connsiteY3" fmla="*/ 280987 h 2736849"/>
              <a:gd name="connsiteX4" fmla="*/ 2900384 w 2933721"/>
              <a:gd name="connsiteY4" fmla="*/ 280987 h 2736849"/>
              <a:gd name="connsiteX5" fmla="*/ 1966934 w 2933721"/>
              <a:gd name="connsiteY5" fmla="*/ 1966912 h 2736849"/>
              <a:gd name="connsiteX6" fmla="*/ 252434 w 2933721"/>
              <a:gd name="connsiteY6" fmla="*/ 2633662 h 2736849"/>
              <a:gd name="connsiteX0" fmla="*/ 252417 w 2933724"/>
              <a:gd name="connsiteY0" fmla="*/ 2614629 h 2717816"/>
              <a:gd name="connsiteX1" fmla="*/ 252416 w 2933724"/>
              <a:gd name="connsiteY1" fmla="*/ 1328745 h 2717816"/>
              <a:gd name="connsiteX2" fmla="*/ 1766912 w 2933724"/>
              <a:gd name="connsiteY2" fmla="*/ 1347787 h 2717816"/>
              <a:gd name="connsiteX3" fmla="*/ 1766912 w 2933724"/>
              <a:gd name="connsiteY3" fmla="*/ 280987 h 2717816"/>
              <a:gd name="connsiteX4" fmla="*/ 2900387 w 2933724"/>
              <a:gd name="connsiteY4" fmla="*/ 280987 h 2717816"/>
              <a:gd name="connsiteX5" fmla="*/ 1966937 w 2933724"/>
              <a:gd name="connsiteY5" fmla="*/ 1966912 h 2717816"/>
              <a:gd name="connsiteX6" fmla="*/ 252417 w 2933724"/>
              <a:gd name="connsiteY6" fmla="*/ 2614629 h 2717816"/>
              <a:gd name="connsiteX0" fmla="*/ 252417 w 2933724"/>
              <a:gd name="connsiteY0" fmla="*/ 2614629 h 2717816"/>
              <a:gd name="connsiteX1" fmla="*/ 252416 w 2933724"/>
              <a:gd name="connsiteY1" fmla="*/ 1328745 h 2717816"/>
              <a:gd name="connsiteX2" fmla="*/ 1766912 w 2933724"/>
              <a:gd name="connsiteY2" fmla="*/ 1347787 h 2717816"/>
              <a:gd name="connsiteX3" fmla="*/ 1766912 w 2933724"/>
              <a:gd name="connsiteY3" fmla="*/ 280987 h 2717816"/>
              <a:gd name="connsiteX4" fmla="*/ 2900387 w 2933724"/>
              <a:gd name="connsiteY4" fmla="*/ 280987 h 2717816"/>
              <a:gd name="connsiteX5" fmla="*/ 1966937 w 2933724"/>
              <a:gd name="connsiteY5" fmla="*/ 1966912 h 2717816"/>
              <a:gd name="connsiteX6" fmla="*/ 252417 w 2933724"/>
              <a:gd name="connsiteY6" fmla="*/ 2614629 h 2717816"/>
              <a:gd name="connsiteX0" fmla="*/ 6691 w 2687998"/>
              <a:gd name="connsiteY0" fmla="*/ 2614629 h 2717816"/>
              <a:gd name="connsiteX1" fmla="*/ 6690 w 2687998"/>
              <a:gd name="connsiteY1" fmla="*/ 1328745 h 2717816"/>
              <a:gd name="connsiteX2" fmla="*/ 1521186 w 2687998"/>
              <a:gd name="connsiteY2" fmla="*/ 1347787 h 2717816"/>
              <a:gd name="connsiteX3" fmla="*/ 1521186 w 2687998"/>
              <a:gd name="connsiteY3" fmla="*/ 280987 h 2717816"/>
              <a:gd name="connsiteX4" fmla="*/ 2654661 w 2687998"/>
              <a:gd name="connsiteY4" fmla="*/ 280987 h 2717816"/>
              <a:gd name="connsiteX5" fmla="*/ 1721211 w 2687998"/>
              <a:gd name="connsiteY5" fmla="*/ 1966912 h 2717816"/>
              <a:gd name="connsiteX6" fmla="*/ 6691 w 2687998"/>
              <a:gd name="connsiteY6" fmla="*/ 2614629 h 2717816"/>
              <a:gd name="connsiteX0" fmla="*/ 6691 w 2687998"/>
              <a:gd name="connsiteY0" fmla="*/ 2614629 h 2717816"/>
              <a:gd name="connsiteX1" fmla="*/ 6690 w 2687998"/>
              <a:gd name="connsiteY1" fmla="*/ 1328745 h 2717816"/>
              <a:gd name="connsiteX2" fmla="*/ 1506889 w 2687998"/>
              <a:gd name="connsiteY2" fmla="*/ 1328745 h 2717816"/>
              <a:gd name="connsiteX3" fmla="*/ 1521186 w 2687998"/>
              <a:gd name="connsiteY3" fmla="*/ 280987 h 2717816"/>
              <a:gd name="connsiteX4" fmla="*/ 2654661 w 2687998"/>
              <a:gd name="connsiteY4" fmla="*/ 280987 h 2717816"/>
              <a:gd name="connsiteX5" fmla="*/ 1721211 w 2687998"/>
              <a:gd name="connsiteY5" fmla="*/ 1966912 h 2717816"/>
              <a:gd name="connsiteX6" fmla="*/ 6691 w 2687998"/>
              <a:gd name="connsiteY6" fmla="*/ 2614629 h 2717816"/>
              <a:gd name="connsiteX0" fmla="*/ 6691 w 2687998"/>
              <a:gd name="connsiteY0" fmla="*/ 2614629 h 2717816"/>
              <a:gd name="connsiteX1" fmla="*/ 6690 w 2687998"/>
              <a:gd name="connsiteY1" fmla="*/ 1328745 h 2717816"/>
              <a:gd name="connsiteX2" fmla="*/ 1506889 w 2687998"/>
              <a:gd name="connsiteY2" fmla="*/ 1328745 h 2717816"/>
              <a:gd name="connsiteX3" fmla="*/ 1521186 w 2687998"/>
              <a:gd name="connsiteY3" fmla="*/ 280987 h 2717816"/>
              <a:gd name="connsiteX4" fmla="*/ 2654661 w 2687998"/>
              <a:gd name="connsiteY4" fmla="*/ 280987 h 2717816"/>
              <a:gd name="connsiteX5" fmla="*/ 1721211 w 2687998"/>
              <a:gd name="connsiteY5" fmla="*/ 1966912 h 2717816"/>
              <a:gd name="connsiteX6" fmla="*/ 6691 w 2687998"/>
              <a:gd name="connsiteY6" fmla="*/ 2614629 h 2717816"/>
              <a:gd name="connsiteX0" fmla="*/ 6691 w 2687998"/>
              <a:gd name="connsiteY0" fmla="*/ 2614629 h 2717816"/>
              <a:gd name="connsiteX1" fmla="*/ 6690 w 2687998"/>
              <a:gd name="connsiteY1" fmla="*/ 1328745 h 2717816"/>
              <a:gd name="connsiteX2" fmla="*/ 1506889 w 2687998"/>
              <a:gd name="connsiteY2" fmla="*/ 1328745 h 2717816"/>
              <a:gd name="connsiteX3" fmla="*/ 1521186 w 2687998"/>
              <a:gd name="connsiteY3" fmla="*/ 280987 h 2717816"/>
              <a:gd name="connsiteX4" fmla="*/ 2654661 w 2687998"/>
              <a:gd name="connsiteY4" fmla="*/ 280987 h 2717816"/>
              <a:gd name="connsiteX5" fmla="*/ 1721211 w 2687998"/>
              <a:gd name="connsiteY5" fmla="*/ 1966912 h 2717816"/>
              <a:gd name="connsiteX6" fmla="*/ 6691 w 2687998"/>
              <a:gd name="connsiteY6" fmla="*/ 2614629 h 2717816"/>
              <a:gd name="connsiteX0" fmla="*/ 6691 w 2690381"/>
              <a:gd name="connsiteY0" fmla="*/ 2618598 h 2721785"/>
              <a:gd name="connsiteX1" fmla="*/ 6690 w 2690381"/>
              <a:gd name="connsiteY1" fmla="*/ 1332714 h 2721785"/>
              <a:gd name="connsiteX2" fmla="*/ 1506889 w 2690381"/>
              <a:gd name="connsiteY2" fmla="*/ 1332714 h 2721785"/>
              <a:gd name="connsiteX3" fmla="*/ 1506889 w 2690381"/>
              <a:gd name="connsiteY3" fmla="*/ 261144 h 2721785"/>
              <a:gd name="connsiteX4" fmla="*/ 2654661 w 2690381"/>
              <a:gd name="connsiteY4" fmla="*/ 284956 h 2721785"/>
              <a:gd name="connsiteX5" fmla="*/ 1721211 w 2690381"/>
              <a:gd name="connsiteY5" fmla="*/ 1970881 h 2721785"/>
              <a:gd name="connsiteX6" fmla="*/ 6691 w 2690381"/>
              <a:gd name="connsiteY6" fmla="*/ 2618598 h 2721785"/>
              <a:gd name="connsiteX0" fmla="*/ 6691 w 2690381"/>
              <a:gd name="connsiteY0" fmla="*/ 2618598 h 2721785"/>
              <a:gd name="connsiteX1" fmla="*/ 6690 w 2690381"/>
              <a:gd name="connsiteY1" fmla="*/ 1332714 h 2721785"/>
              <a:gd name="connsiteX2" fmla="*/ 1506889 w 2690381"/>
              <a:gd name="connsiteY2" fmla="*/ 1332714 h 2721785"/>
              <a:gd name="connsiteX3" fmla="*/ 1506889 w 2690381"/>
              <a:gd name="connsiteY3" fmla="*/ 261144 h 2721785"/>
              <a:gd name="connsiteX4" fmla="*/ 2654661 w 2690381"/>
              <a:gd name="connsiteY4" fmla="*/ 284956 h 2721785"/>
              <a:gd name="connsiteX5" fmla="*/ 1721211 w 2690381"/>
              <a:gd name="connsiteY5" fmla="*/ 1970881 h 2721785"/>
              <a:gd name="connsiteX6" fmla="*/ 6691 w 2690381"/>
              <a:gd name="connsiteY6" fmla="*/ 2618598 h 2721785"/>
              <a:gd name="connsiteX0" fmla="*/ 6691 w 2690381"/>
              <a:gd name="connsiteY0" fmla="*/ 2618598 h 2721785"/>
              <a:gd name="connsiteX1" fmla="*/ 6690 w 2690381"/>
              <a:gd name="connsiteY1" fmla="*/ 1332714 h 2721785"/>
              <a:gd name="connsiteX2" fmla="*/ 1506889 w 2690381"/>
              <a:gd name="connsiteY2" fmla="*/ 1332714 h 2721785"/>
              <a:gd name="connsiteX3" fmla="*/ 1506889 w 2690381"/>
              <a:gd name="connsiteY3" fmla="*/ 261144 h 2721785"/>
              <a:gd name="connsiteX4" fmla="*/ 2654661 w 2690381"/>
              <a:gd name="connsiteY4" fmla="*/ 284956 h 2721785"/>
              <a:gd name="connsiteX5" fmla="*/ 1721211 w 2690381"/>
              <a:gd name="connsiteY5" fmla="*/ 1970881 h 2721785"/>
              <a:gd name="connsiteX6" fmla="*/ 6691 w 2690381"/>
              <a:gd name="connsiteY6" fmla="*/ 2618598 h 2721785"/>
              <a:gd name="connsiteX0" fmla="*/ 6691 w 2690381"/>
              <a:gd name="connsiteY0" fmla="*/ 2357454 h 2460641"/>
              <a:gd name="connsiteX1" fmla="*/ 6690 w 2690381"/>
              <a:gd name="connsiteY1" fmla="*/ 1071570 h 2460641"/>
              <a:gd name="connsiteX2" fmla="*/ 1506889 w 2690381"/>
              <a:gd name="connsiteY2" fmla="*/ 1071570 h 2460641"/>
              <a:gd name="connsiteX3" fmla="*/ 1506889 w 2690381"/>
              <a:gd name="connsiteY3" fmla="*/ 0 h 2460641"/>
              <a:gd name="connsiteX4" fmla="*/ 2654661 w 2690381"/>
              <a:gd name="connsiteY4" fmla="*/ 23812 h 2460641"/>
              <a:gd name="connsiteX5" fmla="*/ 1721211 w 2690381"/>
              <a:gd name="connsiteY5" fmla="*/ 1709737 h 2460641"/>
              <a:gd name="connsiteX6" fmla="*/ 6691 w 2690381"/>
              <a:gd name="connsiteY6" fmla="*/ 2357454 h 2460641"/>
              <a:gd name="connsiteX0" fmla="*/ 6691 w 2685617"/>
              <a:gd name="connsiteY0" fmla="*/ 2357454 h 2460641"/>
              <a:gd name="connsiteX1" fmla="*/ 6690 w 2685617"/>
              <a:gd name="connsiteY1" fmla="*/ 1071570 h 2460641"/>
              <a:gd name="connsiteX2" fmla="*/ 1506889 w 2685617"/>
              <a:gd name="connsiteY2" fmla="*/ 1071570 h 2460641"/>
              <a:gd name="connsiteX3" fmla="*/ 1506889 w 2685617"/>
              <a:gd name="connsiteY3" fmla="*/ 0 h 2460641"/>
              <a:gd name="connsiteX4" fmla="*/ 2649897 w 2685617"/>
              <a:gd name="connsiteY4" fmla="*/ 1 h 2460641"/>
              <a:gd name="connsiteX5" fmla="*/ 1721211 w 2685617"/>
              <a:gd name="connsiteY5" fmla="*/ 1709737 h 2460641"/>
              <a:gd name="connsiteX6" fmla="*/ 6691 w 2685617"/>
              <a:gd name="connsiteY6" fmla="*/ 2357454 h 2460641"/>
              <a:gd name="connsiteX0" fmla="*/ 6691 w 2649897"/>
              <a:gd name="connsiteY0" fmla="*/ 2357454 h 2460641"/>
              <a:gd name="connsiteX1" fmla="*/ 6690 w 2649897"/>
              <a:gd name="connsiteY1" fmla="*/ 1071570 h 2460641"/>
              <a:gd name="connsiteX2" fmla="*/ 1506889 w 2649897"/>
              <a:gd name="connsiteY2" fmla="*/ 1071570 h 2460641"/>
              <a:gd name="connsiteX3" fmla="*/ 1506889 w 2649897"/>
              <a:gd name="connsiteY3" fmla="*/ 0 h 2460641"/>
              <a:gd name="connsiteX4" fmla="*/ 2649897 w 2649897"/>
              <a:gd name="connsiteY4" fmla="*/ 1 h 2460641"/>
              <a:gd name="connsiteX5" fmla="*/ 1721211 w 2649897"/>
              <a:gd name="connsiteY5" fmla="*/ 1709737 h 2460641"/>
              <a:gd name="connsiteX6" fmla="*/ 6691 w 2649897"/>
              <a:gd name="connsiteY6" fmla="*/ 2357454 h 2460641"/>
              <a:gd name="connsiteX0" fmla="*/ 6691 w 2649897"/>
              <a:gd name="connsiteY0" fmla="*/ 2357454 h 2460641"/>
              <a:gd name="connsiteX1" fmla="*/ 6690 w 2649897"/>
              <a:gd name="connsiteY1" fmla="*/ 1071570 h 2460641"/>
              <a:gd name="connsiteX2" fmla="*/ 1506889 w 2649897"/>
              <a:gd name="connsiteY2" fmla="*/ 1071570 h 2460641"/>
              <a:gd name="connsiteX3" fmla="*/ 1506889 w 2649897"/>
              <a:gd name="connsiteY3" fmla="*/ 0 h 2460641"/>
              <a:gd name="connsiteX4" fmla="*/ 2649897 w 2649897"/>
              <a:gd name="connsiteY4" fmla="*/ 1 h 2460641"/>
              <a:gd name="connsiteX5" fmla="*/ 1721211 w 2649897"/>
              <a:gd name="connsiteY5" fmla="*/ 1709737 h 2460641"/>
              <a:gd name="connsiteX6" fmla="*/ 6691 w 2649897"/>
              <a:gd name="connsiteY6" fmla="*/ 2357454 h 2460641"/>
              <a:gd name="connsiteX0" fmla="*/ 6691 w 2649897"/>
              <a:gd name="connsiteY0" fmla="*/ 2357454 h 2373674"/>
              <a:gd name="connsiteX1" fmla="*/ 6690 w 2649897"/>
              <a:gd name="connsiteY1" fmla="*/ 1071570 h 2373674"/>
              <a:gd name="connsiteX2" fmla="*/ 1506889 w 2649897"/>
              <a:gd name="connsiteY2" fmla="*/ 1071570 h 2373674"/>
              <a:gd name="connsiteX3" fmla="*/ 1506889 w 2649897"/>
              <a:gd name="connsiteY3" fmla="*/ 0 h 2373674"/>
              <a:gd name="connsiteX4" fmla="*/ 2649897 w 2649897"/>
              <a:gd name="connsiteY4" fmla="*/ 1 h 2373674"/>
              <a:gd name="connsiteX5" fmla="*/ 1721211 w 2649897"/>
              <a:gd name="connsiteY5" fmla="*/ 1709737 h 2373674"/>
              <a:gd name="connsiteX6" fmla="*/ 6691 w 2649897"/>
              <a:gd name="connsiteY6" fmla="*/ 2357454 h 237367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21211 w 2649897"/>
              <a:gd name="connsiteY5" fmla="*/ 1709737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21211 w 2649897"/>
              <a:gd name="connsiteY5" fmla="*/ 1709737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21211 w 2649897"/>
              <a:gd name="connsiteY5" fmla="*/ 1709737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21211 w 2649897"/>
              <a:gd name="connsiteY5" fmla="*/ 1709737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649765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641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641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641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641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641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9897" h="2357454">
                <a:moveTo>
                  <a:pt x="6691" y="2357454"/>
                </a:moveTo>
                <a:cubicBezTo>
                  <a:pt x="0" y="1934619"/>
                  <a:pt x="4123" y="1339442"/>
                  <a:pt x="6690" y="1071570"/>
                </a:cubicBezTo>
                <a:lnTo>
                  <a:pt x="1506889" y="1071570"/>
                </a:lnTo>
                <a:cubicBezTo>
                  <a:pt x="1507853" y="605472"/>
                  <a:pt x="1505833" y="345666"/>
                  <a:pt x="1506889" y="0"/>
                </a:cubicBezTo>
                <a:lnTo>
                  <a:pt x="2649897" y="1"/>
                </a:lnTo>
                <a:cubicBezTo>
                  <a:pt x="2518661" y="540221"/>
                  <a:pt x="2259990" y="1256952"/>
                  <a:pt x="1792913" y="1633278"/>
                </a:cubicBezTo>
                <a:cubicBezTo>
                  <a:pt x="1269659" y="2024948"/>
                  <a:pt x="553829" y="2210324"/>
                  <a:pt x="6691" y="2357454"/>
                </a:cubicBezTo>
                <a:close/>
              </a:path>
            </a:pathLst>
          </a:custGeom>
          <a:solidFill>
            <a:schemeClr val="accent1">
              <a:alpha val="76000"/>
            </a:schemeClr>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rgbClr val="000000"/>
              </a:solidFill>
            </a:endParaRPr>
          </a:p>
        </p:txBody>
      </p:sp>
      <p:cxnSp>
        <p:nvCxnSpPr>
          <p:cNvPr id="7" name="Gerade Verbindung 20"/>
          <p:cNvCxnSpPr/>
          <p:nvPr/>
        </p:nvCxnSpPr>
        <p:spPr>
          <a:xfrm rot="5400000" flipH="1" flipV="1">
            <a:off x="86619" y="5365100"/>
            <a:ext cx="1285884"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 name="Gerade Verbindung 21"/>
          <p:cNvCxnSpPr/>
          <p:nvPr/>
        </p:nvCxnSpPr>
        <p:spPr>
          <a:xfrm>
            <a:off x="716867" y="4722158"/>
            <a:ext cx="1999743"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 name="Gerade Verbindung 23"/>
          <p:cNvCxnSpPr/>
          <p:nvPr/>
        </p:nvCxnSpPr>
        <p:spPr>
          <a:xfrm rot="5400000" flipH="1" flipV="1">
            <a:off x="2164007" y="4195897"/>
            <a:ext cx="1071570"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 name="Gerade Verbindung 26"/>
          <p:cNvCxnSpPr/>
          <p:nvPr/>
        </p:nvCxnSpPr>
        <p:spPr>
          <a:xfrm>
            <a:off x="2735828" y="3659058"/>
            <a:ext cx="2052196" cy="6923"/>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 name="Gerade Verbindung 28"/>
          <p:cNvCxnSpPr/>
          <p:nvPr/>
        </p:nvCxnSpPr>
        <p:spPr>
          <a:xfrm rot="5400000" flipH="1" flipV="1">
            <a:off x="4275582" y="3153539"/>
            <a:ext cx="1024883"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 name="Gerade Verbindung 30"/>
          <p:cNvCxnSpPr/>
          <p:nvPr/>
        </p:nvCxnSpPr>
        <p:spPr>
          <a:xfrm>
            <a:off x="4788024" y="2633787"/>
            <a:ext cx="1462659"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 name="Gerade Verbindung 37"/>
          <p:cNvCxnSpPr/>
          <p:nvPr/>
        </p:nvCxnSpPr>
        <p:spPr>
          <a:xfrm rot="5400000" flipH="1" flipV="1">
            <a:off x="5862424" y="2275172"/>
            <a:ext cx="731520"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 name="Gerade Verbindung 42"/>
          <p:cNvCxnSpPr/>
          <p:nvPr/>
        </p:nvCxnSpPr>
        <p:spPr>
          <a:xfrm>
            <a:off x="6228184" y="1919409"/>
            <a:ext cx="2190195"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 name="Gerade Verbindung mit Pfeil 5"/>
          <p:cNvCxnSpPr/>
          <p:nvPr/>
        </p:nvCxnSpPr>
        <p:spPr>
          <a:xfrm>
            <a:off x="539552" y="6079480"/>
            <a:ext cx="7970113" cy="1588"/>
          </a:xfrm>
          <a:prstGeom prst="straightConnector1">
            <a:avLst/>
          </a:prstGeom>
          <a:ln w="12700">
            <a:solidFill>
              <a:srgbClr val="000000"/>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16" name="Textfeld 11"/>
          <p:cNvSpPr txBox="1"/>
          <p:nvPr/>
        </p:nvSpPr>
        <p:spPr>
          <a:xfrm>
            <a:off x="4443371" y="6176969"/>
            <a:ext cx="1809291" cy="369332"/>
          </a:xfrm>
          <a:prstGeom prst="rect">
            <a:avLst/>
          </a:prstGeom>
          <a:noFill/>
          <a:ln>
            <a:noFill/>
          </a:ln>
        </p:spPr>
        <p:txBody>
          <a:bodyPr wrap="none" rtlCol="0">
            <a:noAutofit/>
          </a:bodyPr>
          <a:lstStyle/>
          <a:p>
            <a:pPr algn="ctr"/>
            <a:r>
              <a:rPr lang="de-DE" b="1" dirty="0" smtClean="0">
                <a:solidFill>
                  <a:srgbClr val="000000"/>
                </a:solidFill>
              </a:rPr>
              <a:t>TIME</a:t>
            </a:r>
            <a:endParaRPr lang="de-DE" b="1" dirty="0">
              <a:solidFill>
                <a:srgbClr val="000000"/>
              </a:solidFill>
            </a:endParaRPr>
          </a:p>
        </p:txBody>
      </p:sp>
      <p:sp>
        <p:nvSpPr>
          <p:cNvPr id="17" name="Textfeld 12"/>
          <p:cNvSpPr txBox="1"/>
          <p:nvPr/>
        </p:nvSpPr>
        <p:spPr>
          <a:xfrm rot="16200000">
            <a:off x="-468118" y="3425117"/>
            <a:ext cx="1500123" cy="371200"/>
          </a:xfrm>
          <a:prstGeom prst="rect">
            <a:avLst/>
          </a:prstGeom>
          <a:noFill/>
          <a:ln>
            <a:noFill/>
          </a:ln>
        </p:spPr>
        <p:txBody>
          <a:bodyPr wrap="none" rtlCol="0">
            <a:noAutofit/>
          </a:bodyPr>
          <a:lstStyle/>
          <a:p>
            <a:pPr algn="ctr"/>
            <a:r>
              <a:rPr lang="de-DE" b="1" dirty="0" smtClean="0">
                <a:solidFill>
                  <a:srgbClr val="000000"/>
                </a:solidFill>
              </a:rPr>
              <a:t>IT CAPACITY</a:t>
            </a:r>
            <a:endParaRPr lang="de-DE" b="1" dirty="0">
              <a:solidFill>
                <a:srgbClr val="000000"/>
              </a:solidFill>
            </a:endParaRPr>
          </a:p>
        </p:txBody>
      </p:sp>
      <p:cxnSp>
        <p:nvCxnSpPr>
          <p:cNvPr id="18" name="Gerade Verbindung mit Pfeil 15"/>
          <p:cNvCxnSpPr/>
          <p:nvPr/>
        </p:nvCxnSpPr>
        <p:spPr>
          <a:xfrm flipV="1">
            <a:off x="729561" y="1864638"/>
            <a:ext cx="7998972" cy="4143404"/>
          </a:xfrm>
          <a:prstGeom prst="straightConnector1">
            <a:avLst/>
          </a:prstGeom>
          <a:ln w="12700">
            <a:solidFill>
              <a:srgbClr val="000000"/>
            </a:solidFill>
            <a:prstDash val="dash"/>
            <a:tailEnd type="stealth" w="lg" len="lg"/>
          </a:ln>
        </p:spPr>
        <p:style>
          <a:lnRef idx="1">
            <a:schemeClr val="accent1"/>
          </a:lnRef>
          <a:fillRef idx="0">
            <a:schemeClr val="accent1"/>
          </a:fillRef>
          <a:effectRef idx="0">
            <a:schemeClr val="accent1"/>
          </a:effectRef>
          <a:fontRef idx="minor">
            <a:schemeClr val="tx1"/>
          </a:fontRef>
        </p:style>
      </p:cxnSp>
      <p:sp>
        <p:nvSpPr>
          <p:cNvPr id="20" name="Freihandform 50"/>
          <p:cNvSpPr/>
          <p:nvPr/>
        </p:nvSpPr>
        <p:spPr>
          <a:xfrm>
            <a:off x="5629061" y="2828327"/>
            <a:ext cx="1376568" cy="1755723"/>
          </a:xfrm>
          <a:custGeom>
            <a:avLst/>
            <a:gdLst>
              <a:gd name="connsiteX0" fmla="*/ 0 w 1133475"/>
              <a:gd name="connsiteY0" fmla="*/ 30162 h 2239962"/>
              <a:gd name="connsiteX1" fmla="*/ 600075 w 1133475"/>
              <a:gd name="connsiteY1" fmla="*/ 153987 h 2239962"/>
              <a:gd name="connsiteX2" fmla="*/ 914400 w 1133475"/>
              <a:gd name="connsiteY2" fmla="*/ 954087 h 2239962"/>
              <a:gd name="connsiteX3" fmla="*/ 1133475 w 1133475"/>
              <a:gd name="connsiteY3" fmla="*/ 2239962 h 2239962"/>
              <a:gd name="connsiteX4" fmla="*/ 1133475 w 1133475"/>
              <a:gd name="connsiteY4" fmla="*/ 2239962 h 2239962"/>
              <a:gd name="connsiteX0" fmla="*/ 0 w 1188730"/>
              <a:gd name="connsiteY0" fmla="*/ 30162 h 2429694"/>
              <a:gd name="connsiteX1" fmla="*/ 600075 w 1188730"/>
              <a:gd name="connsiteY1" fmla="*/ 153987 h 2429694"/>
              <a:gd name="connsiteX2" fmla="*/ 914400 w 1188730"/>
              <a:gd name="connsiteY2" fmla="*/ 954087 h 2429694"/>
              <a:gd name="connsiteX3" fmla="*/ 1133475 w 1188730"/>
              <a:gd name="connsiteY3" fmla="*/ 2239962 h 2429694"/>
              <a:gd name="connsiteX4" fmla="*/ 582869 w 1188730"/>
              <a:gd name="connsiteY4" fmla="*/ 2092478 h 2429694"/>
              <a:gd name="connsiteX0" fmla="*/ 0 w 1087950"/>
              <a:gd name="connsiteY0" fmla="*/ 30162 h 2141639"/>
              <a:gd name="connsiteX1" fmla="*/ 600075 w 1087950"/>
              <a:gd name="connsiteY1" fmla="*/ 153987 h 2141639"/>
              <a:gd name="connsiteX2" fmla="*/ 914400 w 1087950"/>
              <a:gd name="connsiteY2" fmla="*/ 954087 h 2141639"/>
              <a:gd name="connsiteX3" fmla="*/ 1032695 w 1087950"/>
              <a:gd name="connsiteY3" fmla="*/ 1755723 h 2141639"/>
              <a:gd name="connsiteX4" fmla="*/ 582869 w 1087950"/>
              <a:gd name="connsiteY4" fmla="*/ 2092478 h 2141639"/>
              <a:gd name="connsiteX0" fmla="*/ 0 w 1087950"/>
              <a:gd name="connsiteY0" fmla="*/ 30162 h 2092478"/>
              <a:gd name="connsiteX1" fmla="*/ 600075 w 1087950"/>
              <a:gd name="connsiteY1" fmla="*/ 153987 h 2092478"/>
              <a:gd name="connsiteX2" fmla="*/ 914400 w 1087950"/>
              <a:gd name="connsiteY2" fmla="*/ 954087 h 2092478"/>
              <a:gd name="connsiteX3" fmla="*/ 1032695 w 1087950"/>
              <a:gd name="connsiteY3" fmla="*/ 1755723 h 2092478"/>
              <a:gd name="connsiteX4" fmla="*/ 582869 w 1087950"/>
              <a:gd name="connsiteY4" fmla="*/ 2092478 h 2092478"/>
              <a:gd name="connsiteX0" fmla="*/ 0 w 1140030"/>
              <a:gd name="connsiteY0" fmla="*/ 30162 h 2185884"/>
              <a:gd name="connsiteX1" fmla="*/ 600075 w 1140030"/>
              <a:gd name="connsiteY1" fmla="*/ 153987 h 2185884"/>
              <a:gd name="connsiteX2" fmla="*/ 914400 w 1140030"/>
              <a:gd name="connsiteY2" fmla="*/ 954087 h 2185884"/>
              <a:gd name="connsiteX3" fmla="*/ 1032695 w 1140030"/>
              <a:gd name="connsiteY3" fmla="*/ 1755723 h 2185884"/>
              <a:gd name="connsiteX4" fmla="*/ 1072024 w 1140030"/>
              <a:gd name="connsiteY4" fmla="*/ 2185884 h 2185884"/>
              <a:gd name="connsiteX0" fmla="*/ 0 w 1072024"/>
              <a:gd name="connsiteY0" fmla="*/ 30162 h 2185884"/>
              <a:gd name="connsiteX1" fmla="*/ 600075 w 1072024"/>
              <a:gd name="connsiteY1" fmla="*/ 153987 h 2185884"/>
              <a:gd name="connsiteX2" fmla="*/ 914400 w 1072024"/>
              <a:gd name="connsiteY2" fmla="*/ 954087 h 2185884"/>
              <a:gd name="connsiteX3" fmla="*/ 1032695 w 1072024"/>
              <a:gd name="connsiteY3" fmla="*/ 1755723 h 2185884"/>
              <a:gd name="connsiteX4" fmla="*/ 1072024 w 1072024"/>
              <a:gd name="connsiteY4" fmla="*/ 2185884 h 2185884"/>
              <a:gd name="connsiteX0" fmla="*/ 0 w 1054459"/>
              <a:gd name="connsiteY0" fmla="*/ 30162 h 1906945"/>
              <a:gd name="connsiteX1" fmla="*/ 600075 w 1054459"/>
              <a:gd name="connsiteY1" fmla="*/ 153987 h 1906945"/>
              <a:gd name="connsiteX2" fmla="*/ 914400 w 1054459"/>
              <a:gd name="connsiteY2" fmla="*/ 954087 h 1906945"/>
              <a:gd name="connsiteX3" fmla="*/ 1032695 w 1054459"/>
              <a:gd name="connsiteY3" fmla="*/ 1755723 h 1906945"/>
              <a:gd name="connsiteX4" fmla="*/ 1044985 w 1054459"/>
              <a:gd name="connsiteY4" fmla="*/ 1861420 h 1906945"/>
              <a:gd name="connsiteX0" fmla="*/ 0 w 1032695"/>
              <a:gd name="connsiteY0" fmla="*/ 30162 h 1755723"/>
              <a:gd name="connsiteX1" fmla="*/ 600075 w 1032695"/>
              <a:gd name="connsiteY1" fmla="*/ 153987 h 1755723"/>
              <a:gd name="connsiteX2" fmla="*/ 914400 w 1032695"/>
              <a:gd name="connsiteY2" fmla="*/ 954087 h 1755723"/>
              <a:gd name="connsiteX3" fmla="*/ 1032695 w 1032695"/>
              <a:gd name="connsiteY3" fmla="*/ 1755723 h 1755723"/>
            </a:gdLst>
            <a:ahLst/>
            <a:cxnLst>
              <a:cxn ang="0">
                <a:pos x="connsiteX0" y="connsiteY0"/>
              </a:cxn>
              <a:cxn ang="0">
                <a:pos x="connsiteX1" y="connsiteY1"/>
              </a:cxn>
              <a:cxn ang="0">
                <a:pos x="connsiteX2" y="connsiteY2"/>
              </a:cxn>
              <a:cxn ang="0">
                <a:pos x="connsiteX3" y="connsiteY3"/>
              </a:cxn>
            </a:cxnLst>
            <a:rect l="l" t="t" r="r" b="b"/>
            <a:pathLst>
              <a:path w="1032695" h="1755723">
                <a:moveTo>
                  <a:pt x="0" y="30162"/>
                </a:moveTo>
                <a:cubicBezTo>
                  <a:pt x="223837" y="15081"/>
                  <a:pt x="447675" y="0"/>
                  <a:pt x="600075" y="153987"/>
                </a:cubicBezTo>
                <a:cubicBezTo>
                  <a:pt x="752475" y="307975"/>
                  <a:pt x="842297" y="687131"/>
                  <a:pt x="914400" y="954087"/>
                </a:cubicBezTo>
                <a:cubicBezTo>
                  <a:pt x="986503" y="1221043"/>
                  <a:pt x="1010931" y="1604501"/>
                  <a:pt x="1032695" y="1755723"/>
                </a:cubicBezTo>
              </a:path>
            </a:pathLst>
          </a:cu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baseline="-25000">
              <a:solidFill>
                <a:srgbClr val="000000"/>
              </a:solidFill>
            </a:endParaRPr>
          </a:p>
        </p:txBody>
      </p:sp>
      <p:sp>
        <p:nvSpPr>
          <p:cNvPr id="21" name="Freihandform 52"/>
          <p:cNvSpPr/>
          <p:nvPr/>
        </p:nvSpPr>
        <p:spPr>
          <a:xfrm>
            <a:off x="7002352" y="2122682"/>
            <a:ext cx="1064475" cy="2754108"/>
          </a:xfrm>
          <a:custGeom>
            <a:avLst/>
            <a:gdLst>
              <a:gd name="connsiteX0" fmla="*/ 0 w 695325"/>
              <a:gd name="connsiteY0" fmla="*/ 2924175 h 3319463"/>
              <a:gd name="connsiteX1" fmla="*/ 180975 w 695325"/>
              <a:gd name="connsiteY1" fmla="*/ 3105150 h 3319463"/>
              <a:gd name="connsiteX2" fmla="*/ 457200 w 695325"/>
              <a:gd name="connsiteY2" fmla="*/ 1638300 h 3319463"/>
              <a:gd name="connsiteX3" fmla="*/ 695325 w 695325"/>
              <a:gd name="connsiteY3" fmla="*/ 0 h 3319463"/>
              <a:gd name="connsiteX0" fmla="*/ 0 w 793647"/>
              <a:gd name="connsiteY0" fmla="*/ 2459601 h 3242033"/>
              <a:gd name="connsiteX1" fmla="*/ 279297 w 793647"/>
              <a:gd name="connsiteY1" fmla="*/ 3105150 h 3242033"/>
              <a:gd name="connsiteX2" fmla="*/ 555522 w 793647"/>
              <a:gd name="connsiteY2" fmla="*/ 1638300 h 3242033"/>
              <a:gd name="connsiteX3" fmla="*/ 793647 w 793647"/>
              <a:gd name="connsiteY3" fmla="*/ 0 h 3242033"/>
              <a:gd name="connsiteX0" fmla="*/ 0 w 793647"/>
              <a:gd name="connsiteY0" fmla="*/ 2459601 h 3242033"/>
              <a:gd name="connsiteX1" fmla="*/ 279297 w 793647"/>
              <a:gd name="connsiteY1" fmla="*/ 3105150 h 3242033"/>
              <a:gd name="connsiteX2" fmla="*/ 555522 w 793647"/>
              <a:gd name="connsiteY2" fmla="*/ 1638300 h 3242033"/>
              <a:gd name="connsiteX3" fmla="*/ 793647 w 793647"/>
              <a:gd name="connsiteY3" fmla="*/ 0 h 3242033"/>
              <a:gd name="connsiteX0" fmla="*/ 0 w 793647"/>
              <a:gd name="connsiteY0" fmla="*/ 2459601 h 2755336"/>
              <a:gd name="connsiteX1" fmla="*/ 279297 w 793647"/>
              <a:gd name="connsiteY1" fmla="*/ 2618453 h 2755336"/>
              <a:gd name="connsiteX2" fmla="*/ 555522 w 793647"/>
              <a:gd name="connsiteY2" fmla="*/ 1638300 h 2755336"/>
              <a:gd name="connsiteX3" fmla="*/ 793647 w 793647"/>
              <a:gd name="connsiteY3" fmla="*/ 0 h 2755336"/>
              <a:gd name="connsiteX0" fmla="*/ 0 w 796105"/>
              <a:gd name="connsiteY0" fmla="*/ 2462059 h 2755746"/>
              <a:gd name="connsiteX1" fmla="*/ 281755 w 796105"/>
              <a:gd name="connsiteY1" fmla="*/ 2618453 h 2755746"/>
              <a:gd name="connsiteX2" fmla="*/ 557980 w 796105"/>
              <a:gd name="connsiteY2" fmla="*/ 1638300 h 2755746"/>
              <a:gd name="connsiteX3" fmla="*/ 796105 w 796105"/>
              <a:gd name="connsiteY3" fmla="*/ 0 h 2755746"/>
              <a:gd name="connsiteX0" fmla="*/ 0 w 796105"/>
              <a:gd name="connsiteY0" fmla="*/ 2462059 h 2755746"/>
              <a:gd name="connsiteX1" fmla="*/ 281755 w 796105"/>
              <a:gd name="connsiteY1" fmla="*/ 2618453 h 2755746"/>
              <a:gd name="connsiteX2" fmla="*/ 557980 w 796105"/>
              <a:gd name="connsiteY2" fmla="*/ 1638300 h 2755746"/>
              <a:gd name="connsiteX3" fmla="*/ 796105 w 796105"/>
              <a:gd name="connsiteY3" fmla="*/ 0 h 2755746"/>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Lst>
            <a:ahLst/>
            <a:cxnLst>
              <a:cxn ang="0">
                <a:pos x="connsiteX0" y="connsiteY0"/>
              </a:cxn>
              <a:cxn ang="0">
                <a:pos x="connsiteX1" y="connsiteY1"/>
              </a:cxn>
              <a:cxn ang="0">
                <a:pos x="connsiteX2" y="connsiteY2"/>
              </a:cxn>
              <a:cxn ang="0">
                <a:pos x="connsiteX3" y="connsiteY3"/>
              </a:cxn>
            </a:cxnLst>
            <a:rect l="l" t="t" r="r" b="b"/>
            <a:pathLst>
              <a:path w="798564" h="2754108">
                <a:moveTo>
                  <a:pt x="0" y="2452227"/>
                </a:moveTo>
                <a:cubicBezTo>
                  <a:pt x="40097" y="2627749"/>
                  <a:pt x="190807" y="2754108"/>
                  <a:pt x="284214" y="2618453"/>
                </a:cubicBezTo>
                <a:cubicBezTo>
                  <a:pt x="377621" y="2482798"/>
                  <a:pt x="474714" y="2074709"/>
                  <a:pt x="560439" y="1638300"/>
                </a:cubicBezTo>
                <a:cubicBezTo>
                  <a:pt x="646164" y="1201891"/>
                  <a:pt x="722364" y="560387"/>
                  <a:pt x="798564" y="0"/>
                </a:cubicBezTo>
              </a:path>
            </a:pathLst>
          </a:cu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baseline="-25000">
              <a:solidFill>
                <a:srgbClr val="000000"/>
              </a:solidFill>
            </a:endParaRPr>
          </a:p>
        </p:txBody>
      </p:sp>
      <p:sp>
        <p:nvSpPr>
          <p:cNvPr id="22" name="Freihandform 47"/>
          <p:cNvSpPr/>
          <p:nvPr/>
        </p:nvSpPr>
        <p:spPr>
          <a:xfrm>
            <a:off x="719328" y="3700353"/>
            <a:ext cx="3533390" cy="2321960"/>
          </a:xfrm>
          <a:custGeom>
            <a:avLst/>
            <a:gdLst>
              <a:gd name="connsiteX0" fmla="*/ 0 w 2650733"/>
              <a:gd name="connsiteY0" fmla="*/ 2321960 h 2321960"/>
              <a:gd name="connsiteX1" fmla="*/ 1849348 w 2650733"/>
              <a:gd name="connsiteY1" fmla="*/ 1541124 h 2321960"/>
              <a:gd name="connsiteX2" fmla="*/ 2650733 w 2650733"/>
              <a:gd name="connsiteY2" fmla="*/ 0 h 2321960"/>
            </a:gdLst>
            <a:ahLst/>
            <a:cxnLst>
              <a:cxn ang="0">
                <a:pos x="connsiteX0" y="connsiteY0"/>
              </a:cxn>
              <a:cxn ang="0">
                <a:pos x="connsiteX1" y="connsiteY1"/>
              </a:cxn>
              <a:cxn ang="0">
                <a:pos x="connsiteX2" y="connsiteY2"/>
              </a:cxn>
            </a:cxnLst>
            <a:rect l="l" t="t" r="r" b="b"/>
            <a:pathLst>
              <a:path w="2650733" h="2321960">
                <a:moveTo>
                  <a:pt x="0" y="2321960"/>
                </a:moveTo>
                <a:cubicBezTo>
                  <a:pt x="703779" y="2125038"/>
                  <a:pt x="1407559" y="1928117"/>
                  <a:pt x="1849348" y="1541124"/>
                </a:cubicBezTo>
                <a:cubicBezTo>
                  <a:pt x="2291137" y="1154131"/>
                  <a:pt x="2470935" y="577065"/>
                  <a:pt x="2650733" y="0"/>
                </a:cubicBezTo>
              </a:path>
            </a:pathLst>
          </a:cu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baseline="-25000">
              <a:solidFill>
                <a:srgbClr val="000000"/>
              </a:solidFill>
            </a:endParaRPr>
          </a:p>
        </p:txBody>
      </p:sp>
      <p:sp>
        <p:nvSpPr>
          <p:cNvPr id="23" name="Freihandform 48"/>
          <p:cNvSpPr/>
          <p:nvPr/>
        </p:nvSpPr>
        <p:spPr>
          <a:xfrm>
            <a:off x="4252083" y="2860656"/>
            <a:ext cx="1387391" cy="839698"/>
          </a:xfrm>
          <a:custGeom>
            <a:avLst/>
            <a:gdLst>
              <a:gd name="connsiteX0" fmla="*/ 0 w 1900719"/>
              <a:gd name="connsiteY0" fmla="*/ 934948 h 934948"/>
              <a:gd name="connsiteX1" fmla="*/ 462337 w 1900719"/>
              <a:gd name="connsiteY1" fmla="*/ 277402 h 934948"/>
              <a:gd name="connsiteX2" fmla="*/ 1900719 w 1900719"/>
              <a:gd name="connsiteY2" fmla="*/ 0 h 934948"/>
              <a:gd name="connsiteX0" fmla="*/ 0 w 1373550"/>
              <a:gd name="connsiteY0" fmla="*/ 868273 h 868273"/>
              <a:gd name="connsiteX1" fmla="*/ 462337 w 1373550"/>
              <a:gd name="connsiteY1" fmla="*/ 210727 h 868273"/>
              <a:gd name="connsiteX2" fmla="*/ 1373550 w 1373550"/>
              <a:gd name="connsiteY2" fmla="*/ 0 h 868273"/>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360923 w 1047663"/>
              <a:gd name="connsiteY1" fmla="*/ 241145 h 839698"/>
              <a:gd name="connsiteX2" fmla="*/ 1047663 w 1047663"/>
              <a:gd name="connsiteY2" fmla="*/ 0 h 839698"/>
              <a:gd name="connsiteX0" fmla="*/ 0 w 1047663"/>
              <a:gd name="connsiteY0" fmla="*/ 839698 h 839698"/>
              <a:gd name="connsiteX1" fmla="*/ 360923 w 1047663"/>
              <a:gd name="connsiteY1" fmla="*/ 241145 h 839698"/>
              <a:gd name="connsiteX2" fmla="*/ 1047663 w 1047663"/>
              <a:gd name="connsiteY2" fmla="*/ 0 h 839698"/>
              <a:gd name="connsiteX0" fmla="*/ 0 w 1035295"/>
              <a:gd name="connsiteY0" fmla="*/ 792995 h 792995"/>
              <a:gd name="connsiteX1" fmla="*/ 348555 w 1035295"/>
              <a:gd name="connsiteY1" fmla="*/ 241145 h 792995"/>
              <a:gd name="connsiteX2" fmla="*/ 1035295 w 1035295"/>
              <a:gd name="connsiteY2" fmla="*/ 0 h 792995"/>
              <a:gd name="connsiteX0" fmla="*/ 0 w 1052610"/>
              <a:gd name="connsiteY0" fmla="*/ 839698 h 839698"/>
              <a:gd name="connsiteX1" fmla="*/ 365870 w 1052610"/>
              <a:gd name="connsiteY1" fmla="*/ 241145 h 839698"/>
              <a:gd name="connsiteX2" fmla="*/ 1052610 w 1052610"/>
              <a:gd name="connsiteY2" fmla="*/ 0 h 839698"/>
            </a:gdLst>
            <a:ahLst/>
            <a:cxnLst>
              <a:cxn ang="0">
                <a:pos x="connsiteX0" y="connsiteY0"/>
              </a:cxn>
              <a:cxn ang="0">
                <a:pos x="connsiteX1" y="connsiteY1"/>
              </a:cxn>
              <a:cxn ang="0">
                <a:pos x="connsiteX2" y="connsiteY2"/>
              </a:cxn>
            </a:cxnLst>
            <a:rect l="l" t="t" r="r" b="b"/>
            <a:pathLst>
              <a:path w="1052610" h="839698">
                <a:moveTo>
                  <a:pt x="0" y="839698"/>
                </a:moveTo>
                <a:cubicBezTo>
                  <a:pt x="72775" y="588837"/>
                  <a:pt x="191260" y="381095"/>
                  <a:pt x="365870" y="241145"/>
                </a:cubicBezTo>
                <a:cubicBezTo>
                  <a:pt x="534606" y="123932"/>
                  <a:pt x="760190" y="32213"/>
                  <a:pt x="1052610" y="0"/>
                </a:cubicBezTo>
              </a:path>
            </a:pathLst>
          </a:cu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baseline="-25000">
              <a:solidFill>
                <a:srgbClr val="000000"/>
              </a:solidFill>
            </a:endParaRPr>
          </a:p>
        </p:txBody>
      </p:sp>
      <p:sp>
        <p:nvSpPr>
          <p:cNvPr id="24" name="Textfeld 60"/>
          <p:cNvSpPr txBox="1"/>
          <p:nvPr/>
        </p:nvSpPr>
        <p:spPr>
          <a:xfrm>
            <a:off x="3110209" y="5293665"/>
            <a:ext cx="1580747" cy="374571"/>
          </a:xfrm>
          <a:prstGeom prst="roundRect">
            <a:avLst/>
          </a:prstGeom>
          <a:noFill/>
          <a:ln w="6350">
            <a:solidFill>
              <a:srgbClr val="000000"/>
            </a:solidFill>
          </a:ln>
        </p:spPr>
        <p:txBody>
          <a:bodyPr wrap="square" lIns="0" rIns="0" rtlCol="0">
            <a:spAutoFit/>
          </a:bodyPr>
          <a:lstStyle/>
          <a:p>
            <a:pPr algn="ctr"/>
            <a:r>
              <a:rPr lang="de-DE" sz="1600" dirty="0" err="1" smtClean="0">
                <a:solidFill>
                  <a:srgbClr val="000000"/>
                </a:solidFill>
                <a:latin typeface="Segoe Semibold"/>
              </a:rPr>
              <a:t>Actual</a:t>
            </a:r>
            <a:r>
              <a:rPr lang="de-DE" sz="1600" dirty="0" smtClean="0">
                <a:solidFill>
                  <a:srgbClr val="000000"/>
                </a:solidFill>
                <a:latin typeface="Segoe Semibold"/>
              </a:rPr>
              <a:t> </a:t>
            </a:r>
            <a:r>
              <a:rPr lang="de-DE" sz="1600" dirty="0" err="1" smtClean="0">
                <a:solidFill>
                  <a:srgbClr val="000000"/>
                </a:solidFill>
                <a:latin typeface="Segoe Semibold"/>
              </a:rPr>
              <a:t>Load</a:t>
            </a:r>
            <a:endParaRPr lang="de-DE" sz="1600" dirty="0">
              <a:solidFill>
                <a:srgbClr val="000000"/>
              </a:solidFill>
              <a:latin typeface="Segoe Semibold"/>
            </a:endParaRPr>
          </a:p>
        </p:txBody>
      </p:sp>
      <p:sp>
        <p:nvSpPr>
          <p:cNvPr id="25" name="Textfeld 61"/>
          <p:cNvSpPr txBox="1"/>
          <p:nvPr/>
        </p:nvSpPr>
        <p:spPr>
          <a:xfrm>
            <a:off x="4139952" y="1569256"/>
            <a:ext cx="1739447" cy="589760"/>
          </a:xfrm>
          <a:prstGeom prst="roundRect">
            <a:avLst/>
          </a:prstGeom>
          <a:noFill/>
          <a:ln w="6350">
            <a:solidFill>
              <a:srgbClr val="000000"/>
            </a:solidFill>
          </a:ln>
        </p:spPr>
        <p:txBody>
          <a:bodyPr wrap="square" lIns="0" rIns="0" rtlCol="0">
            <a:spAutoFit/>
          </a:bodyPr>
          <a:lstStyle/>
          <a:p>
            <a:pPr algn="ctr">
              <a:lnSpc>
                <a:spcPts val="1700"/>
              </a:lnSpc>
            </a:pPr>
            <a:r>
              <a:rPr lang="de-DE" sz="1600" dirty="0" smtClean="0">
                <a:solidFill>
                  <a:srgbClr val="000000"/>
                </a:solidFill>
                <a:latin typeface="Segoe Semibold"/>
              </a:rPr>
              <a:t>Allocated</a:t>
            </a:r>
            <a:br>
              <a:rPr lang="de-DE" sz="1600" dirty="0" smtClean="0">
                <a:solidFill>
                  <a:srgbClr val="000000"/>
                </a:solidFill>
                <a:latin typeface="Segoe Semibold"/>
              </a:rPr>
            </a:br>
            <a:r>
              <a:rPr lang="de-DE" sz="1600" dirty="0" smtClean="0">
                <a:solidFill>
                  <a:srgbClr val="000000"/>
                </a:solidFill>
                <a:latin typeface="Segoe Semibold"/>
              </a:rPr>
              <a:t>IT-capacities</a:t>
            </a:r>
            <a:endParaRPr lang="de-DE" sz="1600" dirty="0">
              <a:solidFill>
                <a:srgbClr val="000000"/>
              </a:solidFill>
              <a:latin typeface="Segoe Semibold"/>
            </a:endParaRPr>
          </a:p>
        </p:txBody>
      </p:sp>
      <p:cxnSp>
        <p:nvCxnSpPr>
          <p:cNvPr id="26" name="Gerade Verbindung mit Pfeil 68"/>
          <p:cNvCxnSpPr>
            <a:stCxn id="38" idx="0"/>
          </p:cNvCxnSpPr>
          <p:nvPr/>
        </p:nvCxnSpPr>
        <p:spPr>
          <a:xfrm flipH="1" flipV="1">
            <a:off x="7160648" y="2675024"/>
            <a:ext cx="873364" cy="2278608"/>
          </a:xfrm>
          <a:prstGeom prst="straightConnector1">
            <a:avLst/>
          </a:prstGeom>
          <a:ln w="12700">
            <a:solidFill>
              <a:srgbClr val="000000"/>
            </a:solidFill>
            <a:tailEnd type="stealth"/>
          </a:ln>
        </p:spPr>
        <p:style>
          <a:lnRef idx="1">
            <a:schemeClr val="accent1"/>
          </a:lnRef>
          <a:fillRef idx="0">
            <a:schemeClr val="accent1"/>
          </a:fillRef>
          <a:effectRef idx="0">
            <a:schemeClr val="accent1"/>
          </a:effectRef>
          <a:fontRef idx="minor">
            <a:schemeClr val="tx1"/>
          </a:fontRef>
        </p:style>
      </p:cxnSp>
      <p:sp>
        <p:nvSpPr>
          <p:cNvPr id="27" name="Textfeld 62"/>
          <p:cNvSpPr txBox="1"/>
          <p:nvPr/>
        </p:nvSpPr>
        <p:spPr>
          <a:xfrm>
            <a:off x="1034285" y="3007649"/>
            <a:ext cx="1637897" cy="589760"/>
          </a:xfrm>
          <a:prstGeom prst="roundRect">
            <a:avLst/>
          </a:prstGeom>
          <a:noFill/>
          <a:ln w="6350">
            <a:solidFill>
              <a:srgbClr val="000000"/>
            </a:solidFill>
          </a:ln>
        </p:spPr>
        <p:txBody>
          <a:bodyPr wrap="square" lIns="0" rIns="0" rtlCol="0">
            <a:spAutoFit/>
          </a:bodyPr>
          <a:lstStyle/>
          <a:p>
            <a:pPr algn="ctr">
              <a:lnSpc>
                <a:spcPts val="1700"/>
              </a:lnSpc>
            </a:pPr>
            <a:r>
              <a:rPr lang="de-DE" sz="1600" dirty="0" smtClean="0">
                <a:solidFill>
                  <a:srgbClr val="000000"/>
                </a:solidFill>
                <a:latin typeface="Segoe Semibold"/>
              </a:rPr>
              <a:t>“Waste“ IT Capacities</a:t>
            </a:r>
            <a:endParaRPr lang="de-DE" sz="1600" dirty="0">
              <a:solidFill>
                <a:srgbClr val="000000"/>
              </a:solidFill>
              <a:latin typeface="Segoe Semibold"/>
            </a:endParaRPr>
          </a:p>
        </p:txBody>
      </p:sp>
      <p:sp>
        <p:nvSpPr>
          <p:cNvPr id="28" name="Textfeld 65"/>
          <p:cNvSpPr txBox="1"/>
          <p:nvPr/>
        </p:nvSpPr>
        <p:spPr>
          <a:xfrm>
            <a:off x="1859573" y="2136107"/>
            <a:ext cx="1980703" cy="589760"/>
          </a:xfrm>
          <a:prstGeom prst="roundRect">
            <a:avLst/>
          </a:prstGeom>
          <a:noFill/>
          <a:ln w="6350">
            <a:solidFill>
              <a:srgbClr val="000000"/>
            </a:solidFill>
          </a:ln>
        </p:spPr>
        <p:txBody>
          <a:bodyPr wrap="square" lIns="0" rIns="0" rtlCol="0">
            <a:spAutoFit/>
          </a:bodyPr>
          <a:lstStyle/>
          <a:p>
            <a:pPr algn="ctr">
              <a:lnSpc>
                <a:spcPts val="1700"/>
              </a:lnSpc>
            </a:pPr>
            <a:r>
              <a:rPr lang="de-DE" sz="1600" dirty="0" smtClean="0">
                <a:solidFill>
                  <a:srgbClr val="000000"/>
                </a:solidFill>
                <a:latin typeface="Segoe Semibold"/>
              </a:rPr>
              <a:t>“Under-supply“ IT Capacities</a:t>
            </a:r>
            <a:endParaRPr lang="de-DE" sz="1600" dirty="0">
              <a:solidFill>
                <a:srgbClr val="000000"/>
              </a:solidFill>
              <a:latin typeface="Segoe Semibold"/>
            </a:endParaRPr>
          </a:p>
        </p:txBody>
      </p:sp>
      <p:cxnSp>
        <p:nvCxnSpPr>
          <p:cNvPr id="30" name="Gerade Verbindung mit Pfeil 66"/>
          <p:cNvCxnSpPr>
            <a:stCxn id="28" idx="2"/>
          </p:cNvCxnSpPr>
          <p:nvPr/>
        </p:nvCxnSpPr>
        <p:spPr>
          <a:xfrm>
            <a:off x="2849925" y="2725867"/>
            <a:ext cx="1688671" cy="781846"/>
          </a:xfrm>
          <a:prstGeom prst="straightConnector1">
            <a:avLst/>
          </a:prstGeom>
          <a:ln w="12700">
            <a:solidFill>
              <a:srgbClr val="000000"/>
            </a:solidFill>
            <a:tailEnd type="stealth"/>
          </a:ln>
        </p:spPr>
        <p:style>
          <a:lnRef idx="1">
            <a:schemeClr val="accent1"/>
          </a:lnRef>
          <a:fillRef idx="0">
            <a:schemeClr val="accent1"/>
          </a:fillRef>
          <a:effectRef idx="0">
            <a:schemeClr val="accent1"/>
          </a:effectRef>
          <a:fontRef idx="minor">
            <a:schemeClr val="tx1"/>
          </a:fontRef>
        </p:style>
      </p:cxnSp>
      <p:cxnSp>
        <p:nvCxnSpPr>
          <p:cNvPr id="31" name="Gerade Verbindung mit Pfeil 64"/>
          <p:cNvCxnSpPr>
            <a:stCxn id="27" idx="2"/>
          </p:cNvCxnSpPr>
          <p:nvPr/>
        </p:nvCxnSpPr>
        <p:spPr>
          <a:xfrm>
            <a:off x="1853234" y="3597409"/>
            <a:ext cx="1161752" cy="553238"/>
          </a:xfrm>
          <a:prstGeom prst="straightConnector1">
            <a:avLst/>
          </a:prstGeom>
          <a:ln w="12700">
            <a:solidFill>
              <a:srgbClr val="000000"/>
            </a:solidFill>
            <a:tailEnd type="stealth"/>
          </a:ln>
        </p:spPr>
        <p:style>
          <a:lnRef idx="1">
            <a:schemeClr val="accent1"/>
          </a:lnRef>
          <a:fillRef idx="0">
            <a:schemeClr val="accent1"/>
          </a:fillRef>
          <a:effectRef idx="0">
            <a:schemeClr val="accent1"/>
          </a:effectRef>
          <a:fontRef idx="minor">
            <a:schemeClr val="tx1"/>
          </a:fontRef>
        </p:style>
      </p:cxnSp>
      <p:cxnSp>
        <p:nvCxnSpPr>
          <p:cNvPr id="35" name="Gerade Verbindung mit Pfeil 7"/>
          <p:cNvCxnSpPr/>
          <p:nvPr/>
        </p:nvCxnSpPr>
        <p:spPr>
          <a:xfrm flipV="1">
            <a:off x="539552" y="1620082"/>
            <a:ext cx="22775" cy="4464496"/>
          </a:xfrm>
          <a:prstGeom prst="straightConnector1">
            <a:avLst/>
          </a:prstGeom>
          <a:ln w="12700">
            <a:solidFill>
              <a:srgbClr val="000000"/>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38" name="Textfeld 61"/>
          <p:cNvSpPr txBox="1"/>
          <p:nvPr/>
        </p:nvSpPr>
        <p:spPr>
          <a:xfrm>
            <a:off x="7164288" y="4953632"/>
            <a:ext cx="1739447" cy="589760"/>
          </a:xfrm>
          <a:prstGeom prst="roundRect">
            <a:avLst/>
          </a:prstGeom>
          <a:noFill/>
          <a:ln w="6350">
            <a:solidFill>
              <a:srgbClr val="000000"/>
            </a:solidFill>
          </a:ln>
        </p:spPr>
        <p:txBody>
          <a:bodyPr wrap="square" lIns="0" rIns="0" rtlCol="0">
            <a:spAutoFit/>
          </a:bodyPr>
          <a:lstStyle/>
          <a:p>
            <a:pPr algn="ctr">
              <a:lnSpc>
                <a:spcPts val="1700"/>
              </a:lnSpc>
            </a:pPr>
            <a:r>
              <a:rPr lang="de-DE" sz="1600" dirty="0" smtClean="0">
                <a:solidFill>
                  <a:srgbClr val="000000"/>
                </a:solidFill>
                <a:latin typeface="Segoe Semibold"/>
              </a:rPr>
              <a:t>Fixed Cost of</a:t>
            </a:r>
          </a:p>
          <a:p>
            <a:pPr algn="ctr">
              <a:lnSpc>
                <a:spcPts val="1700"/>
              </a:lnSpc>
            </a:pPr>
            <a:r>
              <a:rPr lang="de-DE" sz="1600" dirty="0" smtClean="0">
                <a:solidFill>
                  <a:srgbClr val="000000"/>
                </a:solidFill>
                <a:latin typeface="Segoe Semibold"/>
              </a:rPr>
              <a:t>IT-capacities</a:t>
            </a:r>
            <a:endParaRPr lang="de-DE" sz="1600" dirty="0">
              <a:solidFill>
                <a:srgbClr val="000000"/>
              </a:solidFill>
              <a:latin typeface="Segoe Semibold"/>
            </a:endParaRPr>
          </a:p>
        </p:txBody>
      </p:sp>
      <p:cxnSp>
        <p:nvCxnSpPr>
          <p:cNvPr id="40" name="Gerade Verbindung mit Pfeil 68"/>
          <p:cNvCxnSpPr/>
          <p:nvPr/>
        </p:nvCxnSpPr>
        <p:spPr>
          <a:xfrm>
            <a:off x="5148064" y="2153813"/>
            <a:ext cx="1025240" cy="470456"/>
          </a:xfrm>
          <a:prstGeom prst="straightConnector1">
            <a:avLst/>
          </a:prstGeom>
          <a:ln w="12700">
            <a:solidFill>
              <a:srgbClr val="000000"/>
            </a:solidFill>
            <a:tailEnd type="stealth"/>
          </a:ln>
        </p:spPr>
        <p:style>
          <a:lnRef idx="1">
            <a:schemeClr val="accent1"/>
          </a:lnRef>
          <a:fillRef idx="0">
            <a:schemeClr val="accent1"/>
          </a:fillRef>
          <a:effectRef idx="0">
            <a:schemeClr val="accent1"/>
          </a:effectRef>
          <a:fontRef idx="minor">
            <a:schemeClr val="tx1"/>
          </a:fontRef>
        </p:style>
      </p:cxnSp>
      <p:sp>
        <p:nvSpPr>
          <p:cNvPr id="45" name="Textfeld 60"/>
          <p:cNvSpPr txBox="1"/>
          <p:nvPr/>
        </p:nvSpPr>
        <p:spPr>
          <a:xfrm>
            <a:off x="4932040" y="3867474"/>
            <a:ext cx="1580747" cy="374571"/>
          </a:xfrm>
          <a:prstGeom prst="roundRect">
            <a:avLst/>
          </a:prstGeom>
          <a:noFill/>
          <a:ln w="6350">
            <a:solidFill>
              <a:srgbClr val="000000"/>
            </a:solidFill>
          </a:ln>
        </p:spPr>
        <p:txBody>
          <a:bodyPr wrap="square" lIns="0" rIns="0" rtlCol="0">
            <a:spAutoFit/>
          </a:bodyPr>
          <a:lstStyle/>
          <a:p>
            <a:pPr algn="ctr"/>
            <a:r>
              <a:rPr lang="de-DE" sz="1600" dirty="0" smtClean="0">
                <a:solidFill>
                  <a:srgbClr val="000000"/>
                </a:solidFill>
                <a:latin typeface="Segoe Semibold"/>
              </a:rPr>
              <a:t>Load Forecast</a:t>
            </a:r>
            <a:endParaRPr lang="de-DE" sz="1600" dirty="0">
              <a:solidFill>
                <a:srgbClr val="000000"/>
              </a:solidFill>
              <a:latin typeface="Segoe Semibold"/>
            </a:endParaRPr>
          </a:p>
        </p:txBody>
      </p:sp>
      <p:sp>
        <p:nvSpPr>
          <p:cNvPr id="2" name="Title 1"/>
          <p:cNvSpPr>
            <a:spLocks noGrp="1"/>
          </p:cNvSpPr>
          <p:nvPr>
            <p:ph type="title"/>
          </p:nvPr>
        </p:nvSpPr>
        <p:spPr>
          <a:xfrm>
            <a:off x="0" y="115888"/>
            <a:ext cx="7377113" cy="838200"/>
          </a:xfrm>
        </p:spPr>
        <p:txBody>
          <a:bodyPr>
            <a:normAutofit fontScale="90000"/>
          </a:bodyPr>
          <a:lstStyle/>
          <a:p>
            <a:r>
              <a:rPr lang="en-US" dirty="0" smtClean="0"/>
              <a:t>Over-provisioning – Out of Cloud... </a:t>
            </a:r>
            <a:r>
              <a:rPr lang="en-US" b="1" dirty="0" smtClean="0"/>
              <a:t>Btw, who remembers where we have seen this already!?</a:t>
            </a:r>
            <a:endParaRPr lang="en-US" b="1" dirty="0"/>
          </a:p>
        </p:txBody>
      </p:sp>
      <p:sp>
        <p:nvSpPr>
          <p:cNvPr id="33" name="TextBox 32"/>
          <p:cNvSpPr txBox="1"/>
          <p:nvPr/>
        </p:nvSpPr>
        <p:spPr>
          <a:xfrm>
            <a:off x="593509" y="6454954"/>
            <a:ext cx="2365401" cy="369332"/>
          </a:xfrm>
          <a:prstGeom prst="rect">
            <a:avLst/>
          </a:prstGeom>
          <a:noFill/>
        </p:spPr>
        <p:txBody>
          <a:bodyPr wrap="none" rtlCol="0">
            <a:spAutoFit/>
          </a:bodyPr>
          <a:lstStyle/>
          <a:p>
            <a:r>
              <a:rPr lang="en-US" dirty="0" smtClean="0"/>
              <a:t>Courtesy of Microsoft</a:t>
            </a:r>
            <a:endParaRPr lang="en-US" dirty="0"/>
          </a:p>
        </p:txBody>
      </p:sp>
    </p:spTree>
    <p:extLst>
      <p:ext uri="{BB962C8B-B14F-4D97-AF65-F5344CB8AC3E}">
        <p14:creationId xmlns:p14="http://schemas.microsoft.com/office/powerpoint/2010/main" val="3804229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down)">
                                      <p:cBhvr>
                                        <p:cTn id="14" dur="1000"/>
                                        <p:tgtEl>
                                          <p:spTgt spid="18"/>
                                        </p:tgtEl>
                                      </p:cBhvr>
                                    </p:animEffect>
                                  </p:childTnLst>
                                </p:cTn>
                              </p:par>
                              <p:par>
                                <p:cTn id="15" presetID="10"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500"/>
                                        <p:tgtEl>
                                          <p:spTgt spid="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par>
                                <p:cTn id="49" presetID="10" presetClass="entr" presetSubtype="0"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4" grpId="0" animBg="1"/>
      <p:bldP spid="25" grpId="0" animBg="1"/>
      <p:bldP spid="27" grpId="0" animBg="1"/>
      <p:bldP spid="28" grpId="0" animBg="1"/>
      <p:bldP spid="38" grpId="0" animBg="1"/>
      <p:bldP spid="45"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Gerade Verbindung mit Pfeil 15"/>
          <p:cNvCxnSpPr/>
          <p:nvPr/>
        </p:nvCxnSpPr>
        <p:spPr>
          <a:xfrm flipV="1">
            <a:off x="1294235" y="1642480"/>
            <a:ext cx="6000792" cy="4143404"/>
          </a:xfrm>
          <a:prstGeom prst="straightConnector1">
            <a:avLst/>
          </a:prstGeom>
          <a:ln w="12700">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sp>
        <p:nvSpPr>
          <p:cNvPr id="35" name="Textfeld 34"/>
          <p:cNvSpPr txBox="1"/>
          <p:nvPr/>
        </p:nvSpPr>
        <p:spPr>
          <a:xfrm>
            <a:off x="4008879" y="1793423"/>
            <a:ext cx="1291936" cy="578882"/>
          </a:xfrm>
          <a:prstGeom prst="roundRect">
            <a:avLst/>
          </a:prstGeom>
          <a:noFill/>
          <a:ln w="6350">
            <a:solidFill>
              <a:schemeClr val="tx1"/>
            </a:solidFill>
          </a:ln>
        </p:spPr>
        <p:txBody>
          <a:bodyPr wrap="square" lIns="0" rIns="0" rtlCol="0">
            <a:spAutoFit/>
          </a:bodyPr>
          <a:lstStyle/>
          <a:p>
            <a:pPr algn="ctr"/>
            <a:r>
              <a:rPr lang="de-DE" sz="1400" dirty="0" smtClean="0">
                <a:solidFill>
                  <a:srgbClr val="000000"/>
                </a:solidFill>
              </a:rPr>
              <a:t>Allocated IT capacities</a:t>
            </a:r>
            <a:endParaRPr lang="de-DE" sz="1400" dirty="0">
              <a:solidFill>
                <a:srgbClr val="000000"/>
              </a:solidFill>
            </a:endParaRPr>
          </a:p>
        </p:txBody>
      </p:sp>
      <p:sp>
        <p:nvSpPr>
          <p:cNvPr id="25" name="Textfeld 24"/>
          <p:cNvSpPr txBox="1"/>
          <p:nvPr/>
        </p:nvSpPr>
        <p:spPr>
          <a:xfrm>
            <a:off x="3563888" y="5013110"/>
            <a:ext cx="1221801" cy="794642"/>
          </a:xfrm>
          <a:prstGeom prst="roundRect">
            <a:avLst>
              <a:gd name="adj" fmla="val 10381"/>
            </a:avLst>
          </a:prstGeom>
          <a:noFill/>
          <a:ln w="6350">
            <a:solidFill>
              <a:schemeClr val="tx1"/>
            </a:solidFill>
          </a:ln>
        </p:spPr>
        <p:txBody>
          <a:bodyPr wrap="square" lIns="0" rIns="0" rtlCol="0" anchor="ctr" anchorCtr="0">
            <a:spAutoFit/>
          </a:bodyPr>
          <a:lstStyle/>
          <a:p>
            <a:pPr algn="ctr">
              <a:lnSpc>
                <a:spcPts val="1700"/>
              </a:lnSpc>
            </a:pPr>
            <a:r>
              <a:rPr lang="de-DE" sz="1600" dirty="0" smtClean="0">
                <a:solidFill>
                  <a:srgbClr val="000000"/>
                </a:solidFill>
                <a:latin typeface="Segoe Semibold"/>
              </a:rPr>
              <a:t>Reduction </a:t>
            </a:r>
            <a:br>
              <a:rPr lang="de-DE" sz="1600" dirty="0" smtClean="0">
                <a:solidFill>
                  <a:srgbClr val="000000"/>
                </a:solidFill>
                <a:latin typeface="Segoe Semibold"/>
              </a:rPr>
            </a:br>
            <a:r>
              <a:rPr lang="de-DE" sz="1600" dirty="0" smtClean="0">
                <a:solidFill>
                  <a:srgbClr val="000000"/>
                </a:solidFill>
                <a:latin typeface="Segoe Semibold"/>
              </a:rPr>
              <a:t>of initial investments</a:t>
            </a:r>
            <a:endParaRPr lang="de-DE" sz="1600" dirty="0">
              <a:solidFill>
                <a:srgbClr val="000000"/>
              </a:solidFill>
              <a:latin typeface="Segoe Semibold"/>
            </a:endParaRPr>
          </a:p>
        </p:txBody>
      </p:sp>
      <p:sp>
        <p:nvSpPr>
          <p:cNvPr id="26" name="Textfeld 25"/>
          <p:cNvSpPr txBox="1"/>
          <p:nvPr/>
        </p:nvSpPr>
        <p:spPr>
          <a:xfrm>
            <a:off x="1759459" y="3642744"/>
            <a:ext cx="1355568" cy="589760"/>
          </a:xfrm>
          <a:prstGeom prst="roundRect">
            <a:avLst/>
          </a:prstGeom>
          <a:noFill/>
          <a:ln w="6350">
            <a:solidFill>
              <a:schemeClr val="tx1"/>
            </a:solidFill>
          </a:ln>
        </p:spPr>
        <p:txBody>
          <a:bodyPr wrap="square" lIns="0" rIns="0" rtlCol="0">
            <a:spAutoFit/>
          </a:bodyPr>
          <a:lstStyle/>
          <a:p>
            <a:pPr algn="ctr">
              <a:lnSpc>
                <a:spcPts val="1700"/>
              </a:lnSpc>
            </a:pPr>
            <a:r>
              <a:rPr lang="de-DE" sz="1600" dirty="0" smtClean="0">
                <a:solidFill>
                  <a:srgbClr val="000000"/>
                </a:solidFill>
                <a:latin typeface="Segoe Semibold"/>
              </a:rPr>
              <a:t>Reduction of “over-supply“</a:t>
            </a:r>
            <a:endParaRPr lang="de-DE" sz="1600" dirty="0">
              <a:solidFill>
                <a:srgbClr val="000000"/>
              </a:solidFill>
              <a:latin typeface="Segoe Semibold"/>
            </a:endParaRPr>
          </a:p>
        </p:txBody>
      </p:sp>
      <p:cxnSp>
        <p:nvCxnSpPr>
          <p:cNvPr id="27" name="Gerade Verbindung mit Pfeil 26"/>
          <p:cNvCxnSpPr>
            <a:stCxn id="26" idx="2"/>
          </p:cNvCxnSpPr>
          <p:nvPr/>
        </p:nvCxnSpPr>
        <p:spPr>
          <a:xfrm>
            <a:off x="2437243" y="4232504"/>
            <a:ext cx="571507" cy="55324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9" name="Textfeld 28"/>
          <p:cNvSpPr txBox="1"/>
          <p:nvPr/>
        </p:nvSpPr>
        <p:spPr>
          <a:xfrm>
            <a:off x="1666029" y="2470103"/>
            <a:ext cx="2038050" cy="374571"/>
          </a:xfrm>
          <a:prstGeom prst="roundRect">
            <a:avLst/>
          </a:prstGeom>
          <a:noFill/>
          <a:ln w="6350">
            <a:solidFill>
              <a:schemeClr val="tx1"/>
            </a:solidFill>
          </a:ln>
        </p:spPr>
        <p:txBody>
          <a:bodyPr wrap="square" lIns="0" rIns="0" rtlCol="0">
            <a:spAutoFit/>
          </a:bodyPr>
          <a:lstStyle/>
          <a:p>
            <a:pPr algn="ctr"/>
            <a:r>
              <a:rPr lang="de-DE" sz="1600" dirty="0" smtClean="0">
                <a:solidFill>
                  <a:srgbClr val="000000"/>
                </a:solidFill>
                <a:latin typeface="Segoe Semibold"/>
              </a:rPr>
              <a:t>No “under-supply“</a:t>
            </a:r>
            <a:endParaRPr lang="de-DE" sz="1600" dirty="0">
              <a:solidFill>
                <a:srgbClr val="000000"/>
              </a:solidFill>
              <a:latin typeface="Segoe Semibold"/>
            </a:endParaRPr>
          </a:p>
        </p:txBody>
      </p:sp>
      <p:cxnSp>
        <p:nvCxnSpPr>
          <p:cNvPr id="31" name="Gerade Verbindung mit Pfeil 30"/>
          <p:cNvCxnSpPr>
            <a:stCxn id="29" idx="2"/>
          </p:cNvCxnSpPr>
          <p:nvPr/>
        </p:nvCxnSpPr>
        <p:spPr>
          <a:xfrm rot="16200000" flipH="1">
            <a:off x="3063834" y="2465892"/>
            <a:ext cx="423388" cy="1180948"/>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4" name="Textfeld 33"/>
          <p:cNvSpPr txBox="1"/>
          <p:nvPr/>
        </p:nvSpPr>
        <p:spPr>
          <a:xfrm>
            <a:off x="6762352" y="3679342"/>
            <a:ext cx="1397287" cy="1250985"/>
          </a:xfrm>
          <a:prstGeom prst="roundRect">
            <a:avLst>
              <a:gd name="adj" fmla="val 9854"/>
            </a:avLst>
          </a:prstGeom>
          <a:noFill/>
          <a:ln w="6350">
            <a:solidFill>
              <a:schemeClr val="tx1"/>
            </a:solidFill>
          </a:ln>
        </p:spPr>
        <p:txBody>
          <a:bodyPr wrap="square" lIns="0" rIns="0" rtlCol="0">
            <a:spAutoFit/>
          </a:bodyPr>
          <a:lstStyle/>
          <a:p>
            <a:pPr algn="ctr">
              <a:lnSpc>
                <a:spcPts val="1700"/>
              </a:lnSpc>
            </a:pPr>
            <a:r>
              <a:rPr lang="de-DE" sz="1600" dirty="0" smtClean="0">
                <a:solidFill>
                  <a:srgbClr val="000000"/>
                </a:solidFill>
                <a:latin typeface="Segoe Semibold"/>
              </a:rPr>
              <a:t>Possible reduction of IT-capacities in case of reduced load</a:t>
            </a:r>
            <a:endParaRPr lang="de-DE" sz="1600" dirty="0">
              <a:solidFill>
                <a:srgbClr val="000000"/>
              </a:solidFill>
              <a:latin typeface="Segoe Semibold"/>
            </a:endParaRPr>
          </a:p>
        </p:txBody>
      </p:sp>
      <p:cxnSp>
        <p:nvCxnSpPr>
          <p:cNvPr id="36" name="Gerade Verbindung mit Pfeil 35"/>
          <p:cNvCxnSpPr>
            <a:stCxn id="34" idx="0"/>
          </p:cNvCxnSpPr>
          <p:nvPr/>
        </p:nvCxnSpPr>
        <p:spPr>
          <a:xfrm flipH="1" flipV="1">
            <a:off x="5866268" y="2856934"/>
            <a:ext cx="1594728" cy="822408"/>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7" name="Gerade Verbindung mit Pfeil 36"/>
          <p:cNvCxnSpPr>
            <a:stCxn id="25" idx="1"/>
          </p:cNvCxnSpPr>
          <p:nvPr/>
        </p:nvCxnSpPr>
        <p:spPr>
          <a:xfrm flipH="1" flipV="1">
            <a:off x="2495516" y="4930327"/>
            <a:ext cx="1068372" cy="480104"/>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nvGrpSpPr>
          <p:cNvPr id="2" name="Gruppieren 53"/>
          <p:cNvGrpSpPr/>
          <p:nvPr/>
        </p:nvGrpSpPr>
        <p:grpSpPr>
          <a:xfrm>
            <a:off x="1285265" y="1899671"/>
            <a:ext cx="5514440" cy="3894869"/>
            <a:chOff x="1848386" y="1971675"/>
            <a:chExt cx="5514440" cy="3894869"/>
          </a:xfrm>
        </p:grpSpPr>
        <p:sp>
          <p:nvSpPr>
            <p:cNvPr id="46" name="Freihandform 45"/>
            <p:cNvSpPr/>
            <p:nvPr/>
          </p:nvSpPr>
          <p:spPr>
            <a:xfrm>
              <a:off x="5534026" y="2674936"/>
              <a:ext cx="1032695" cy="1755723"/>
            </a:xfrm>
            <a:custGeom>
              <a:avLst/>
              <a:gdLst>
                <a:gd name="connsiteX0" fmla="*/ 0 w 1133475"/>
                <a:gd name="connsiteY0" fmla="*/ 30162 h 2239962"/>
                <a:gd name="connsiteX1" fmla="*/ 600075 w 1133475"/>
                <a:gd name="connsiteY1" fmla="*/ 153987 h 2239962"/>
                <a:gd name="connsiteX2" fmla="*/ 914400 w 1133475"/>
                <a:gd name="connsiteY2" fmla="*/ 954087 h 2239962"/>
                <a:gd name="connsiteX3" fmla="*/ 1133475 w 1133475"/>
                <a:gd name="connsiteY3" fmla="*/ 2239962 h 2239962"/>
                <a:gd name="connsiteX4" fmla="*/ 1133475 w 1133475"/>
                <a:gd name="connsiteY4" fmla="*/ 2239962 h 2239962"/>
                <a:gd name="connsiteX0" fmla="*/ 0 w 1188730"/>
                <a:gd name="connsiteY0" fmla="*/ 30162 h 2429694"/>
                <a:gd name="connsiteX1" fmla="*/ 600075 w 1188730"/>
                <a:gd name="connsiteY1" fmla="*/ 153987 h 2429694"/>
                <a:gd name="connsiteX2" fmla="*/ 914400 w 1188730"/>
                <a:gd name="connsiteY2" fmla="*/ 954087 h 2429694"/>
                <a:gd name="connsiteX3" fmla="*/ 1133475 w 1188730"/>
                <a:gd name="connsiteY3" fmla="*/ 2239962 h 2429694"/>
                <a:gd name="connsiteX4" fmla="*/ 582869 w 1188730"/>
                <a:gd name="connsiteY4" fmla="*/ 2092478 h 2429694"/>
                <a:gd name="connsiteX0" fmla="*/ 0 w 1087950"/>
                <a:gd name="connsiteY0" fmla="*/ 30162 h 2141639"/>
                <a:gd name="connsiteX1" fmla="*/ 600075 w 1087950"/>
                <a:gd name="connsiteY1" fmla="*/ 153987 h 2141639"/>
                <a:gd name="connsiteX2" fmla="*/ 914400 w 1087950"/>
                <a:gd name="connsiteY2" fmla="*/ 954087 h 2141639"/>
                <a:gd name="connsiteX3" fmla="*/ 1032695 w 1087950"/>
                <a:gd name="connsiteY3" fmla="*/ 1755723 h 2141639"/>
                <a:gd name="connsiteX4" fmla="*/ 582869 w 1087950"/>
                <a:gd name="connsiteY4" fmla="*/ 2092478 h 2141639"/>
                <a:gd name="connsiteX0" fmla="*/ 0 w 1087950"/>
                <a:gd name="connsiteY0" fmla="*/ 30162 h 2092478"/>
                <a:gd name="connsiteX1" fmla="*/ 600075 w 1087950"/>
                <a:gd name="connsiteY1" fmla="*/ 153987 h 2092478"/>
                <a:gd name="connsiteX2" fmla="*/ 914400 w 1087950"/>
                <a:gd name="connsiteY2" fmla="*/ 954087 h 2092478"/>
                <a:gd name="connsiteX3" fmla="*/ 1032695 w 1087950"/>
                <a:gd name="connsiteY3" fmla="*/ 1755723 h 2092478"/>
                <a:gd name="connsiteX4" fmla="*/ 582869 w 1087950"/>
                <a:gd name="connsiteY4" fmla="*/ 2092478 h 2092478"/>
                <a:gd name="connsiteX0" fmla="*/ 0 w 1140030"/>
                <a:gd name="connsiteY0" fmla="*/ 30162 h 2185884"/>
                <a:gd name="connsiteX1" fmla="*/ 600075 w 1140030"/>
                <a:gd name="connsiteY1" fmla="*/ 153987 h 2185884"/>
                <a:gd name="connsiteX2" fmla="*/ 914400 w 1140030"/>
                <a:gd name="connsiteY2" fmla="*/ 954087 h 2185884"/>
                <a:gd name="connsiteX3" fmla="*/ 1032695 w 1140030"/>
                <a:gd name="connsiteY3" fmla="*/ 1755723 h 2185884"/>
                <a:gd name="connsiteX4" fmla="*/ 1072024 w 1140030"/>
                <a:gd name="connsiteY4" fmla="*/ 2185884 h 2185884"/>
                <a:gd name="connsiteX0" fmla="*/ 0 w 1072024"/>
                <a:gd name="connsiteY0" fmla="*/ 30162 h 2185884"/>
                <a:gd name="connsiteX1" fmla="*/ 600075 w 1072024"/>
                <a:gd name="connsiteY1" fmla="*/ 153987 h 2185884"/>
                <a:gd name="connsiteX2" fmla="*/ 914400 w 1072024"/>
                <a:gd name="connsiteY2" fmla="*/ 954087 h 2185884"/>
                <a:gd name="connsiteX3" fmla="*/ 1032695 w 1072024"/>
                <a:gd name="connsiteY3" fmla="*/ 1755723 h 2185884"/>
                <a:gd name="connsiteX4" fmla="*/ 1072024 w 1072024"/>
                <a:gd name="connsiteY4" fmla="*/ 2185884 h 2185884"/>
                <a:gd name="connsiteX0" fmla="*/ 0 w 1054459"/>
                <a:gd name="connsiteY0" fmla="*/ 30162 h 1906945"/>
                <a:gd name="connsiteX1" fmla="*/ 600075 w 1054459"/>
                <a:gd name="connsiteY1" fmla="*/ 153987 h 1906945"/>
                <a:gd name="connsiteX2" fmla="*/ 914400 w 1054459"/>
                <a:gd name="connsiteY2" fmla="*/ 954087 h 1906945"/>
                <a:gd name="connsiteX3" fmla="*/ 1032695 w 1054459"/>
                <a:gd name="connsiteY3" fmla="*/ 1755723 h 1906945"/>
                <a:gd name="connsiteX4" fmla="*/ 1044985 w 1054459"/>
                <a:gd name="connsiteY4" fmla="*/ 1861420 h 1906945"/>
                <a:gd name="connsiteX0" fmla="*/ 0 w 1032695"/>
                <a:gd name="connsiteY0" fmla="*/ 30162 h 1755723"/>
                <a:gd name="connsiteX1" fmla="*/ 600075 w 1032695"/>
                <a:gd name="connsiteY1" fmla="*/ 153987 h 1755723"/>
                <a:gd name="connsiteX2" fmla="*/ 914400 w 1032695"/>
                <a:gd name="connsiteY2" fmla="*/ 954087 h 1755723"/>
                <a:gd name="connsiteX3" fmla="*/ 1032695 w 1032695"/>
                <a:gd name="connsiteY3" fmla="*/ 1755723 h 1755723"/>
              </a:gdLst>
              <a:ahLst/>
              <a:cxnLst>
                <a:cxn ang="0">
                  <a:pos x="connsiteX0" y="connsiteY0"/>
                </a:cxn>
                <a:cxn ang="0">
                  <a:pos x="connsiteX1" y="connsiteY1"/>
                </a:cxn>
                <a:cxn ang="0">
                  <a:pos x="connsiteX2" y="connsiteY2"/>
                </a:cxn>
                <a:cxn ang="0">
                  <a:pos x="connsiteX3" y="connsiteY3"/>
                </a:cxn>
              </a:cxnLst>
              <a:rect l="l" t="t" r="r" b="b"/>
              <a:pathLst>
                <a:path w="1032695" h="1755723">
                  <a:moveTo>
                    <a:pt x="0" y="30162"/>
                  </a:moveTo>
                  <a:cubicBezTo>
                    <a:pt x="223837" y="15081"/>
                    <a:pt x="447675" y="0"/>
                    <a:pt x="600075" y="153987"/>
                  </a:cubicBezTo>
                  <a:cubicBezTo>
                    <a:pt x="752475" y="307975"/>
                    <a:pt x="842297" y="687131"/>
                    <a:pt x="914400" y="954087"/>
                  </a:cubicBezTo>
                  <a:cubicBezTo>
                    <a:pt x="986503" y="1221043"/>
                    <a:pt x="1010931" y="1604501"/>
                    <a:pt x="1032695" y="1755723"/>
                  </a:cubicBez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rgbClr val="000000"/>
                </a:solidFill>
              </a:endParaRPr>
            </a:p>
          </p:txBody>
        </p:sp>
        <p:sp>
          <p:nvSpPr>
            <p:cNvPr id="47" name="Freihandform 46"/>
            <p:cNvSpPr/>
            <p:nvPr/>
          </p:nvSpPr>
          <p:spPr>
            <a:xfrm>
              <a:off x="6564262" y="1971675"/>
              <a:ext cx="798564" cy="2754108"/>
            </a:xfrm>
            <a:custGeom>
              <a:avLst/>
              <a:gdLst>
                <a:gd name="connsiteX0" fmla="*/ 0 w 695325"/>
                <a:gd name="connsiteY0" fmla="*/ 2924175 h 3319463"/>
                <a:gd name="connsiteX1" fmla="*/ 180975 w 695325"/>
                <a:gd name="connsiteY1" fmla="*/ 3105150 h 3319463"/>
                <a:gd name="connsiteX2" fmla="*/ 457200 w 695325"/>
                <a:gd name="connsiteY2" fmla="*/ 1638300 h 3319463"/>
                <a:gd name="connsiteX3" fmla="*/ 695325 w 695325"/>
                <a:gd name="connsiteY3" fmla="*/ 0 h 3319463"/>
                <a:gd name="connsiteX0" fmla="*/ 0 w 793647"/>
                <a:gd name="connsiteY0" fmla="*/ 2459601 h 3242033"/>
                <a:gd name="connsiteX1" fmla="*/ 279297 w 793647"/>
                <a:gd name="connsiteY1" fmla="*/ 3105150 h 3242033"/>
                <a:gd name="connsiteX2" fmla="*/ 555522 w 793647"/>
                <a:gd name="connsiteY2" fmla="*/ 1638300 h 3242033"/>
                <a:gd name="connsiteX3" fmla="*/ 793647 w 793647"/>
                <a:gd name="connsiteY3" fmla="*/ 0 h 3242033"/>
                <a:gd name="connsiteX0" fmla="*/ 0 w 793647"/>
                <a:gd name="connsiteY0" fmla="*/ 2459601 h 3242033"/>
                <a:gd name="connsiteX1" fmla="*/ 279297 w 793647"/>
                <a:gd name="connsiteY1" fmla="*/ 3105150 h 3242033"/>
                <a:gd name="connsiteX2" fmla="*/ 555522 w 793647"/>
                <a:gd name="connsiteY2" fmla="*/ 1638300 h 3242033"/>
                <a:gd name="connsiteX3" fmla="*/ 793647 w 793647"/>
                <a:gd name="connsiteY3" fmla="*/ 0 h 3242033"/>
                <a:gd name="connsiteX0" fmla="*/ 0 w 793647"/>
                <a:gd name="connsiteY0" fmla="*/ 2459601 h 2755336"/>
                <a:gd name="connsiteX1" fmla="*/ 279297 w 793647"/>
                <a:gd name="connsiteY1" fmla="*/ 2618453 h 2755336"/>
                <a:gd name="connsiteX2" fmla="*/ 555522 w 793647"/>
                <a:gd name="connsiteY2" fmla="*/ 1638300 h 2755336"/>
                <a:gd name="connsiteX3" fmla="*/ 793647 w 793647"/>
                <a:gd name="connsiteY3" fmla="*/ 0 h 2755336"/>
                <a:gd name="connsiteX0" fmla="*/ 0 w 796105"/>
                <a:gd name="connsiteY0" fmla="*/ 2462059 h 2755746"/>
                <a:gd name="connsiteX1" fmla="*/ 281755 w 796105"/>
                <a:gd name="connsiteY1" fmla="*/ 2618453 h 2755746"/>
                <a:gd name="connsiteX2" fmla="*/ 557980 w 796105"/>
                <a:gd name="connsiteY2" fmla="*/ 1638300 h 2755746"/>
                <a:gd name="connsiteX3" fmla="*/ 796105 w 796105"/>
                <a:gd name="connsiteY3" fmla="*/ 0 h 2755746"/>
                <a:gd name="connsiteX0" fmla="*/ 0 w 796105"/>
                <a:gd name="connsiteY0" fmla="*/ 2462059 h 2755746"/>
                <a:gd name="connsiteX1" fmla="*/ 281755 w 796105"/>
                <a:gd name="connsiteY1" fmla="*/ 2618453 h 2755746"/>
                <a:gd name="connsiteX2" fmla="*/ 557980 w 796105"/>
                <a:gd name="connsiteY2" fmla="*/ 1638300 h 2755746"/>
                <a:gd name="connsiteX3" fmla="*/ 796105 w 796105"/>
                <a:gd name="connsiteY3" fmla="*/ 0 h 2755746"/>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Lst>
              <a:ahLst/>
              <a:cxnLst>
                <a:cxn ang="0">
                  <a:pos x="connsiteX0" y="connsiteY0"/>
                </a:cxn>
                <a:cxn ang="0">
                  <a:pos x="connsiteX1" y="connsiteY1"/>
                </a:cxn>
                <a:cxn ang="0">
                  <a:pos x="connsiteX2" y="connsiteY2"/>
                </a:cxn>
                <a:cxn ang="0">
                  <a:pos x="connsiteX3" y="connsiteY3"/>
                </a:cxn>
              </a:cxnLst>
              <a:rect l="l" t="t" r="r" b="b"/>
              <a:pathLst>
                <a:path w="798564" h="2754108">
                  <a:moveTo>
                    <a:pt x="0" y="2452227"/>
                  </a:moveTo>
                  <a:cubicBezTo>
                    <a:pt x="30573" y="2708712"/>
                    <a:pt x="190807" y="2754108"/>
                    <a:pt x="284214" y="2618453"/>
                  </a:cubicBezTo>
                  <a:cubicBezTo>
                    <a:pt x="377621" y="2482798"/>
                    <a:pt x="474714" y="2074709"/>
                    <a:pt x="560439" y="1638300"/>
                  </a:cubicBezTo>
                  <a:cubicBezTo>
                    <a:pt x="646164" y="1201891"/>
                    <a:pt x="722364" y="560387"/>
                    <a:pt x="798564" y="0"/>
                  </a:cubicBez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rgbClr val="000000"/>
                </a:solidFill>
              </a:endParaRPr>
            </a:p>
          </p:txBody>
        </p:sp>
        <p:sp>
          <p:nvSpPr>
            <p:cNvPr id="50" name="Freihandform 49"/>
            <p:cNvSpPr/>
            <p:nvPr/>
          </p:nvSpPr>
          <p:spPr>
            <a:xfrm>
              <a:off x="1848386" y="3544584"/>
              <a:ext cx="2650733" cy="2321960"/>
            </a:xfrm>
            <a:custGeom>
              <a:avLst/>
              <a:gdLst>
                <a:gd name="connsiteX0" fmla="*/ 0 w 2650733"/>
                <a:gd name="connsiteY0" fmla="*/ 2321960 h 2321960"/>
                <a:gd name="connsiteX1" fmla="*/ 1849348 w 2650733"/>
                <a:gd name="connsiteY1" fmla="*/ 1541124 h 2321960"/>
                <a:gd name="connsiteX2" fmla="*/ 2650733 w 2650733"/>
                <a:gd name="connsiteY2" fmla="*/ 0 h 2321960"/>
              </a:gdLst>
              <a:ahLst/>
              <a:cxnLst>
                <a:cxn ang="0">
                  <a:pos x="connsiteX0" y="connsiteY0"/>
                </a:cxn>
                <a:cxn ang="0">
                  <a:pos x="connsiteX1" y="connsiteY1"/>
                </a:cxn>
                <a:cxn ang="0">
                  <a:pos x="connsiteX2" y="connsiteY2"/>
                </a:cxn>
              </a:cxnLst>
              <a:rect l="l" t="t" r="r" b="b"/>
              <a:pathLst>
                <a:path w="2650733" h="2321960">
                  <a:moveTo>
                    <a:pt x="0" y="2321960"/>
                  </a:moveTo>
                  <a:cubicBezTo>
                    <a:pt x="703779" y="2125038"/>
                    <a:pt x="1407559" y="1928117"/>
                    <a:pt x="1849348" y="1541124"/>
                  </a:cubicBezTo>
                  <a:cubicBezTo>
                    <a:pt x="2291137" y="1154131"/>
                    <a:pt x="2470935" y="577065"/>
                    <a:pt x="2650733" y="0"/>
                  </a:cubicBez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rgbClr val="000000"/>
                </a:solidFill>
              </a:endParaRPr>
            </a:p>
          </p:txBody>
        </p:sp>
        <p:sp>
          <p:nvSpPr>
            <p:cNvPr id="52" name="Freihandform 51"/>
            <p:cNvSpPr/>
            <p:nvPr/>
          </p:nvSpPr>
          <p:spPr>
            <a:xfrm>
              <a:off x="4498642" y="2704887"/>
              <a:ext cx="1043195" cy="844461"/>
            </a:xfrm>
            <a:custGeom>
              <a:avLst/>
              <a:gdLst>
                <a:gd name="connsiteX0" fmla="*/ 0 w 1900719"/>
                <a:gd name="connsiteY0" fmla="*/ 934948 h 934948"/>
                <a:gd name="connsiteX1" fmla="*/ 462337 w 1900719"/>
                <a:gd name="connsiteY1" fmla="*/ 277402 h 934948"/>
                <a:gd name="connsiteX2" fmla="*/ 1900719 w 1900719"/>
                <a:gd name="connsiteY2" fmla="*/ 0 h 934948"/>
                <a:gd name="connsiteX0" fmla="*/ 0 w 1373550"/>
                <a:gd name="connsiteY0" fmla="*/ 868273 h 868273"/>
                <a:gd name="connsiteX1" fmla="*/ 462337 w 1373550"/>
                <a:gd name="connsiteY1" fmla="*/ 210727 h 868273"/>
                <a:gd name="connsiteX2" fmla="*/ 1373550 w 1373550"/>
                <a:gd name="connsiteY2" fmla="*/ 0 h 868273"/>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360923 w 1047663"/>
                <a:gd name="connsiteY1" fmla="*/ 241145 h 839698"/>
                <a:gd name="connsiteX2" fmla="*/ 1047663 w 1047663"/>
                <a:gd name="connsiteY2" fmla="*/ 0 h 839698"/>
                <a:gd name="connsiteX0" fmla="*/ 0 w 1047663"/>
                <a:gd name="connsiteY0" fmla="*/ 839698 h 839698"/>
                <a:gd name="connsiteX1" fmla="*/ 360923 w 1047663"/>
                <a:gd name="connsiteY1" fmla="*/ 241145 h 839698"/>
                <a:gd name="connsiteX2" fmla="*/ 1047663 w 1047663"/>
                <a:gd name="connsiteY2" fmla="*/ 0 h 839698"/>
                <a:gd name="connsiteX0" fmla="*/ 0 w 1035295"/>
                <a:gd name="connsiteY0" fmla="*/ 792995 h 792995"/>
                <a:gd name="connsiteX1" fmla="*/ 348555 w 1035295"/>
                <a:gd name="connsiteY1" fmla="*/ 241145 h 792995"/>
                <a:gd name="connsiteX2" fmla="*/ 1035295 w 1035295"/>
                <a:gd name="connsiteY2" fmla="*/ 0 h 792995"/>
                <a:gd name="connsiteX0" fmla="*/ 0 w 1052610"/>
                <a:gd name="connsiteY0" fmla="*/ 839698 h 839698"/>
                <a:gd name="connsiteX1" fmla="*/ 365870 w 1052610"/>
                <a:gd name="connsiteY1" fmla="*/ 241145 h 839698"/>
                <a:gd name="connsiteX2" fmla="*/ 1052610 w 1052610"/>
                <a:gd name="connsiteY2" fmla="*/ 0 h 839698"/>
                <a:gd name="connsiteX0" fmla="*/ 0 w 1055018"/>
                <a:gd name="connsiteY0" fmla="*/ 844461 h 844461"/>
                <a:gd name="connsiteX1" fmla="*/ 368278 w 1055018"/>
                <a:gd name="connsiteY1" fmla="*/ 241145 h 844461"/>
                <a:gd name="connsiteX2" fmla="*/ 1055018 w 1055018"/>
                <a:gd name="connsiteY2" fmla="*/ 0 h 844461"/>
              </a:gdLst>
              <a:ahLst/>
              <a:cxnLst>
                <a:cxn ang="0">
                  <a:pos x="connsiteX0" y="connsiteY0"/>
                </a:cxn>
                <a:cxn ang="0">
                  <a:pos x="connsiteX1" y="connsiteY1"/>
                </a:cxn>
                <a:cxn ang="0">
                  <a:pos x="connsiteX2" y="connsiteY2"/>
                </a:cxn>
              </a:cxnLst>
              <a:rect l="l" t="t" r="r" b="b"/>
              <a:pathLst>
                <a:path w="1055018" h="844461">
                  <a:moveTo>
                    <a:pt x="0" y="844461"/>
                  </a:moveTo>
                  <a:cubicBezTo>
                    <a:pt x="72775" y="593600"/>
                    <a:pt x="193668" y="381095"/>
                    <a:pt x="368278" y="241145"/>
                  </a:cubicBezTo>
                  <a:cubicBezTo>
                    <a:pt x="537014" y="123932"/>
                    <a:pt x="762598" y="32213"/>
                    <a:pt x="1055018" y="0"/>
                  </a:cubicBez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rgbClr val="000000"/>
                </a:solidFill>
              </a:endParaRPr>
            </a:p>
          </p:txBody>
        </p:sp>
      </p:grpSp>
      <p:grpSp>
        <p:nvGrpSpPr>
          <p:cNvPr id="3" name="Gruppieren 54"/>
          <p:cNvGrpSpPr/>
          <p:nvPr/>
        </p:nvGrpSpPr>
        <p:grpSpPr>
          <a:xfrm>
            <a:off x="1294235" y="1713922"/>
            <a:ext cx="5514440" cy="3894869"/>
            <a:chOff x="1848386" y="1971675"/>
            <a:chExt cx="5514440" cy="3894869"/>
          </a:xfrm>
        </p:grpSpPr>
        <p:sp>
          <p:nvSpPr>
            <p:cNvPr id="56" name="Freihandform 55"/>
            <p:cNvSpPr/>
            <p:nvPr/>
          </p:nvSpPr>
          <p:spPr>
            <a:xfrm>
              <a:off x="5534026" y="2674936"/>
              <a:ext cx="1032695" cy="1755723"/>
            </a:xfrm>
            <a:custGeom>
              <a:avLst/>
              <a:gdLst>
                <a:gd name="connsiteX0" fmla="*/ 0 w 1133475"/>
                <a:gd name="connsiteY0" fmla="*/ 30162 h 2239962"/>
                <a:gd name="connsiteX1" fmla="*/ 600075 w 1133475"/>
                <a:gd name="connsiteY1" fmla="*/ 153987 h 2239962"/>
                <a:gd name="connsiteX2" fmla="*/ 914400 w 1133475"/>
                <a:gd name="connsiteY2" fmla="*/ 954087 h 2239962"/>
                <a:gd name="connsiteX3" fmla="*/ 1133475 w 1133475"/>
                <a:gd name="connsiteY3" fmla="*/ 2239962 h 2239962"/>
                <a:gd name="connsiteX4" fmla="*/ 1133475 w 1133475"/>
                <a:gd name="connsiteY4" fmla="*/ 2239962 h 2239962"/>
                <a:gd name="connsiteX0" fmla="*/ 0 w 1188730"/>
                <a:gd name="connsiteY0" fmla="*/ 30162 h 2429694"/>
                <a:gd name="connsiteX1" fmla="*/ 600075 w 1188730"/>
                <a:gd name="connsiteY1" fmla="*/ 153987 h 2429694"/>
                <a:gd name="connsiteX2" fmla="*/ 914400 w 1188730"/>
                <a:gd name="connsiteY2" fmla="*/ 954087 h 2429694"/>
                <a:gd name="connsiteX3" fmla="*/ 1133475 w 1188730"/>
                <a:gd name="connsiteY3" fmla="*/ 2239962 h 2429694"/>
                <a:gd name="connsiteX4" fmla="*/ 582869 w 1188730"/>
                <a:gd name="connsiteY4" fmla="*/ 2092478 h 2429694"/>
                <a:gd name="connsiteX0" fmla="*/ 0 w 1087950"/>
                <a:gd name="connsiteY0" fmla="*/ 30162 h 2141639"/>
                <a:gd name="connsiteX1" fmla="*/ 600075 w 1087950"/>
                <a:gd name="connsiteY1" fmla="*/ 153987 h 2141639"/>
                <a:gd name="connsiteX2" fmla="*/ 914400 w 1087950"/>
                <a:gd name="connsiteY2" fmla="*/ 954087 h 2141639"/>
                <a:gd name="connsiteX3" fmla="*/ 1032695 w 1087950"/>
                <a:gd name="connsiteY3" fmla="*/ 1755723 h 2141639"/>
                <a:gd name="connsiteX4" fmla="*/ 582869 w 1087950"/>
                <a:gd name="connsiteY4" fmla="*/ 2092478 h 2141639"/>
                <a:gd name="connsiteX0" fmla="*/ 0 w 1087950"/>
                <a:gd name="connsiteY0" fmla="*/ 30162 h 2092478"/>
                <a:gd name="connsiteX1" fmla="*/ 600075 w 1087950"/>
                <a:gd name="connsiteY1" fmla="*/ 153987 h 2092478"/>
                <a:gd name="connsiteX2" fmla="*/ 914400 w 1087950"/>
                <a:gd name="connsiteY2" fmla="*/ 954087 h 2092478"/>
                <a:gd name="connsiteX3" fmla="*/ 1032695 w 1087950"/>
                <a:gd name="connsiteY3" fmla="*/ 1755723 h 2092478"/>
                <a:gd name="connsiteX4" fmla="*/ 582869 w 1087950"/>
                <a:gd name="connsiteY4" fmla="*/ 2092478 h 2092478"/>
                <a:gd name="connsiteX0" fmla="*/ 0 w 1140030"/>
                <a:gd name="connsiteY0" fmla="*/ 30162 h 2185884"/>
                <a:gd name="connsiteX1" fmla="*/ 600075 w 1140030"/>
                <a:gd name="connsiteY1" fmla="*/ 153987 h 2185884"/>
                <a:gd name="connsiteX2" fmla="*/ 914400 w 1140030"/>
                <a:gd name="connsiteY2" fmla="*/ 954087 h 2185884"/>
                <a:gd name="connsiteX3" fmla="*/ 1032695 w 1140030"/>
                <a:gd name="connsiteY3" fmla="*/ 1755723 h 2185884"/>
                <a:gd name="connsiteX4" fmla="*/ 1072024 w 1140030"/>
                <a:gd name="connsiteY4" fmla="*/ 2185884 h 2185884"/>
                <a:gd name="connsiteX0" fmla="*/ 0 w 1072024"/>
                <a:gd name="connsiteY0" fmla="*/ 30162 h 2185884"/>
                <a:gd name="connsiteX1" fmla="*/ 600075 w 1072024"/>
                <a:gd name="connsiteY1" fmla="*/ 153987 h 2185884"/>
                <a:gd name="connsiteX2" fmla="*/ 914400 w 1072024"/>
                <a:gd name="connsiteY2" fmla="*/ 954087 h 2185884"/>
                <a:gd name="connsiteX3" fmla="*/ 1032695 w 1072024"/>
                <a:gd name="connsiteY3" fmla="*/ 1755723 h 2185884"/>
                <a:gd name="connsiteX4" fmla="*/ 1072024 w 1072024"/>
                <a:gd name="connsiteY4" fmla="*/ 2185884 h 2185884"/>
                <a:gd name="connsiteX0" fmla="*/ 0 w 1054459"/>
                <a:gd name="connsiteY0" fmla="*/ 30162 h 1906945"/>
                <a:gd name="connsiteX1" fmla="*/ 600075 w 1054459"/>
                <a:gd name="connsiteY1" fmla="*/ 153987 h 1906945"/>
                <a:gd name="connsiteX2" fmla="*/ 914400 w 1054459"/>
                <a:gd name="connsiteY2" fmla="*/ 954087 h 1906945"/>
                <a:gd name="connsiteX3" fmla="*/ 1032695 w 1054459"/>
                <a:gd name="connsiteY3" fmla="*/ 1755723 h 1906945"/>
                <a:gd name="connsiteX4" fmla="*/ 1044985 w 1054459"/>
                <a:gd name="connsiteY4" fmla="*/ 1861420 h 1906945"/>
                <a:gd name="connsiteX0" fmla="*/ 0 w 1032695"/>
                <a:gd name="connsiteY0" fmla="*/ 30162 h 1755723"/>
                <a:gd name="connsiteX1" fmla="*/ 600075 w 1032695"/>
                <a:gd name="connsiteY1" fmla="*/ 153987 h 1755723"/>
                <a:gd name="connsiteX2" fmla="*/ 914400 w 1032695"/>
                <a:gd name="connsiteY2" fmla="*/ 954087 h 1755723"/>
                <a:gd name="connsiteX3" fmla="*/ 1032695 w 1032695"/>
                <a:gd name="connsiteY3" fmla="*/ 1755723 h 1755723"/>
              </a:gdLst>
              <a:ahLst/>
              <a:cxnLst>
                <a:cxn ang="0">
                  <a:pos x="connsiteX0" y="connsiteY0"/>
                </a:cxn>
                <a:cxn ang="0">
                  <a:pos x="connsiteX1" y="connsiteY1"/>
                </a:cxn>
                <a:cxn ang="0">
                  <a:pos x="connsiteX2" y="connsiteY2"/>
                </a:cxn>
                <a:cxn ang="0">
                  <a:pos x="connsiteX3" y="connsiteY3"/>
                </a:cxn>
              </a:cxnLst>
              <a:rect l="l" t="t" r="r" b="b"/>
              <a:pathLst>
                <a:path w="1032695" h="1755723">
                  <a:moveTo>
                    <a:pt x="0" y="30162"/>
                  </a:moveTo>
                  <a:cubicBezTo>
                    <a:pt x="223837" y="15081"/>
                    <a:pt x="447675" y="0"/>
                    <a:pt x="600075" y="153987"/>
                  </a:cubicBezTo>
                  <a:cubicBezTo>
                    <a:pt x="752475" y="307975"/>
                    <a:pt x="842297" y="687131"/>
                    <a:pt x="914400" y="954087"/>
                  </a:cubicBezTo>
                  <a:cubicBezTo>
                    <a:pt x="986503" y="1221043"/>
                    <a:pt x="1010931" y="1604501"/>
                    <a:pt x="1032695" y="1755723"/>
                  </a:cubicBez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rgbClr val="000000"/>
                </a:solidFill>
              </a:endParaRPr>
            </a:p>
          </p:txBody>
        </p:sp>
        <p:sp>
          <p:nvSpPr>
            <p:cNvPr id="57" name="Freihandform 56"/>
            <p:cNvSpPr/>
            <p:nvPr/>
          </p:nvSpPr>
          <p:spPr>
            <a:xfrm>
              <a:off x="6564262" y="1971675"/>
              <a:ext cx="798564" cy="2754108"/>
            </a:xfrm>
            <a:custGeom>
              <a:avLst/>
              <a:gdLst>
                <a:gd name="connsiteX0" fmla="*/ 0 w 695325"/>
                <a:gd name="connsiteY0" fmla="*/ 2924175 h 3319463"/>
                <a:gd name="connsiteX1" fmla="*/ 180975 w 695325"/>
                <a:gd name="connsiteY1" fmla="*/ 3105150 h 3319463"/>
                <a:gd name="connsiteX2" fmla="*/ 457200 w 695325"/>
                <a:gd name="connsiteY2" fmla="*/ 1638300 h 3319463"/>
                <a:gd name="connsiteX3" fmla="*/ 695325 w 695325"/>
                <a:gd name="connsiteY3" fmla="*/ 0 h 3319463"/>
                <a:gd name="connsiteX0" fmla="*/ 0 w 793647"/>
                <a:gd name="connsiteY0" fmla="*/ 2459601 h 3242033"/>
                <a:gd name="connsiteX1" fmla="*/ 279297 w 793647"/>
                <a:gd name="connsiteY1" fmla="*/ 3105150 h 3242033"/>
                <a:gd name="connsiteX2" fmla="*/ 555522 w 793647"/>
                <a:gd name="connsiteY2" fmla="*/ 1638300 h 3242033"/>
                <a:gd name="connsiteX3" fmla="*/ 793647 w 793647"/>
                <a:gd name="connsiteY3" fmla="*/ 0 h 3242033"/>
                <a:gd name="connsiteX0" fmla="*/ 0 w 793647"/>
                <a:gd name="connsiteY0" fmla="*/ 2459601 h 3242033"/>
                <a:gd name="connsiteX1" fmla="*/ 279297 w 793647"/>
                <a:gd name="connsiteY1" fmla="*/ 3105150 h 3242033"/>
                <a:gd name="connsiteX2" fmla="*/ 555522 w 793647"/>
                <a:gd name="connsiteY2" fmla="*/ 1638300 h 3242033"/>
                <a:gd name="connsiteX3" fmla="*/ 793647 w 793647"/>
                <a:gd name="connsiteY3" fmla="*/ 0 h 3242033"/>
                <a:gd name="connsiteX0" fmla="*/ 0 w 793647"/>
                <a:gd name="connsiteY0" fmla="*/ 2459601 h 2755336"/>
                <a:gd name="connsiteX1" fmla="*/ 279297 w 793647"/>
                <a:gd name="connsiteY1" fmla="*/ 2618453 h 2755336"/>
                <a:gd name="connsiteX2" fmla="*/ 555522 w 793647"/>
                <a:gd name="connsiteY2" fmla="*/ 1638300 h 2755336"/>
                <a:gd name="connsiteX3" fmla="*/ 793647 w 793647"/>
                <a:gd name="connsiteY3" fmla="*/ 0 h 2755336"/>
                <a:gd name="connsiteX0" fmla="*/ 0 w 796105"/>
                <a:gd name="connsiteY0" fmla="*/ 2462059 h 2755746"/>
                <a:gd name="connsiteX1" fmla="*/ 281755 w 796105"/>
                <a:gd name="connsiteY1" fmla="*/ 2618453 h 2755746"/>
                <a:gd name="connsiteX2" fmla="*/ 557980 w 796105"/>
                <a:gd name="connsiteY2" fmla="*/ 1638300 h 2755746"/>
                <a:gd name="connsiteX3" fmla="*/ 796105 w 796105"/>
                <a:gd name="connsiteY3" fmla="*/ 0 h 2755746"/>
                <a:gd name="connsiteX0" fmla="*/ 0 w 796105"/>
                <a:gd name="connsiteY0" fmla="*/ 2462059 h 2755746"/>
                <a:gd name="connsiteX1" fmla="*/ 281755 w 796105"/>
                <a:gd name="connsiteY1" fmla="*/ 2618453 h 2755746"/>
                <a:gd name="connsiteX2" fmla="*/ 557980 w 796105"/>
                <a:gd name="connsiteY2" fmla="*/ 1638300 h 2755746"/>
                <a:gd name="connsiteX3" fmla="*/ 796105 w 796105"/>
                <a:gd name="connsiteY3" fmla="*/ 0 h 2755746"/>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Lst>
              <a:ahLst/>
              <a:cxnLst>
                <a:cxn ang="0">
                  <a:pos x="connsiteX0" y="connsiteY0"/>
                </a:cxn>
                <a:cxn ang="0">
                  <a:pos x="connsiteX1" y="connsiteY1"/>
                </a:cxn>
                <a:cxn ang="0">
                  <a:pos x="connsiteX2" y="connsiteY2"/>
                </a:cxn>
                <a:cxn ang="0">
                  <a:pos x="connsiteX3" y="connsiteY3"/>
                </a:cxn>
              </a:cxnLst>
              <a:rect l="l" t="t" r="r" b="b"/>
              <a:pathLst>
                <a:path w="798564" h="2754108">
                  <a:moveTo>
                    <a:pt x="0" y="2452227"/>
                  </a:moveTo>
                  <a:cubicBezTo>
                    <a:pt x="30573" y="2708712"/>
                    <a:pt x="190807" y="2754108"/>
                    <a:pt x="284214" y="2618453"/>
                  </a:cubicBezTo>
                  <a:cubicBezTo>
                    <a:pt x="377621" y="2482798"/>
                    <a:pt x="474714" y="2074709"/>
                    <a:pt x="560439" y="1638300"/>
                  </a:cubicBezTo>
                  <a:cubicBezTo>
                    <a:pt x="646164" y="1201891"/>
                    <a:pt x="722364" y="560387"/>
                    <a:pt x="798564" y="0"/>
                  </a:cubicBez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rgbClr val="000000"/>
                </a:solidFill>
              </a:endParaRPr>
            </a:p>
          </p:txBody>
        </p:sp>
        <p:sp>
          <p:nvSpPr>
            <p:cNvPr id="58" name="Freihandform 57"/>
            <p:cNvSpPr/>
            <p:nvPr/>
          </p:nvSpPr>
          <p:spPr>
            <a:xfrm>
              <a:off x="1848386" y="3544584"/>
              <a:ext cx="2650733" cy="2321960"/>
            </a:xfrm>
            <a:custGeom>
              <a:avLst/>
              <a:gdLst>
                <a:gd name="connsiteX0" fmla="*/ 0 w 2650733"/>
                <a:gd name="connsiteY0" fmla="*/ 2321960 h 2321960"/>
                <a:gd name="connsiteX1" fmla="*/ 1849348 w 2650733"/>
                <a:gd name="connsiteY1" fmla="*/ 1541124 h 2321960"/>
                <a:gd name="connsiteX2" fmla="*/ 2650733 w 2650733"/>
                <a:gd name="connsiteY2" fmla="*/ 0 h 2321960"/>
              </a:gdLst>
              <a:ahLst/>
              <a:cxnLst>
                <a:cxn ang="0">
                  <a:pos x="connsiteX0" y="connsiteY0"/>
                </a:cxn>
                <a:cxn ang="0">
                  <a:pos x="connsiteX1" y="connsiteY1"/>
                </a:cxn>
                <a:cxn ang="0">
                  <a:pos x="connsiteX2" y="connsiteY2"/>
                </a:cxn>
              </a:cxnLst>
              <a:rect l="l" t="t" r="r" b="b"/>
              <a:pathLst>
                <a:path w="2650733" h="2321960">
                  <a:moveTo>
                    <a:pt x="0" y="2321960"/>
                  </a:moveTo>
                  <a:cubicBezTo>
                    <a:pt x="703779" y="2125038"/>
                    <a:pt x="1407559" y="1928117"/>
                    <a:pt x="1849348" y="1541124"/>
                  </a:cubicBezTo>
                  <a:cubicBezTo>
                    <a:pt x="2291137" y="1154131"/>
                    <a:pt x="2470935" y="577065"/>
                    <a:pt x="2650733" y="0"/>
                  </a:cubicBez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rgbClr val="000000"/>
                </a:solidFill>
              </a:endParaRPr>
            </a:p>
          </p:txBody>
        </p:sp>
        <p:sp>
          <p:nvSpPr>
            <p:cNvPr id="59" name="Freihandform 58"/>
            <p:cNvSpPr/>
            <p:nvPr/>
          </p:nvSpPr>
          <p:spPr>
            <a:xfrm>
              <a:off x="4498642" y="2704887"/>
              <a:ext cx="1043195" cy="844461"/>
            </a:xfrm>
            <a:custGeom>
              <a:avLst/>
              <a:gdLst>
                <a:gd name="connsiteX0" fmla="*/ 0 w 1900719"/>
                <a:gd name="connsiteY0" fmla="*/ 934948 h 934948"/>
                <a:gd name="connsiteX1" fmla="*/ 462337 w 1900719"/>
                <a:gd name="connsiteY1" fmla="*/ 277402 h 934948"/>
                <a:gd name="connsiteX2" fmla="*/ 1900719 w 1900719"/>
                <a:gd name="connsiteY2" fmla="*/ 0 h 934948"/>
                <a:gd name="connsiteX0" fmla="*/ 0 w 1373550"/>
                <a:gd name="connsiteY0" fmla="*/ 868273 h 868273"/>
                <a:gd name="connsiteX1" fmla="*/ 462337 w 1373550"/>
                <a:gd name="connsiteY1" fmla="*/ 210727 h 868273"/>
                <a:gd name="connsiteX2" fmla="*/ 1373550 w 1373550"/>
                <a:gd name="connsiteY2" fmla="*/ 0 h 868273"/>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360923 w 1047663"/>
                <a:gd name="connsiteY1" fmla="*/ 241145 h 839698"/>
                <a:gd name="connsiteX2" fmla="*/ 1047663 w 1047663"/>
                <a:gd name="connsiteY2" fmla="*/ 0 h 839698"/>
                <a:gd name="connsiteX0" fmla="*/ 0 w 1047663"/>
                <a:gd name="connsiteY0" fmla="*/ 839698 h 839698"/>
                <a:gd name="connsiteX1" fmla="*/ 360923 w 1047663"/>
                <a:gd name="connsiteY1" fmla="*/ 241145 h 839698"/>
                <a:gd name="connsiteX2" fmla="*/ 1047663 w 1047663"/>
                <a:gd name="connsiteY2" fmla="*/ 0 h 839698"/>
                <a:gd name="connsiteX0" fmla="*/ 0 w 1035295"/>
                <a:gd name="connsiteY0" fmla="*/ 792995 h 792995"/>
                <a:gd name="connsiteX1" fmla="*/ 348555 w 1035295"/>
                <a:gd name="connsiteY1" fmla="*/ 241145 h 792995"/>
                <a:gd name="connsiteX2" fmla="*/ 1035295 w 1035295"/>
                <a:gd name="connsiteY2" fmla="*/ 0 h 792995"/>
                <a:gd name="connsiteX0" fmla="*/ 0 w 1052610"/>
                <a:gd name="connsiteY0" fmla="*/ 839698 h 839698"/>
                <a:gd name="connsiteX1" fmla="*/ 365870 w 1052610"/>
                <a:gd name="connsiteY1" fmla="*/ 241145 h 839698"/>
                <a:gd name="connsiteX2" fmla="*/ 1052610 w 1052610"/>
                <a:gd name="connsiteY2" fmla="*/ 0 h 839698"/>
                <a:gd name="connsiteX0" fmla="*/ 0 w 1055018"/>
                <a:gd name="connsiteY0" fmla="*/ 844461 h 844461"/>
                <a:gd name="connsiteX1" fmla="*/ 368278 w 1055018"/>
                <a:gd name="connsiteY1" fmla="*/ 241145 h 844461"/>
                <a:gd name="connsiteX2" fmla="*/ 1055018 w 1055018"/>
                <a:gd name="connsiteY2" fmla="*/ 0 h 844461"/>
              </a:gdLst>
              <a:ahLst/>
              <a:cxnLst>
                <a:cxn ang="0">
                  <a:pos x="connsiteX0" y="connsiteY0"/>
                </a:cxn>
                <a:cxn ang="0">
                  <a:pos x="connsiteX1" y="connsiteY1"/>
                </a:cxn>
                <a:cxn ang="0">
                  <a:pos x="connsiteX2" y="connsiteY2"/>
                </a:cxn>
              </a:cxnLst>
              <a:rect l="l" t="t" r="r" b="b"/>
              <a:pathLst>
                <a:path w="1055018" h="844461">
                  <a:moveTo>
                    <a:pt x="0" y="844461"/>
                  </a:moveTo>
                  <a:cubicBezTo>
                    <a:pt x="72775" y="593600"/>
                    <a:pt x="193668" y="381095"/>
                    <a:pt x="368278" y="241145"/>
                  </a:cubicBezTo>
                  <a:cubicBezTo>
                    <a:pt x="537014" y="123932"/>
                    <a:pt x="762598" y="32213"/>
                    <a:pt x="1055018" y="0"/>
                  </a:cubicBez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rgbClr val="000000"/>
                </a:solidFill>
              </a:endParaRPr>
            </a:p>
          </p:txBody>
        </p:sp>
      </p:grpSp>
      <p:cxnSp>
        <p:nvCxnSpPr>
          <p:cNvPr id="39" name="Gerade Verbindung mit Pfeil 5"/>
          <p:cNvCxnSpPr/>
          <p:nvPr/>
        </p:nvCxnSpPr>
        <p:spPr>
          <a:xfrm>
            <a:off x="1222797" y="5857322"/>
            <a:ext cx="7072362" cy="1588"/>
          </a:xfrm>
          <a:prstGeom prst="straightConnector1">
            <a:avLst/>
          </a:prstGeom>
          <a:ln w="12700">
            <a:solidFill>
              <a:schemeClr val="tx1"/>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40" name="Gerade Verbindung mit Pfeil 7"/>
          <p:cNvCxnSpPr/>
          <p:nvPr/>
        </p:nvCxnSpPr>
        <p:spPr>
          <a:xfrm rot="5400000" flipH="1" flipV="1">
            <a:off x="-1099733" y="3535589"/>
            <a:ext cx="4643470" cy="1588"/>
          </a:xfrm>
          <a:prstGeom prst="straightConnector1">
            <a:avLst/>
          </a:prstGeom>
          <a:ln w="12700">
            <a:solidFill>
              <a:schemeClr val="tx1"/>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32" name="Textfeld 12"/>
          <p:cNvSpPr txBox="1"/>
          <p:nvPr/>
        </p:nvSpPr>
        <p:spPr>
          <a:xfrm rot="16200000">
            <a:off x="132005" y="3213418"/>
            <a:ext cx="1500123" cy="371200"/>
          </a:xfrm>
          <a:prstGeom prst="rect">
            <a:avLst/>
          </a:prstGeom>
          <a:noFill/>
          <a:ln>
            <a:noFill/>
          </a:ln>
        </p:spPr>
        <p:txBody>
          <a:bodyPr wrap="none" rtlCol="0">
            <a:noAutofit/>
          </a:bodyPr>
          <a:lstStyle/>
          <a:p>
            <a:pPr algn="ctr"/>
            <a:r>
              <a:rPr lang="de-DE" b="1" dirty="0" smtClean="0">
                <a:solidFill>
                  <a:srgbClr val="000000"/>
                </a:solidFill>
              </a:rPr>
              <a:t>IT CAPACITY</a:t>
            </a:r>
            <a:endParaRPr lang="de-DE" b="1" dirty="0">
              <a:solidFill>
                <a:srgbClr val="000000"/>
              </a:solidFill>
            </a:endParaRPr>
          </a:p>
        </p:txBody>
      </p:sp>
      <p:sp>
        <p:nvSpPr>
          <p:cNvPr id="41" name="Textfeld 11"/>
          <p:cNvSpPr txBox="1"/>
          <p:nvPr/>
        </p:nvSpPr>
        <p:spPr>
          <a:xfrm>
            <a:off x="3963374" y="5939988"/>
            <a:ext cx="1809291" cy="369332"/>
          </a:xfrm>
          <a:prstGeom prst="rect">
            <a:avLst/>
          </a:prstGeom>
          <a:noFill/>
          <a:ln>
            <a:noFill/>
          </a:ln>
        </p:spPr>
        <p:txBody>
          <a:bodyPr wrap="none" rtlCol="0">
            <a:noAutofit/>
          </a:bodyPr>
          <a:lstStyle/>
          <a:p>
            <a:pPr algn="ctr"/>
            <a:r>
              <a:rPr lang="de-DE" b="1" dirty="0" smtClean="0">
                <a:solidFill>
                  <a:srgbClr val="000000"/>
                </a:solidFill>
              </a:rPr>
              <a:t>TIME</a:t>
            </a:r>
            <a:endParaRPr lang="de-DE" b="1" dirty="0">
              <a:solidFill>
                <a:srgbClr val="000000"/>
              </a:solidFill>
            </a:endParaRPr>
          </a:p>
        </p:txBody>
      </p:sp>
      <p:sp>
        <p:nvSpPr>
          <p:cNvPr id="43" name="Textfeld 60"/>
          <p:cNvSpPr txBox="1"/>
          <p:nvPr/>
        </p:nvSpPr>
        <p:spPr>
          <a:xfrm>
            <a:off x="3850204" y="4149858"/>
            <a:ext cx="1580747" cy="374571"/>
          </a:xfrm>
          <a:prstGeom prst="roundRect">
            <a:avLst/>
          </a:prstGeom>
          <a:noFill/>
          <a:ln w="6350">
            <a:solidFill>
              <a:schemeClr val="tx1"/>
            </a:solidFill>
          </a:ln>
        </p:spPr>
        <p:txBody>
          <a:bodyPr wrap="square" lIns="0" rIns="0" rtlCol="0">
            <a:spAutoFit/>
          </a:bodyPr>
          <a:lstStyle/>
          <a:p>
            <a:pPr algn="ctr"/>
            <a:r>
              <a:rPr lang="de-DE" sz="1600" dirty="0" err="1" smtClean="0">
                <a:solidFill>
                  <a:srgbClr val="000000"/>
                </a:solidFill>
                <a:latin typeface="Segoe Semibold"/>
              </a:rPr>
              <a:t>Actual</a:t>
            </a:r>
            <a:r>
              <a:rPr lang="de-DE" sz="1600" dirty="0" smtClean="0">
                <a:solidFill>
                  <a:srgbClr val="000000"/>
                </a:solidFill>
                <a:latin typeface="Segoe Semibold"/>
              </a:rPr>
              <a:t> </a:t>
            </a:r>
            <a:r>
              <a:rPr lang="de-DE" sz="1600" dirty="0" err="1" smtClean="0">
                <a:solidFill>
                  <a:srgbClr val="000000"/>
                </a:solidFill>
                <a:latin typeface="Segoe Semibold"/>
              </a:rPr>
              <a:t>Load</a:t>
            </a:r>
            <a:endParaRPr lang="de-DE" sz="1600" dirty="0">
              <a:solidFill>
                <a:srgbClr val="000000"/>
              </a:solidFill>
              <a:latin typeface="Segoe Semibold"/>
            </a:endParaRPr>
          </a:p>
        </p:txBody>
      </p:sp>
      <p:sp>
        <p:nvSpPr>
          <p:cNvPr id="44" name="Textfeld 60"/>
          <p:cNvSpPr txBox="1"/>
          <p:nvPr/>
        </p:nvSpPr>
        <p:spPr>
          <a:xfrm>
            <a:off x="7095709" y="1916832"/>
            <a:ext cx="1580747" cy="374571"/>
          </a:xfrm>
          <a:prstGeom prst="roundRect">
            <a:avLst/>
          </a:prstGeom>
          <a:noFill/>
          <a:ln w="6350">
            <a:solidFill>
              <a:schemeClr val="tx1"/>
            </a:solidFill>
          </a:ln>
        </p:spPr>
        <p:txBody>
          <a:bodyPr wrap="square" lIns="0" rIns="0" rtlCol="0">
            <a:spAutoFit/>
          </a:bodyPr>
          <a:lstStyle/>
          <a:p>
            <a:pPr algn="ctr"/>
            <a:r>
              <a:rPr lang="de-DE" sz="1600" dirty="0" smtClean="0">
                <a:solidFill>
                  <a:srgbClr val="000000"/>
                </a:solidFill>
                <a:latin typeface="Segoe Semibold"/>
              </a:rPr>
              <a:t>Load Forecast</a:t>
            </a:r>
            <a:endParaRPr lang="de-DE" sz="1600" dirty="0">
              <a:solidFill>
                <a:srgbClr val="000000"/>
              </a:solidFill>
              <a:latin typeface="Segoe Semibold"/>
            </a:endParaRPr>
          </a:p>
        </p:txBody>
      </p:sp>
      <p:sp>
        <p:nvSpPr>
          <p:cNvPr id="4" name="Title 3"/>
          <p:cNvSpPr>
            <a:spLocks noGrp="1"/>
          </p:cNvSpPr>
          <p:nvPr>
            <p:ph type="title"/>
          </p:nvPr>
        </p:nvSpPr>
        <p:spPr>
          <a:xfrm>
            <a:off x="444242" y="0"/>
            <a:ext cx="8229600" cy="990600"/>
          </a:xfrm>
        </p:spPr>
        <p:txBody>
          <a:bodyPr/>
          <a:lstStyle/>
          <a:p>
            <a:r>
              <a:rPr lang="en-US" dirty="0" smtClean="0"/>
              <a:t>Cloud-provisioning</a:t>
            </a:r>
            <a:endParaRPr lang="en-US" dirty="0"/>
          </a:p>
        </p:txBody>
      </p:sp>
      <p:sp>
        <p:nvSpPr>
          <p:cNvPr id="33" name="TextBox 32"/>
          <p:cNvSpPr txBox="1"/>
          <p:nvPr/>
        </p:nvSpPr>
        <p:spPr>
          <a:xfrm>
            <a:off x="593509" y="6454954"/>
            <a:ext cx="2365401" cy="369332"/>
          </a:xfrm>
          <a:prstGeom prst="rect">
            <a:avLst/>
          </a:prstGeom>
          <a:noFill/>
        </p:spPr>
        <p:txBody>
          <a:bodyPr wrap="none" rtlCol="0">
            <a:spAutoFit/>
          </a:bodyPr>
          <a:lstStyle/>
          <a:p>
            <a:r>
              <a:rPr lang="en-US" dirty="0" smtClean="0"/>
              <a:t>Courtesy of Microsoft</a:t>
            </a:r>
            <a:endParaRPr lang="en-US" dirty="0"/>
          </a:p>
        </p:txBody>
      </p:sp>
    </p:spTree>
    <p:extLst>
      <p:ext uri="{BB962C8B-B14F-4D97-AF65-F5344CB8AC3E}">
        <p14:creationId xmlns:p14="http://schemas.microsoft.com/office/powerpoint/2010/main" val="17952675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2000"/>
                                        <p:tgtEl>
                                          <p:spTgt spid="3"/>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par>
                                <p:cTn id="41" presetID="10"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500"/>
                                        <p:tgtEl>
                                          <p:spTgt spid="34"/>
                                        </p:tgtEl>
                                      </p:cBhvr>
                                    </p:animEffect>
                                  </p:childTnLst>
                                </p:cTn>
                              </p:par>
                              <p:par>
                                <p:cTn id="49" presetID="10"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25" grpId="0" animBg="1"/>
      <p:bldP spid="26" grpId="0" animBg="1"/>
      <p:bldP spid="29" grpId="0" animBg="1"/>
      <p:bldP spid="34" grpId="0" animBg="1"/>
      <p:bldP spid="43" grpId="0" animBg="1"/>
      <p:bldP spid="44"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Gerade Verbindung mit Pfeil 15"/>
          <p:cNvCxnSpPr/>
          <p:nvPr/>
        </p:nvCxnSpPr>
        <p:spPr>
          <a:xfrm flipV="1">
            <a:off x="1294235" y="1642480"/>
            <a:ext cx="6000792" cy="4143404"/>
          </a:xfrm>
          <a:prstGeom prst="straightConnector1">
            <a:avLst/>
          </a:prstGeom>
          <a:ln w="12700">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sp>
        <p:nvSpPr>
          <p:cNvPr id="35" name="Textfeld 34"/>
          <p:cNvSpPr txBox="1"/>
          <p:nvPr/>
        </p:nvSpPr>
        <p:spPr>
          <a:xfrm>
            <a:off x="4008879" y="1793423"/>
            <a:ext cx="1291936" cy="578882"/>
          </a:xfrm>
          <a:prstGeom prst="roundRect">
            <a:avLst/>
          </a:prstGeom>
          <a:noFill/>
          <a:ln w="6350">
            <a:solidFill>
              <a:schemeClr val="tx1"/>
            </a:solidFill>
          </a:ln>
        </p:spPr>
        <p:txBody>
          <a:bodyPr wrap="square" lIns="0" rIns="0" rtlCol="0">
            <a:spAutoFit/>
          </a:bodyPr>
          <a:lstStyle/>
          <a:p>
            <a:pPr algn="ctr"/>
            <a:r>
              <a:rPr lang="de-DE" sz="1400" dirty="0" smtClean="0">
                <a:solidFill>
                  <a:srgbClr val="000000"/>
                </a:solidFill>
              </a:rPr>
              <a:t>Allocated IT capacities</a:t>
            </a:r>
            <a:endParaRPr lang="de-DE" sz="1400" dirty="0">
              <a:solidFill>
                <a:srgbClr val="000000"/>
              </a:solidFill>
            </a:endParaRPr>
          </a:p>
        </p:txBody>
      </p:sp>
      <p:sp>
        <p:nvSpPr>
          <p:cNvPr id="25" name="Textfeld 24"/>
          <p:cNvSpPr txBox="1"/>
          <p:nvPr/>
        </p:nvSpPr>
        <p:spPr>
          <a:xfrm>
            <a:off x="3563888" y="5013110"/>
            <a:ext cx="1221801" cy="794642"/>
          </a:xfrm>
          <a:prstGeom prst="roundRect">
            <a:avLst>
              <a:gd name="adj" fmla="val 10381"/>
            </a:avLst>
          </a:prstGeom>
          <a:noFill/>
          <a:ln w="6350">
            <a:solidFill>
              <a:schemeClr val="tx1"/>
            </a:solidFill>
          </a:ln>
        </p:spPr>
        <p:txBody>
          <a:bodyPr wrap="square" lIns="0" rIns="0" rtlCol="0" anchor="ctr" anchorCtr="0">
            <a:spAutoFit/>
          </a:bodyPr>
          <a:lstStyle/>
          <a:p>
            <a:pPr algn="ctr">
              <a:lnSpc>
                <a:spcPts val="1700"/>
              </a:lnSpc>
            </a:pPr>
            <a:r>
              <a:rPr lang="de-DE" sz="1600" dirty="0" smtClean="0">
                <a:solidFill>
                  <a:srgbClr val="000000"/>
                </a:solidFill>
                <a:latin typeface="Segoe Semibold"/>
              </a:rPr>
              <a:t>Reduction </a:t>
            </a:r>
            <a:br>
              <a:rPr lang="de-DE" sz="1600" dirty="0" smtClean="0">
                <a:solidFill>
                  <a:srgbClr val="000000"/>
                </a:solidFill>
                <a:latin typeface="Segoe Semibold"/>
              </a:rPr>
            </a:br>
            <a:r>
              <a:rPr lang="de-DE" sz="1600" dirty="0" smtClean="0">
                <a:solidFill>
                  <a:srgbClr val="000000"/>
                </a:solidFill>
                <a:latin typeface="Segoe Semibold"/>
              </a:rPr>
              <a:t>of initial investments</a:t>
            </a:r>
            <a:endParaRPr lang="de-DE" sz="1600" dirty="0">
              <a:solidFill>
                <a:srgbClr val="000000"/>
              </a:solidFill>
              <a:latin typeface="Segoe Semibold"/>
            </a:endParaRPr>
          </a:p>
        </p:txBody>
      </p:sp>
      <p:sp>
        <p:nvSpPr>
          <p:cNvPr id="26" name="Textfeld 25"/>
          <p:cNvSpPr txBox="1"/>
          <p:nvPr/>
        </p:nvSpPr>
        <p:spPr>
          <a:xfrm>
            <a:off x="1759459" y="3642744"/>
            <a:ext cx="1355568" cy="589760"/>
          </a:xfrm>
          <a:prstGeom prst="roundRect">
            <a:avLst/>
          </a:prstGeom>
          <a:noFill/>
          <a:ln w="6350">
            <a:solidFill>
              <a:schemeClr val="tx1"/>
            </a:solidFill>
          </a:ln>
        </p:spPr>
        <p:txBody>
          <a:bodyPr wrap="square" lIns="0" rIns="0" rtlCol="0">
            <a:spAutoFit/>
          </a:bodyPr>
          <a:lstStyle/>
          <a:p>
            <a:pPr algn="ctr">
              <a:lnSpc>
                <a:spcPts val="1700"/>
              </a:lnSpc>
            </a:pPr>
            <a:r>
              <a:rPr lang="de-DE" sz="1600" dirty="0" smtClean="0">
                <a:solidFill>
                  <a:srgbClr val="000000"/>
                </a:solidFill>
                <a:latin typeface="Segoe Semibold"/>
              </a:rPr>
              <a:t>Reduction of “over-supply“</a:t>
            </a:r>
            <a:endParaRPr lang="de-DE" sz="1600" dirty="0">
              <a:solidFill>
                <a:srgbClr val="000000"/>
              </a:solidFill>
              <a:latin typeface="Segoe Semibold"/>
            </a:endParaRPr>
          </a:p>
        </p:txBody>
      </p:sp>
      <p:cxnSp>
        <p:nvCxnSpPr>
          <p:cNvPr id="27" name="Gerade Verbindung mit Pfeil 26"/>
          <p:cNvCxnSpPr>
            <a:stCxn id="26" idx="2"/>
          </p:cNvCxnSpPr>
          <p:nvPr/>
        </p:nvCxnSpPr>
        <p:spPr>
          <a:xfrm>
            <a:off x="2437243" y="4232504"/>
            <a:ext cx="571507" cy="55324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9" name="Textfeld 28"/>
          <p:cNvSpPr txBox="1"/>
          <p:nvPr/>
        </p:nvSpPr>
        <p:spPr>
          <a:xfrm>
            <a:off x="1666029" y="2470103"/>
            <a:ext cx="2038050" cy="374571"/>
          </a:xfrm>
          <a:prstGeom prst="roundRect">
            <a:avLst/>
          </a:prstGeom>
          <a:noFill/>
          <a:ln w="6350">
            <a:solidFill>
              <a:schemeClr val="tx1"/>
            </a:solidFill>
          </a:ln>
        </p:spPr>
        <p:txBody>
          <a:bodyPr wrap="square" lIns="0" rIns="0" rtlCol="0">
            <a:spAutoFit/>
          </a:bodyPr>
          <a:lstStyle/>
          <a:p>
            <a:pPr algn="ctr"/>
            <a:r>
              <a:rPr lang="de-DE" sz="1600" dirty="0" smtClean="0">
                <a:solidFill>
                  <a:srgbClr val="000000"/>
                </a:solidFill>
                <a:latin typeface="Segoe Semibold"/>
              </a:rPr>
              <a:t>No “under-supply“</a:t>
            </a:r>
            <a:endParaRPr lang="de-DE" sz="1600" dirty="0">
              <a:solidFill>
                <a:srgbClr val="000000"/>
              </a:solidFill>
              <a:latin typeface="Segoe Semibold"/>
            </a:endParaRPr>
          </a:p>
        </p:txBody>
      </p:sp>
      <p:cxnSp>
        <p:nvCxnSpPr>
          <p:cNvPr id="31" name="Gerade Verbindung mit Pfeil 30"/>
          <p:cNvCxnSpPr>
            <a:stCxn id="29" idx="2"/>
          </p:cNvCxnSpPr>
          <p:nvPr/>
        </p:nvCxnSpPr>
        <p:spPr>
          <a:xfrm rot="16200000" flipH="1">
            <a:off x="3063834" y="2465892"/>
            <a:ext cx="423388" cy="1180948"/>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4" name="Textfeld 33"/>
          <p:cNvSpPr txBox="1"/>
          <p:nvPr/>
        </p:nvSpPr>
        <p:spPr>
          <a:xfrm>
            <a:off x="6762352" y="3679342"/>
            <a:ext cx="1397287" cy="1250985"/>
          </a:xfrm>
          <a:prstGeom prst="roundRect">
            <a:avLst>
              <a:gd name="adj" fmla="val 9854"/>
            </a:avLst>
          </a:prstGeom>
          <a:noFill/>
          <a:ln w="6350">
            <a:solidFill>
              <a:schemeClr val="tx1"/>
            </a:solidFill>
          </a:ln>
        </p:spPr>
        <p:txBody>
          <a:bodyPr wrap="square" lIns="0" rIns="0" rtlCol="0">
            <a:spAutoFit/>
          </a:bodyPr>
          <a:lstStyle/>
          <a:p>
            <a:pPr algn="ctr">
              <a:lnSpc>
                <a:spcPts val="1700"/>
              </a:lnSpc>
            </a:pPr>
            <a:r>
              <a:rPr lang="de-DE" sz="1600" dirty="0" smtClean="0">
                <a:solidFill>
                  <a:srgbClr val="000000"/>
                </a:solidFill>
                <a:latin typeface="Segoe Semibold"/>
              </a:rPr>
              <a:t>Possible reduction of IT-capacities in case of reduced load</a:t>
            </a:r>
            <a:endParaRPr lang="de-DE" sz="1600" dirty="0">
              <a:solidFill>
                <a:srgbClr val="000000"/>
              </a:solidFill>
              <a:latin typeface="Segoe Semibold"/>
            </a:endParaRPr>
          </a:p>
        </p:txBody>
      </p:sp>
      <p:cxnSp>
        <p:nvCxnSpPr>
          <p:cNvPr id="36" name="Gerade Verbindung mit Pfeil 35"/>
          <p:cNvCxnSpPr>
            <a:stCxn id="34" idx="0"/>
          </p:cNvCxnSpPr>
          <p:nvPr/>
        </p:nvCxnSpPr>
        <p:spPr>
          <a:xfrm flipH="1" flipV="1">
            <a:off x="5866268" y="2856934"/>
            <a:ext cx="1594728" cy="822408"/>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7" name="Gerade Verbindung mit Pfeil 36"/>
          <p:cNvCxnSpPr>
            <a:stCxn id="25" idx="1"/>
          </p:cNvCxnSpPr>
          <p:nvPr/>
        </p:nvCxnSpPr>
        <p:spPr>
          <a:xfrm flipH="1" flipV="1">
            <a:off x="2495516" y="4930327"/>
            <a:ext cx="1068372" cy="480104"/>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nvGrpSpPr>
          <p:cNvPr id="2" name="Gruppieren 53"/>
          <p:cNvGrpSpPr/>
          <p:nvPr/>
        </p:nvGrpSpPr>
        <p:grpSpPr>
          <a:xfrm>
            <a:off x="1285265" y="1899671"/>
            <a:ext cx="5514440" cy="3894869"/>
            <a:chOff x="1848386" y="1971675"/>
            <a:chExt cx="5514440" cy="3894869"/>
          </a:xfrm>
        </p:grpSpPr>
        <p:sp>
          <p:nvSpPr>
            <p:cNvPr id="46" name="Freihandform 45"/>
            <p:cNvSpPr/>
            <p:nvPr/>
          </p:nvSpPr>
          <p:spPr>
            <a:xfrm>
              <a:off x="5534026" y="2674936"/>
              <a:ext cx="1032695" cy="1755723"/>
            </a:xfrm>
            <a:custGeom>
              <a:avLst/>
              <a:gdLst>
                <a:gd name="connsiteX0" fmla="*/ 0 w 1133475"/>
                <a:gd name="connsiteY0" fmla="*/ 30162 h 2239962"/>
                <a:gd name="connsiteX1" fmla="*/ 600075 w 1133475"/>
                <a:gd name="connsiteY1" fmla="*/ 153987 h 2239962"/>
                <a:gd name="connsiteX2" fmla="*/ 914400 w 1133475"/>
                <a:gd name="connsiteY2" fmla="*/ 954087 h 2239962"/>
                <a:gd name="connsiteX3" fmla="*/ 1133475 w 1133475"/>
                <a:gd name="connsiteY3" fmla="*/ 2239962 h 2239962"/>
                <a:gd name="connsiteX4" fmla="*/ 1133475 w 1133475"/>
                <a:gd name="connsiteY4" fmla="*/ 2239962 h 2239962"/>
                <a:gd name="connsiteX0" fmla="*/ 0 w 1188730"/>
                <a:gd name="connsiteY0" fmla="*/ 30162 h 2429694"/>
                <a:gd name="connsiteX1" fmla="*/ 600075 w 1188730"/>
                <a:gd name="connsiteY1" fmla="*/ 153987 h 2429694"/>
                <a:gd name="connsiteX2" fmla="*/ 914400 w 1188730"/>
                <a:gd name="connsiteY2" fmla="*/ 954087 h 2429694"/>
                <a:gd name="connsiteX3" fmla="*/ 1133475 w 1188730"/>
                <a:gd name="connsiteY3" fmla="*/ 2239962 h 2429694"/>
                <a:gd name="connsiteX4" fmla="*/ 582869 w 1188730"/>
                <a:gd name="connsiteY4" fmla="*/ 2092478 h 2429694"/>
                <a:gd name="connsiteX0" fmla="*/ 0 w 1087950"/>
                <a:gd name="connsiteY0" fmla="*/ 30162 h 2141639"/>
                <a:gd name="connsiteX1" fmla="*/ 600075 w 1087950"/>
                <a:gd name="connsiteY1" fmla="*/ 153987 h 2141639"/>
                <a:gd name="connsiteX2" fmla="*/ 914400 w 1087950"/>
                <a:gd name="connsiteY2" fmla="*/ 954087 h 2141639"/>
                <a:gd name="connsiteX3" fmla="*/ 1032695 w 1087950"/>
                <a:gd name="connsiteY3" fmla="*/ 1755723 h 2141639"/>
                <a:gd name="connsiteX4" fmla="*/ 582869 w 1087950"/>
                <a:gd name="connsiteY4" fmla="*/ 2092478 h 2141639"/>
                <a:gd name="connsiteX0" fmla="*/ 0 w 1087950"/>
                <a:gd name="connsiteY0" fmla="*/ 30162 h 2092478"/>
                <a:gd name="connsiteX1" fmla="*/ 600075 w 1087950"/>
                <a:gd name="connsiteY1" fmla="*/ 153987 h 2092478"/>
                <a:gd name="connsiteX2" fmla="*/ 914400 w 1087950"/>
                <a:gd name="connsiteY2" fmla="*/ 954087 h 2092478"/>
                <a:gd name="connsiteX3" fmla="*/ 1032695 w 1087950"/>
                <a:gd name="connsiteY3" fmla="*/ 1755723 h 2092478"/>
                <a:gd name="connsiteX4" fmla="*/ 582869 w 1087950"/>
                <a:gd name="connsiteY4" fmla="*/ 2092478 h 2092478"/>
                <a:gd name="connsiteX0" fmla="*/ 0 w 1140030"/>
                <a:gd name="connsiteY0" fmla="*/ 30162 h 2185884"/>
                <a:gd name="connsiteX1" fmla="*/ 600075 w 1140030"/>
                <a:gd name="connsiteY1" fmla="*/ 153987 h 2185884"/>
                <a:gd name="connsiteX2" fmla="*/ 914400 w 1140030"/>
                <a:gd name="connsiteY2" fmla="*/ 954087 h 2185884"/>
                <a:gd name="connsiteX3" fmla="*/ 1032695 w 1140030"/>
                <a:gd name="connsiteY3" fmla="*/ 1755723 h 2185884"/>
                <a:gd name="connsiteX4" fmla="*/ 1072024 w 1140030"/>
                <a:gd name="connsiteY4" fmla="*/ 2185884 h 2185884"/>
                <a:gd name="connsiteX0" fmla="*/ 0 w 1072024"/>
                <a:gd name="connsiteY0" fmla="*/ 30162 h 2185884"/>
                <a:gd name="connsiteX1" fmla="*/ 600075 w 1072024"/>
                <a:gd name="connsiteY1" fmla="*/ 153987 h 2185884"/>
                <a:gd name="connsiteX2" fmla="*/ 914400 w 1072024"/>
                <a:gd name="connsiteY2" fmla="*/ 954087 h 2185884"/>
                <a:gd name="connsiteX3" fmla="*/ 1032695 w 1072024"/>
                <a:gd name="connsiteY3" fmla="*/ 1755723 h 2185884"/>
                <a:gd name="connsiteX4" fmla="*/ 1072024 w 1072024"/>
                <a:gd name="connsiteY4" fmla="*/ 2185884 h 2185884"/>
                <a:gd name="connsiteX0" fmla="*/ 0 w 1054459"/>
                <a:gd name="connsiteY0" fmla="*/ 30162 h 1906945"/>
                <a:gd name="connsiteX1" fmla="*/ 600075 w 1054459"/>
                <a:gd name="connsiteY1" fmla="*/ 153987 h 1906945"/>
                <a:gd name="connsiteX2" fmla="*/ 914400 w 1054459"/>
                <a:gd name="connsiteY2" fmla="*/ 954087 h 1906945"/>
                <a:gd name="connsiteX3" fmla="*/ 1032695 w 1054459"/>
                <a:gd name="connsiteY3" fmla="*/ 1755723 h 1906945"/>
                <a:gd name="connsiteX4" fmla="*/ 1044985 w 1054459"/>
                <a:gd name="connsiteY4" fmla="*/ 1861420 h 1906945"/>
                <a:gd name="connsiteX0" fmla="*/ 0 w 1032695"/>
                <a:gd name="connsiteY0" fmla="*/ 30162 h 1755723"/>
                <a:gd name="connsiteX1" fmla="*/ 600075 w 1032695"/>
                <a:gd name="connsiteY1" fmla="*/ 153987 h 1755723"/>
                <a:gd name="connsiteX2" fmla="*/ 914400 w 1032695"/>
                <a:gd name="connsiteY2" fmla="*/ 954087 h 1755723"/>
                <a:gd name="connsiteX3" fmla="*/ 1032695 w 1032695"/>
                <a:gd name="connsiteY3" fmla="*/ 1755723 h 1755723"/>
              </a:gdLst>
              <a:ahLst/>
              <a:cxnLst>
                <a:cxn ang="0">
                  <a:pos x="connsiteX0" y="connsiteY0"/>
                </a:cxn>
                <a:cxn ang="0">
                  <a:pos x="connsiteX1" y="connsiteY1"/>
                </a:cxn>
                <a:cxn ang="0">
                  <a:pos x="connsiteX2" y="connsiteY2"/>
                </a:cxn>
                <a:cxn ang="0">
                  <a:pos x="connsiteX3" y="connsiteY3"/>
                </a:cxn>
              </a:cxnLst>
              <a:rect l="l" t="t" r="r" b="b"/>
              <a:pathLst>
                <a:path w="1032695" h="1755723">
                  <a:moveTo>
                    <a:pt x="0" y="30162"/>
                  </a:moveTo>
                  <a:cubicBezTo>
                    <a:pt x="223837" y="15081"/>
                    <a:pt x="447675" y="0"/>
                    <a:pt x="600075" y="153987"/>
                  </a:cubicBezTo>
                  <a:cubicBezTo>
                    <a:pt x="752475" y="307975"/>
                    <a:pt x="842297" y="687131"/>
                    <a:pt x="914400" y="954087"/>
                  </a:cubicBezTo>
                  <a:cubicBezTo>
                    <a:pt x="986503" y="1221043"/>
                    <a:pt x="1010931" y="1604501"/>
                    <a:pt x="1032695" y="1755723"/>
                  </a:cubicBez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rgbClr val="000000"/>
                </a:solidFill>
              </a:endParaRPr>
            </a:p>
          </p:txBody>
        </p:sp>
        <p:sp>
          <p:nvSpPr>
            <p:cNvPr id="47" name="Freihandform 46"/>
            <p:cNvSpPr/>
            <p:nvPr/>
          </p:nvSpPr>
          <p:spPr>
            <a:xfrm>
              <a:off x="6564262" y="1971675"/>
              <a:ext cx="798564" cy="2754108"/>
            </a:xfrm>
            <a:custGeom>
              <a:avLst/>
              <a:gdLst>
                <a:gd name="connsiteX0" fmla="*/ 0 w 695325"/>
                <a:gd name="connsiteY0" fmla="*/ 2924175 h 3319463"/>
                <a:gd name="connsiteX1" fmla="*/ 180975 w 695325"/>
                <a:gd name="connsiteY1" fmla="*/ 3105150 h 3319463"/>
                <a:gd name="connsiteX2" fmla="*/ 457200 w 695325"/>
                <a:gd name="connsiteY2" fmla="*/ 1638300 h 3319463"/>
                <a:gd name="connsiteX3" fmla="*/ 695325 w 695325"/>
                <a:gd name="connsiteY3" fmla="*/ 0 h 3319463"/>
                <a:gd name="connsiteX0" fmla="*/ 0 w 793647"/>
                <a:gd name="connsiteY0" fmla="*/ 2459601 h 3242033"/>
                <a:gd name="connsiteX1" fmla="*/ 279297 w 793647"/>
                <a:gd name="connsiteY1" fmla="*/ 3105150 h 3242033"/>
                <a:gd name="connsiteX2" fmla="*/ 555522 w 793647"/>
                <a:gd name="connsiteY2" fmla="*/ 1638300 h 3242033"/>
                <a:gd name="connsiteX3" fmla="*/ 793647 w 793647"/>
                <a:gd name="connsiteY3" fmla="*/ 0 h 3242033"/>
                <a:gd name="connsiteX0" fmla="*/ 0 w 793647"/>
                <a:gd name="connsiteY0" fmla="*/ 2459601 h 3242033"/>
                <a:gd name="connsiteX1" fmla="*/ 279297 w 793647"/>
                <a:gd name="connsiteY1" fmla="*/ 3105150 h 3242033"/>
                <a:gd name="connsiteX2" fmla="*/ 555522 w 793647"/>
                <a:gd name="connsiteY2" fmla="*/ 1638300 h 3242033"/>
                <a:gd name="connsiteX3" fmla="*/ 793647 w 793647"/>
                <a:gd name="connsiteY3" fmla="*/ 0 h 3242033"/>
                <a:gd name="connsiteX0" fmla="*/ 0 w 793647"/>
                <a:gd name="connsiteY0" fmla="*/ 2459601 h 2755336"/>
                <a:gd name="connsiteX1" fmla="*/ 279297 w 793647"/>
                <a:gd name="connsiteY1" fmla="*/ 2618453 h 2755336"/>
                <a:gd name="connsiteX2" fmla="*/ 555522 w 793647"/>
                <a:gd name="connsiteY2" fmla="*/ 1638300 h 2755336"/>
                <a:gd name="connsiteX3" fmla="*/ 793647 w 793647"/>
                <a:gd name="connsiteY3" fmla="*/ 0 h 2755336"/>
                <a:gd name="connsiteX0" fmla="*/ 0 w 796105"/>
                <a:gd name="connsiteY0" fmla="*/ 2462059 h 2755746"/>
                <a:gd name="connsiteX1" fmla="*/ 281755 w 796105"/>
                <a:gd name="connsiteY1" fmla="*/ 2618453 h 2755746"/>
                <a:gd name="connsiteX2" fmla="*/ 557980 w 796105"/>
                <a:gd name="connsiteY2" fmla="*/ 1638300 h 2755746"/>
                <a:gd name="connsiteX3" fmla="*/ 796105 w 796105"/>
                <a:gd name="connsiteY3" fmla="*/ 0 h 2755746"/>
                <a:gd name="connsiteX0" fmla="*/ 0 w 796105"/>
                <a:gd name="connsiteY0" fmla="*/ 2462059 h 2755746"/>
                <a:gd name="connsiteX1" fmla="*/ 281755 w 796105"/>
                <a:gd name="connsiteY1" fmla="*/ 2618453 h 2755746"/>
                <a:gd name="connsiteX2" fmla="*/ 557980 w 796105"/>
                <a:gd name="connsiteY2" fmla="*/ 1638300 h 2755746"/>
                <a:gd name="connsiteX3" fmla="*/ 796105 w 796105"/>
                <a:gd name="connsiteY3" fmla="*/ 0 h 2755746"/>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Lst>
              <a:ahLst/>
              <a:cxnLst>
                <a:cxn ang="0">
                  <a:pos x="connsiteX0" y="connsiteY0"/>
                </a:cxn>
                <a:cxn ang="0">
                  <a:pos x="connsiteX1" y="connsiteY1"/>
                </a:cxn>
                <a:cxn ang="0">
                  <a:pos x="connsiteX2" y="connsiteY2"/>
                </a:cxn>
                <a:cxn ang="0">
                  <a:pos x="connsiteX3" y="connsiteY3"/>
                </a:cxn>
              </a:cxnLst>
              <a:rect l="l" t="t" r="r" b="b"/>
              <a:pathLst>
                <a:path w="798564" h="2754108">
                  <a:moveTo>
                    <a:pt x="0" y="2452227"/>
                  </a:moveTo>
                  <a:cubicBezTo>
                    <a:pt x="30573" y="2708712"/>
                    <a:pt x="190807" y="2754108"/>
                    <a:pt x="284214" y="2618453"/>
                  </a:cubicBezTo>
                  <a:cubicBezTo>
                    <a:pt x="377621" y="2482798"/>
                    <a:pt x="474714" y="2074709"/>
                    <a:pt x="560439" y="1638300"/>
                  </a:cubicBezTo>
                  <a:cubicBezTo>
                    <a:pt x="646164" y="1201891"/>
                    <a:pt x="722364" y="560387"/>
                    <a:pt x="798564" y="0"/>
                  </a:cubicBez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rgbClr val="000000"/>
                </a:solidFill>
              </a:endParaRPr>
            </a:p>
          </p:txBody>
        </p:sp>
        <p:sp>
          <p:nvSpPr>
            <p:cNvPr id="50" name="Freihandform 49"/>
            <p:cNvSpPr/>
            <p:nvPr/>
          </p:nvSpPr>
          <p:spPr>
            <a:xfrm>
              <a:off x="1848386" y="3544584"/>
              <a:ext cx="2650733" cy="2321960"/>
            </a:xfrm>
            <a:custGeom>
              <a:avLst/>
              <a:gdLst>
                <a:gd name="connsiteX0" fmla="*/ 0 w 2650733"/>
                <a:gd name="connsiteY0" fmla="*/ 2321960 h 2321960"/>
                <a:gd name="connsiteX1" fmla="*/ 1849348 w 2650733"/>
                <a:gd name="connsiteY1" fmla="*/ 1541124 h 2321960"/>
                <a:gd name="connsiteX2" fmla="*/ 2650733 w 2650733"/>
                <a:gd name="connsiteY2" fmla="*/ 0 h 2321960"/>
              </a:gdLst>
              <a:ahLst/>
              <a:cxnLst>
                <a:cxn ang="0">
                  <a:pos x="connsiteX0" y="connsiteY0"/>
                </a:cxn>
                <a:cxn ang="0">
                  <a:pos x="connsiteX1" y="connsiteY1"/>
                </a:cxn>
                <a:cxn ang="0">
                  <a:pos x="connsiteX2" y="connsiteY2"/>
                </a:cxn>
              </a:cxnLst>
              <a:rect l="l" t="t" r="r" b="b"/>
              <a:pathLst>
                <a:path w="2650733" h="2321960">
                  <a:moveTo>
                    <a:pt x="0" y="2321960"/>
                  </a:moveTo>
                  <a:cubicBezTo>
                    <a:pt x="703779" y="2125038"/>
                    <a:pt x="1407559" y="1928117"/>
                    <a:pt x="1849348" y="1541124"/>
                  </a:cubicBezTo>
                  <a:cubicBezTo>
                    <a:pt x="2291137" y="1154131"/>
                    <a:pt x="2470935" y="577065"/>
                    <a:pt x="2650733" y="0"/>
                  </a:cubicBez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rgbClr val="000000"/>
                </a:solidFill>
              </a:endParaRPr>
            </a:p>
          </p:txBody>
        </p:sp>
        <p:sp>
          <p:nvSpPr>
            <p:cNvPr id="52" name="Freihandform 51"/>
            <p:cNvSpPr/>
            <p:nvPr/>
          </p:nvSpPr>
          <p:spPr>
            <a:xfrm>
              <a:off x="4498642" y="2704887"/>
              <a:ext cx="1043195" cy="844461"/>
            </a:xfrm>
            <a:custGeom>
              <a:avLst/>
              <a:gdLst>
                <a:gd name="connsiteX0" fmla="*/ 0 w 1900719"/>
                <a:gd name="connsiteY0" fmla="*/ 934948 h 934948"/>
                <a:gd name="connsiteX1" fmla="*/ 462337 w 1900719"/>
                <a:gd name="connsiteY1" fmla="*/ 277402 h 934948"/>
                <a:gd name="connsiteX2" fmla="*/ 1900719 w 1900719"/>
                <a:gd name="connsiteY2" fmla="*/ 0 h 934948"/>
                <a:gd name="connsiteX0" fmla="*/ 0 w 1373550"/>
                <a:gd name="connsiteY0" fmla="*/ 868273 h 868273"/>
                <a:gd name="connsiteX1" fmla="*/ 462337 w 1373550"/>
                <a:gd name="connsiteY1" fmla="*/ 210727 h 868273"/>
                <a:gd name="connsiteX2" fmla="*/ 1373550 w 1373550"/>
                <a:gd name="connsiteY2" fmla="*/ 0 h 868273"/>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360923 w 1047663"/>
                <a:gd name="connsiteY1" fmla="*/ 241145 h 839698"/>
                <a:gd name="connsiteX2" fmla="*/ 1047663 w 1047663"/>
                <a:gd name="connsiteY2" fmla="*/ 0 h 839698"/>
                <a:gd name="connsiteX0" fmla="*/ 0 w 1047663"/>
                <a:gd name="connsiteY0" fmla="*/ 839698 h 839698"/>
                <a:gd name="connsiteX1" fmla="*/ 360923 w 1047663"/>
                <a:gd name="connsiteY1" fmla="*/ 241145 h 839698"/>
                <a:gd name="connsiteX2" fmla="*/ 1047663 w 1047663"/>
                <a:gd name="connsiteY2" fmla="*/ 0 h 839698"/>
                <a:gd name="connsiteX0" fmla="*/ 0 w 1035295"/>
                <a:gd name="connsiteY0" fmla="*/ 792995 h 792995"/>
                <a:gd name="connsiteX1" fmla="*/ 348555 w 1035295"/>
                <a:gd name="connsiteY1" fmla="*/ 241145 h 792995"/>
                <a:gd name="connsiteX2" fmla="*/ 1035295 w 1035295"/>
                <a:gd name="connsiteY2" fmla="*/ 0 h 792995"/>
                <a:gd name="connsiteX0" fmla="*/ 0 w 1052610"/>
                <a:gd name="connsiteY0" fmla="*/ 839698 h 839698"/>
                <a:gd name="connsiteX1" fmla="*/ 365870 w 1052610"/>
                <a:gd name="connsiteY1" fmla="*/ 241145 h 839698"/>
                <a:gd name="connsiteX2" fmla="*/ 1052610 w 1052610"/>
                <a:gd name="connsiteY2" fmla="*/ 0 h 839698"/>
                <a:gd name="connsiteX0" fmla="*/ 0 w 1055018"/>
                <a:gd name="connsiteY0" fmla="*/ 844461 h 844461"/>
                <a:gd name="connsiteX1" fmla="*/ 368278 w 1055018"/>
                <a:gd name="connsiteY1" fmla="*/ 241145 h 844461"/>
                <a:gd name="connsiteX2" fmla="*/ 1055018 w 1055018"/>
                <a:gd name="connsiteY2" fmla="*/ 0 h 844461"/>
              </a:gdLst>
              <a:ahLst/>
              <a:cxnLst>
                <a:cxn ang="0">
                  <a:pos x="connsiteX0" y="connsiteY0"/>
                </a:cxn>
                <a:cxn ang="0">
                  <a:pos x="connsiteX1" y="connsiteY1"/>
                </a:cxn>
                <a:cxn ang="0">
                  <a:pos x="connsiteX2" y="connsiteY2"/>
                </a:cxn>
              </a:cxnLst>
              <a:rect l="l" t="t" r="r" b="b"/>
              <a:pathLst>
                <a:path w="1055018" h="844461">
                  <a:moveTo>
                    <a:pt x="0" y="844461"/>
                  </a:moveTo>
                  <a:cubicBezTo>
                    <a:pt x="72775" y="593600"/>
                    <a:pt x="193668" y="381095"/>
                    <a:pt x="368278" y="241145"/>
                  </a:cubicBezTo>
                  <a:cubicBezTo>
                    <a:pt x="537014" y="123932"/>
                    <a:pt x="762598" y="32213"/>
                    <a:pt x="1055018" y="0"/>
                  </a:cubicBez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rgbClr val="000000"/>
                </a:solidFill>
              </a:endParaRPr>
            </a:p>
          </p:txBody>
        </p:sp>
      </p:grpSp>
      <p:grpSp>
        <p:nvGrpSpPr>
          <p:cNvPr id="3" name="Gruppieren 54"/>
          <p:cNvGrpSpPr/>
          <p:nvPr/>
        </p:nvGrpSpPr>
        <p:grpSpPr>
          <a:xfrm>
            <a:off x="1294235" y="1713922"/>
            <a:ext cx="5514440" cy="3894869"/>
            <a:chOff x="1848386" y="1971675"/>
            <a:chExt cx="5514440" cy="3894869"/>
          </a:xfrm>
        </p:grpSpPr>
        <p:sp>
          <p:nvSpPr>
            <p:cNvPr id="56" name="Freihandform 55"/>
            <p:cNvSpPr/>
            <p:nvPr/>
          </p:nvSpPr>
          <p:spPr>
            <a:xfrm>
              <a:off x="5534026" y="2674936"/>
              <a:ext cx="1032695" cy="1755723"/>
            </a:xfrm>
            <a:custGeom>
              <a:avLst/>
              <a:gdLst>
                <a:gd name="connsiteX0" fmla="*/ 0 w 1133475"/>
                <a:gd name="connsiteY0" fmla="*/ 30162 h 2239962"/>
                <a:gd name="connsiteX1" fmla="*/ 600075 w 1133475"/>
                <a:gd name="connsiteY1" fmla="*/ 153987 h 2239962"/>
                <a:gd name="connsiteX2" fmla="*/ 914400 w 1133475"/>
                <a:gd name="connsiteY2" fmla="*/ 954087 h 2239962"/>
                <a:gd name="connsiteX3" fmla="*/ 1133475 w 1133475"/>
                <a:gd name="connsiteY3" fmla="*/ 2239962 h 2239962"/>
                <a:gd name="connsiteX4" fmla="*/ 1133475 w 1133475"/>
                <a:gd name="connsiteY4" fmla="*/ 2239962 h 2239962"/>
                <a:gd name="connsiteX0" fmla="*/ 0 w 1188730"/>
                <a:gd name="connsiteY0" fmla="*/ 30162 h 2429694"/>
                <a:gd name="connsiteX1" fmla="*/ 600075 w 1188730"/>
                <a:gd name="connsiteY1" fmla="*/ 153987 h 2429694"/>
                <a:gd name="connsiteX2" fmla="*/ 914400 w 1188730"/>
                <a:gd name="connsiteY2" fmla="*/ 954087 h 2429694"/>
                <a:gd name="connsiteX3" fmla="*/ 1133475 w 1188730"/>
                <a:gd name="connsiteY3" fmla="*/ 2239962 h 2429694"/>
                <a:gd name="connsiteX4" fmla="*/ 582869 w 1188730"/>
                <a:gd name="connsiteY4" fmla="*/ 2092478 h 2429694"/>
                <a:gd name="connsiteX0" fmla="*/ 0 w 1087950"/>
                <a:gd name="connsiteY0" fmla="*/ 30162 h 2141639"/>
                <a:gd name="connsiteX1" fmla="*/ 600075 w 1087950"/>
                <a:gd name="connsiteY1" fmla="*/ 153987 h 2141639"/>
                <a:gd name="connsiteX2" fmla="*/ 914400 w 1087950"/>
                <a:gd name="connsiteY2" fmla="*/ 954087 h 2141639"/>
                <a:gd name="connsiteX3" fmla="*/ 1032695 w 1087950"/>
                <a:gd name="connsiteY3" fmla="*/ 1755723 h 2141639"/>
                <a:gd name="connsiteX4" fmla="*/ 582869 w 1087950"/>
                <a:gd name="connsiteY4" fmla="*/ 2092478 h 2141639"/>
                <a:gd name="connsiteX0" fmla="*/ 0 w 1087950"/>
                <a:gd name="connsiteY0" fmla="*/ 30162 h 2092478"/>
                <a:gd name="connsiteX1" fmla="*/ 600075 w 1087950"/>
                <a:gd name="connsiteY1" fmla="*/ 153987 h 2092478"/>
                <a:gd name="connsiteX2" fmla="*/ 914400 w 1087950"/>
                <a:gd name="connsiteY2" fmla="*/ 954087 h 2092478"/>
                <a:gd name="connsiteX3" fmla="*/ 1032695 w 1087950"/>
                <a:gd name="connsiteY3" fmla="*/ 1755723 h 2092478"/>
                <a:gd name="connsiteX4" fmla="*/ 582869 w 1087950"/>
                <a:gd name="connsiteY4" fmla="*/ 2092478 h 2092478"/>
                <a:gd name="connsiteX0" fmla="*/ 0 w 1140030"/>
                <a:gd name="connsiteY0" fmla="*/ 30162 h 2185884"/>
                <a:gd name="connsiteX1" fmla="*/ 600075 w 1140030"/>
                <a:gd name="connsiteY1" fmla="*/ 153987 h 2185884"/>
                <a:gd name="connsiteX2" fmla="*/ 914400 w 1140030"/>
                <a:gd name="connsiteY2" fmla="*/ 954087 h 2185884"/>
                <a:gd name="connsiteX3" fmla="*/ 1032695 w 1140030"/>
                <a:gd name="connsiteY3" fmla="*/ 1755723 h 2185884"/>
                <a:gd name="connsiteX4" fmla="*/ 1072024 w 1140030"/>
                <a:gd name="connsiteY4" fmla="*/ 2185884 h 2185884"/>
                <a:gd name="connsiteX0" fmla="*/ 0 w 1072024"/>
                <a:gd name="connsiteY0" fmla="*/ 30162 h 2185884"/>
                <a:gd name="connsiteX1" fmla="*/ 600075 w 1072024"/>
                <a:gd name="connsiteY1" fmla="*/ 153987 h 2185884"/>
                <a:gd name="connsiteX2" fmla="*/ 914400 w 1072024"/>
                <a:gd name="connsiteY2" fmla="*/ 954087 h 2185884"/>
                <a:gd name="connsiteX3" fmla="*/ 1032695 w 1072024"/>
                <a:gd name="connsiteY3" fmla="*/ 1755723 h 2185884"/>
                <a:gd name="connsiteX4" fmla="*/ 1072024 w 1072024"/>
                <a:gd name="connsiteY4" fmla="*/ 2185884 h 2185884"/>
                <a:gd name="connsiteX0" fmla="*/ 0 w 1054459"/>
                <a:gd name="connsiteY0" fmla="*/ 30162 h 1906945"/>
                <a:gd name="connsiteX1" fmla="*/ 600075 w 1054459"/>
                <a:gd name="connsiteY1" fmla="*/ 153987 h 1906945"/>
                <a:gd name="connsiteX2" fmla="*/ 914400 w 1054459"/>
                <a:gd name="connsiteY2" fmla="*/ 954087 h 1906945"/>
                <a:gd name="connsiteX3" fmla="*/ 1032695 w 1054459"/>
                <a:gd name="connsiteY3" fmla="*/ 1755723 h 1906945"/>
                <a:gd name="connsiteX4" fmla="*/ 1044985 w 1054459"/>
                <a:gd name="connsiteY4" fmla="*/ 1861420 h 1906945"/>
                <a:gd name="connsiteX0" fmla="*/ 0 w 1032695"/>
                <a:gd name="connsiteY0" fmla="*/ 30162 h 1755723"/>
                <a:gd name="connsiteX1" fmla="*/ 600075 w 1032695"/>
                <a:gd name="connsiteY1" fmla="*/ 153987 h 1755723"/>
                <a:gd name="connsiteX2" fmla="*/ 914400 w 1032695"/>
                <a:gd name="connsiteY2" fmla="*/ 954087 h 1755723"/>
                <a:gd name="connsiteX3" fmla="*/ 1032695 w 1032695"/>
                <a:gd name="connsiteY3" fmla="*/ 1755723 h 1755723"/>
              </a:gdLst>
              <a:ahLst/>
              <a:cxnLst>
                <a:cxn ang="0">
                  <a:pos x="connsiteX0" y="connsiteY0"/>
                </a:cxn>
                <a:cxn ang="0">
                  <a:pos x="connsiteX1" y="connsiteY1"/>
                </a:cxn>
                <a:cxn ang="0">
                  <a:pos x="connsiteX2" y="connsiteY2"/>
                </a:cxn>
                <a:cxn ang="0">
                  <a:pos x="connsiteX3" y="connsiteY3"/>
                </a:cxn>
              </a:cxnLst>
              <a:rect l="l" t="t" r="r" b="b"/>
              <a:pathLst>
                <a:path w="1032695" h="1755723">
                  <a:moveTo>
                    <a:pt x="0" y="30162"/>
                  </a:moveTo>
                  <a:cubicBezTo>
                    <a:pt x="223837" y="15081"/>
                    <a:pt x="447675" y="0"/>
                    <a:pt x="600075" y="153987"/>
                  </a:cubicBezTo>
                  <a:cubicBezTo>
                    <a:pt x="752475" y="307975"/>
                    <a:pt x="842297" y="687131"/>
                    <a:pt x="914400" y="954087"/>
                  </a:cubicBezTo>
                  <a:cubicBezTo>
                    <a:pt x="986503" y="1221043"/>
                    <a:pt x="1010931" y="1604501"/>
                    <a:pt x="1032695" y="1755723"/>
                  </a:cubicBez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rgbClr val="000000"/>
                </a:solidFill>
              </a:endParaRPr>
            </a:p>
          </p:txBody>
        </p:sp>
        <p:sp>
          <p:nvSpPr>
            <p:cNvPr id="57" name="Freihandform 56"/>
            <p:cNvSpPr/>
            <p:nvPr/>
          </p:nvSpPr>
          <p:spPr>
            <a:xfrm>
              <a:off x="6564262" y="1971675"/>
              <a:ext cx="798564" cy="2754108"/>
            </a:xfrm>
            <a:custGeom>
              <a:avLst/>
              <a:gdLst>
                <a:gd name="connsiteX0" fmla="*/ 0 w 695325"/>
                <a:gd name="connsiteY0" fmla="*/ 2924175 h 3319463"/>
                <a:gd name="connsiteX1" fmla="*/ 180975 w 695325"/>
                <a:gd name="connsiteY1" fmla="*/ 3105150 h 3319463"/>
                <a:gd name="connsiteX2" fmla="*/ 457200 w 695325"/>
                <a:gd name="connsiteY2" fmla="*/ 1638300 h 3319463"/>
                <a:gd name="connsiteX3" fmla="*/ 695325 w 695325"/>
                <a:gd name="connsiteY3" fmla="*/ 0 h 3319463"/>
                <a:gd name="connsiteX0" fmla="*/ 0 w 793647"/>
                <a:gd name="connsiteY0" fmla="*/ 2459601 h 3242033"/>
                <a:gd name="connsiteX1" fmla="*/ 279297 w 793647"/>
                <a:gd name="connsiteY1" fmla="*/ 3105150 h 3242033"/>
                <a:gd name="connsiteX2" fmla="*/ 555522 w 793647"/>
                <a:gd name="connsiteY2" fmla="*/ 1638300 h 3242033"/>
                <a:gd name="connsiteX3" fmla="*/ 793647 w 793647"/>
                <a:gd name="connsiteY3" fmla="*/ 0 h 3242033"/>
                <a:gd name="connsiteX0" fmla="*/ 0 w 793647"/>
                <a:gd name="connsiteY0" fmla="*/ 2459601 h 3242033"/>
                <a:gd name="connsiteX1" fmla="*/ 279297 w 793647"/>
                <a:gd name="connsiteY1" fmla="*/ 3105150 h 3242033"/>
                <a:gd name="connsiteX2" fmla="*/ 555522 w 793647"/>
                <a:gd name="connsiteY2" fmla="*/ 1638300 h 3242033"/>
                <a:gd name="connsiteX3" fmla="*/ 793647 w 793647"/>
                <a:gd name="connsiteY3" fmla="*/ 0 h 3242033"/>
                <a:gd name="connsiteX0" fmla="*/ 0 w 793647"/>
                <a:gd name="connsiteY0" fmla="*/ 2459601 h 2755336"/>
                <a:gd name="connsiteX1" fmla="*/ 279297 w 793647"/>
                <a:gd name="connsiteY1" fmla="*/ 2618453 h 2755336"/>
                <a:gd name="connsiteX2" fmla="*/ 555522 w 793647"/>
                <a:gd name="connsiteY2" fmla="*/ 1638300 h 2755336"/>
                <a:gd name="connsiteX3" fmla="*/ 793647 w 793647"/>
                <a:gd name="connsiteY3" fmla="*/ 0 h 2755336"/>
                <a:gd name="connsiteX0" fmla="*/ 0 w 796105"/>
                <a:gd name="connsiteY0" fmla="*/ 2462059 h 2755746"/>
                <a:gd name="connsiteX1" fmla="*/ 281755 w 796105"/>
                <a:gd name="connsiteY1" fmla="*/ 2618453 h 2755746"/>
                <a:gd name="connsiteX2" fmla="*/ 557980 w 796105"/>
                <a:gd name="connsiteY2" fmla="*/ 1638300 h 2755746"/>
                <a:gd name="connsiteX3" fmla="*/ 796105 w 796105"/>
                <a:gd name="connsiteY3" fmla="*/ 0 h 2755746"/>
                <a:gd name="connsiteX0" fmla="*/ 0 w 796105"/>
                <a:gd name="connsiteY0" fmla="*/ 2462059 h 2755746"/>
                <a:gd name="connsiteX1" fmla="*/ 281755 w 796105"/>
                <a:gd name="connsiteY1" fmla="*/ 2618453 h 2755746"/>
                <a:gd name="connsiteX2" fmla="*/ 557980 w 796105"/>
                <a:gd name="connsiteY2" fmla="*/ 1638300 h 2755746"/>
                <a:gd name="connsiteX3" fmla="*/ 796105 w 796105"/>
                <a:gd name="connsiteY3" fmla="*/ 0 h 2755746"/>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Lst>
              <a:ahLst/>
              <a:cxnLst>
                <a:cxn ang="0">
                  <a:pos x="connsiteX0" y="connsiteY0"/>
                </a:cxn>
                <a:cxn ang="0">
                  <a:pos x="connsiteX1" y="connsiteY1"/>
                </a:cxn>
                <a:cxn ang="0">
                  <a:pos x="connsiteX2" y="connsiteY2"/>
                </a:cxn>
                <a:cxn ang="0">
                  <a:pos x="connsiteX3" y="connsiteY3"/>
                </a:cxn>
              </a:cxnLst>
              <a:rect l="l" t="t" r="r" b="b"/>
              <a:pathLst>
                <a:path w="798564" h="2754108">
                  <a:moveTo>
                    <a:pt x="0" y="2452227"/>
                  </a:moveTo>
                  <a:cubicBezTo>
                    <a:pt x="30573" y="2708712"/>
                    <a:pt x="190807" y="2754108"/>
                    <a:pt x="284214" y="2618453"/>
                  </a:cubicBezTo>
                  <a:cubicBezTo>
                    <a:pt x="377621" y="2482798"/>
                    <a:pt x="474714" y="2074709"/>
                    <a:pt x="560439" y="1638300"/>
                  </a:cubicBezTo>
                  <a:cubicBezTo>
                    <a:pt x="646164" y="1201891"/>
                    <a:pt x="722364" y="560387"/>
                    <a:pt x="798564" y="0"/>
                  </a:cubicBez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rgbClr val="000000"/>
                </a:solidFill>
              </a:endParaRPr>
            </a:p>
          </p:txBody>
        </p:sp>
        <p:sp>
          <p:nvSpPr>
            <p:cNvPr id="58" name="Freihandform 57"/>
            <p:cNvSpPr/>
            <p:nvPr/>
          </p:nvSpPr>
          <p:spPr>
            <a:xfrm>
              <a:off x="1848386" y="3544584"/>
              <a:ext cx="2650733" cy="2321960"/>
            </a:xfrm>
            <a:custGeom>
              <a:avLst/>
              <a:gdLst>
                <a:gd name="connsiteX0" fmla="*/ 0 w 2650733"/>
                <a:gd name="connsiteY0" fmla="*/ 2321960 h 2321960"/>
                <a:gd name="connsiteX1" fmla="*/ 1849348 w 2650733"/>
                <a:gd name="connsiteY1" fmla="*/ 1541124 h 2321960"/>
                <a:gd name="connsiteX2" fmla="*/ 2650733 w 2650733"/>
                <a:gd name="connsiteY2" fmla="*/ 0 h 2321960"/>
              </a:gdLst>
              <a:ahLst/>
              <a:cxnLst>
                <a:cxn ang="0">
                  <a:pos x="connsiteX0" y="connsiteY0"/>
                </a:cxn>
                <a:cxn ang="0">
                  <a:pos x="connsiteX1" y="connsiteY1"/>
                </a:cxn>
                <a:cxn ang="0">
                  <a:pos x="connsiteX2" y="connsiteY2"/>
                </a:cxn>
              </a:cxnLst>
              <a:rect l="l" t="t" r="r" b="b"/>
              <a:pathLst>
                <a:path w="2650733" h="2321960">
                  <a:moveTo>
                    <a:pt x="0" y="2321960"/>
                  </a:moveTo>
                  <a:cubicBezTo>
                    <a:pt x="703779" y="2125038"/>
                    <a:pt x="1407559" y="1928117"/>
                    <a:pt x="1849348" y="1541124"/>
                  </a:cubicBezTo>
                  <a:cubicBezTo>
                    <a:pt x="2291137" y="1154131"/>
                    <a:pt x="2470935" y="577065"/>
                    <a:pt x="2650733" y="0"/>
                  </a:cubicBez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rgbClr val="000000"/>
                </a:solidFill>
              </a:endParaRPr>
            </a:p>
          </p:txBody>
        </p:sp>
        <p:sp>
          <p:nvSpPr>
            <p:cNvPr id="59" name="Freihandform 58"/>
            <p:cNvSpPr/>
            <p:nvPr/>
          </p:nvSpPr>
          <p:spPr>
            <a:xfrm>
              <a:off x="4498642" y="2704887"/>
              <a:ext cx="1043195" cy="844461"/>
            </a:xfrm>
            <a:custGeom>
              <a:avLst/>
              <a:gdLst>
                <a:gd name="connsiteX0" fmla="*/ 0 w 1900719"/>
                <a:gd name="connsiteY0" fmla="*/ 934948 h 934948"/>
                <a:gd name="connsiteX1" fmla="*/ 462337 w 1900719"/>
                <a:gd name="connsiteY1" fmla="*/ 277402 h 934948"/>
                <a:gd name="connsiteX2" fmla="*/ 1900719 w 1900719"/>
                <a:gd name="connsiteY2" fmla="*/ 0 h 934948"/>
                <a:gd name="connsiteX0" fmla="*/ 0 w 1373550"/>
                <a:gd name="connsiteY0" fmla="*/ 868273 h 868273"/>
                <a:gd name="connsiteX1" fmla="*/ 462337 w 1373550"/>
                <a:gd name="connsiteY1" fmla="*/ 210727 h 868273"/>
                <a:gd name="connsiteX2" fmla="*/ 1373550 w 1373550"/>
                <a:gd name="connsiteY2" fmla="*/ 0 h 868273"/>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360923 w 1047663"/>
                <a:gd name="connsiteY1" fmla="*/ 241145 h 839698"/>
                <a:gd name="connsiteX2" fmla="*/ 1047663 w 1047663"/>
                <a:gd name="connsiteY2" fmla="*/ 0 h 839698"/>
                <a:gd name="connsiteX0" fmla="*/ 0 w 1047663"/>
                <a:gd name="connsiteY0" fmla="*/ 839698 h 839698"/>
                <a:gd name="connsiteX1" fmla="*/ 360923 w 1047663"/>
                <a:gd name="connsiteY1" fmla="*/ 241145 h 839698"/>
                <a:gd name="connsiteX2" fmla="*/ 1047663 w 1047663"/>
                <a:gd name="connsiteY2" fmla="*/ 0 h 839698"/>
                <a:gd name="connsiteX0" fmla="*/ 0 w 1035295"/>
                <a:gd name="connsiteY0" fmla="*/ 792995 h 792995"/>
                <a:gd name="connsiteX1" fmla="*/ 348555 w 1035295"/>
                <a:gd name="connsiteY1" fmla="*/ 241145 h 792995"/>
                <a:gd name="connsiteX2" fmla="*/ 1035295 w 1035295"/>
                <a:gd name="connsiteY2" fmla="*/ 0 h 792995"/>
                <a:gd name="connsiteX0" fmla="*/ 0 w 1052610"/>
                <a:gd name="connsiteY0" fmla="*/ 839698 h 839698"/>
                <a:gd name="connsiteX1" fmla="*/ 365870 w 1052610"/>
                <a:gd name="connsiteY1" fmla="*/ 241145 h 839698"/>
                <a:gd name="connsiteX2" fmla="*/ 1052610 w 1052610"/>
                <a:gd name="connsiteY2" fmla="*/ 0 h 839698"/>
                <a:gd name="connsiteX0" fmla="*/ 0 w 1055018"/>
                <a:gd name="connsiteY0" fmla="*/ 844461 h 844461"/>
                <a:gd name="connsiteX1" fmla="*/ 368278 w 1055018"/>
                <a:gd name="connsiteY1" fmla="*/ 241145 h 844461"/>
                <a:gd name="connsiteX2" fmla="*/ 1055018 w 1055018"/>
                <a:gd name="connsiteY2" fmla="*/ 0 h 844461"/>
              </a:gdLst>
              <a:ahLst/>
              <a:cxnLst>
                <a:cxn ang="0">
                  <a:pos x="connsiteX0" y="connsiteY0"/>
                </a:cxn>
                <a:cxn ang="0">
                  <a:pos x="connsiteX1" y="connsiteY1"/>
                </a:cxn>
                <a:cxn ang="0">
                  <a:pos x="connsiteX2" y="connsiteY2"/>
                </a:cxn>
              </a:cxnLst>
              <a:rect l="l" t="t" r="r" b="b"/>
              <a:pathLst>
                <a:path w="1055018" h="844461">
                  <a:moveTo>
                    <a:pt x="0" y="844461"/>
                  </a:moveTo>
                  <a:cubicBezTo>
                    <a:pt x="72775" y="593600"/>
                    <a:pt x="193668" y="381095"/>
                    <a:pt x="368278" y="241145"/>
                  </a:cubicBezTo>
                  <a:cubicBezTo>
                    <a:pt x="537014" y="123932"/>
                    <a:pt x="762598" y="32213"/>
                    <a:pt x="1055018" y="0"/>
                  </a:cubicBez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rgbClr val="000000"/>
                </a:solidFill>
              </a:endParaRPr>
            </a:p>
          </p:txBody>
        </p:sp>
      </p:grpSp>
      <p:cxnSp>
        <p:nvCxnSpPr>
          <p:cNvPr id="39" name="Gerade Verbindung mit Pfeil 5"/>
          <p:cNvCxnSpPr/>
          <p:nvPr/>
        </p:nvCxnSpPr>
        <p:spPr>
          <a:xfrm>
            <a:off x="1222797" y="5857322"/>
            <a:ext cx="7072362" cy="1588"/>
          </a:xfrm>
          <a:prstGeom prst="straightConnector1">
            <a:avLst/>
          </a:prstGeom>
          <a:ln w="12700">
            <a:solidFill>
              <a:schemeClr val="tx1"/>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40" name="Gerade Verbindung mit Pfeil 7"/>
          <p:cNvCxnSpPr/>
          <p:nvPr/>
        </p:nvCxnSpPr>
        <p:spPr>
          <a:xfrm rot="5400000" flipH="1" flipV="1">
            <a:off x="-1099733" y="3535589"/>
            <a:ext cx="4643470" cy="1588"/>
          </a:xfrm>
          <a:prstGeom prst="straightConnector1">
            <a:avLst/>
          </a:prstGeom>
          <a:ln w="12700">
            <a:solidFill>
              <a:schemeClr val="tx1"/>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32" name="Textfeld 12"/>
          <p:cNvSpPr txBox="1"/>
          <p:nvPr/>
        </p:nvSpPr>
        <p:spPr>
          <a:xfrm rot="16200000">
            <a:off x="132005" y="3213418"/>
            <a:ext cx="1500123" cy="371200"/>
          </a:xfrm>
          <a:prstGeom prst="rect">
            <a:avLst/>
          </a:prstGeom>
          <a:noFill/>
          <a:ln>
            <a:noFill/>
          </a:ln>
        </p:spPr>
        <p:txBody>
          <a:bodyPr wrap="none" rtlCol="0">
            <a:noAutofit/>
          </a:bodyPr>
          <a:lstStyle/>
          <a:p>
            <a:pPr algn="ctr"/>
            <a:r>
              <a:rPr lang="de-DE" b="1" dirty="0" smtClean="0">
                <a:solidFill>
                  <a:srgbClr val="000000"/>
                </a:solidFill>
              </a:rPr>
              <a:t>IT CAPACITY</a:t>
            </a:r>
            <a:endParaRPr lang="de-DE" b="1" dirty="0">
              <a:solidFill>
                <a:srgbClr val="000000"/>
              </a:solidFill>
            </a:endParaRPr>
          </a:p>
        </p:txBody>
      </p:sp>
      <p:sp>
        <p:nvSpPr>
          <p:cNvPr id="41" name="Textfeld 11"/>
          <p:cNvSpPr txBox="1"/>
          <p:nvPr/>
        </p:nvSpPr>
        <p:spPr>
          <a:xfrm>
            <a:off x="3963374" y="5939988"/>
            <a:ext cx="1809291" cy="369332"/>
          </a:xfrm>
          <a:prstGeom prst="rect">
            <a:avLst/>
          </a:prstGeom>
          <a:noFill/>
          <a:ln>
            <a:noFill/>
          </a:ln>
        </p:spPr>
        <p:txBody>
          <a:bodyPr wrap="none" rtlCol="0">
            <a:noAutofit/>
          </a:bodyPr>
          <a:lstStyle/>
          <a:p>
            <a:pPr algn="ctr"/>
            <a:r>
              <a:rPr lang="de-DE" b="1" dirty="0" smtClean="0">
                <a:solidFill>
                  <a:srgbClr val="000000"/>
                </a:solidFill>
              </a:rPr>
              <a:t>TIME</a:t>
            </a:r>
            <a:endParaRPr lang="de-DE" b="1" dirty="0">
              <a:solidFill>
                <a:srgbClr val="000000"/>
              </a:solidFill>
            </a:endParaRPr>
          </a:p>
        </p:txBody>
      </p:sp>
      <p:sp>
        <p:nvSpPr>
          <p:cNvPr id="43" name="Textfeld 60"/>
          <p:cNvSpPr txBox="1"/>
          <p:nvPr/>
        </p:nvSpPr>
        <p:spPr>
          <a:xfrm>
            <a:off x="3850204" y="4149858"/>
            <a:ext cx="1580747" cy="374571"/>
          </a:xfrm>
          <a:prstGeom prst="roundRect">
            <a:avLst/>
          </a:prstGeom>
          <a:noFill/>
          <a:ln w="6350">
            <a:solidFill>
              <a:schemeClr val="tx1"/>
            </a:solidFill>
          </a:ln>
        </p:spPr>
        <p:txBody>
          <a:bodyPr wrap="square" lIns="0" rIns="0" rtlCol="0">
            <a:spAutoFit/>
          </a:bodyPr>
          <a:lstStyle/>
          <a:p>
            <a:pPr algn="ctr"/>
            <a:r>
              <a:rPr lang="de-DE" sz="1600" dirty="0" err="1" smtClean="0">
                <a:solidFill>
                  <a:srgbClr val="000000"/>
                </a:solidFill>
                <a:latin typeface="Segoe Semibold"/>
              </a:rPr>
              <a:t>Actual</a:t>
            </a:r>
            <a:r>
              <a:rPr lang="de-DE" sz="1600" dirty="0" smtClean="0">
                <a:solidFill>
                  <a:srgbClr val="000000"/>
                </a:solidFill>
                <a:latin typeface="Segoe Semibold"/>
              </a:rPr>
              <a:t> </a:t>
            </a:r>
            <a:r>
              <a:rPr lang="de-DE" sz="1600" dirty="0" err="1" smtClean="0">
                <a:solidFill>
                  <a:srgbClr val="000000"/>
                </a:solidFill>
                <a:latin typeface="Segoe Semibold"/>
              </a:rPr>
              <a:t>Load</a:t>
            </a:r>
            <a:endParaRPr lang="de-DE" sz="1600" dirty="0">
              <a:solidFill>
                <a:srgbClr val="000000"/>
              </a:solidFill>
              <a:latin typeface="Segoe Semibold"/>
            </a:endParaRPr>
          </a:p>
        </p:txBody>
      </p:sp>
      <p:sp>
        <p:nvSpPr>
          <p:cNvPr id="44" name="Textfeld 60"/>
          <p:cNvSpPr txBox="1"/>
          <p:nvPr/>
        </p:nvSpPr>
        <p:spPr>
          <a:xfrm>
            <a:off x="7095709" y="1916832"/>
            <a:ext cx="1580747" cy="374571"/>
          </a:xfrm>
          <a:prstGeom prst="roundRect">
            <a:avLst/>
          </a:prstGeom>
          <a:noFill/>
          <a:ln w="6350">
            <a:solidFill>
              <a:schemeClr val="tx1"/>
            </a:solidFill>
          </a:ln>
        </p:spPr>
        <p:txBody>
          <a:bodyPr wrap="square" lIns="0" rIns="0" rtlCol="0">
            <a:spAutoFit/>
          </a:bodyPr>
          <a:lstStyle/>
          <a:p>
            <a:pPr algn="ctr"/>
            <a:r>
              <a:rPr lang="de-DE" sz="1600" dirty="0" smtClean="0">
                <a:solidFill>
                  <a:srgbClr val="000000"/>
                </a:solidFill>
                <a:latin typeface="Segoe Semibold"/>
              </a:rPr>
              <a:t>Load Forecast</a:t>
            </a:r>
            <a:endParaRPr lang="de-DE" sz="1600" dirty="0">
              <a:solidFill>
                <a:srgbClr val="000000"/>
              </a:solidFill>
              <a:latin typeface="Segoe Semibold"/>
            </a:endParaRPr>
          </a:p>
        </p:txBody>
      </p:sp>
      <p:sp>
        <p:nvSpPr>
          <p:cNvPr id="4" name="Title 3"/>
          <p:cNvSpPr>
            <a:spLocks noGrp="1"/>
          </p:cNvSpPr>
          <p:nvPr>
            <p:ph type="title"/>
          </p:nvPr>
        </p:nvSpPr>
        <p:spPr>
          <a:xfrm>
            <a:off x="457200" y="0"/>
            <a:ext cx="8229600" cy="990600"/>
          </a:xfrm>
        </p:spPr>
        <p:txBody>
          <a:bodyPr/>
          <a:lstStyle/>
          <a:p>
            <a:r>
              <a:rPr lang="en-US" dirty="0" smtClean="0"/>
              <a:t>Cloud-provisioning</a:t>
            </a:r>
            <a:endParaRPr lang="en-US" dirty="0"/>
          </a:p>
        </p:txBody>
      </p:sp>
      <p:pic>
        <p:nvPicPr>
          <p:cNvPr id="38" name="Picture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351" y="1421664"/>
            <a:ext cx="4173641" cy="29386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7983" y="3118467"/>
            <a:ext cx="4608817" cy="3070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5" name="TextBox 44"/>
          <p:cNvSpPr txBox="1"/>
          <p:nvPr/>
        </p:nvSpPr>
        <p:spPr>
          <a:xfrm>
            <a:off x="439218" y="1484380"/>
            <a:ext cx="1684510" cy="369332"/>
          </a:xfrm>
          <a:prstGeom prst="rect">
            <a:avLst/>
          </a:prstGeom>
          <a:noFill/>
        </p:spPr>
        <p:txBody>
          <a:bodyPr wrap="square" rtlCol="0">
            <a:spAutoFit/>
          </a:bodyPr>
          <a:lstStyle/>
          <a:p>
            <a:r>
              <a:rPr lang="it-IT" b="1" dirty="0" smtClean="0">
                <a:solidFill>
                  <a:srgbClr val="FF0000"/>
                </a:solidFill>
              </a:rPr>
              <a:t>Reduce Costs</a:t>
            </a:r>
            <a:endParaRPr lang="it-IT" b="1" dirty="0">
              <a:solidFill>
                <a:srgbClr val="FF0000"/>
              </a:solidFill>
            </a:endParaRPr>
          </a:p>
        </p:txBody>
      </p:sp>
      <p:sp>
        <p:nvSpPr>
          <p:cNvPr id="51" name="TextBox 50"/>
          <p:cNvSpPr txBox="1"/>
          <p:nvPr/>
        </p:nvSpPr>
        <p:spPr>
          <a:xfrm>
            <a:off x="6431081" y="3236763"/>
            <a:ext cx="2255719" cy="369332"/>
          </a:xfrm>
          <a:prstGeom prst="rect">
            <a:avLst/>
          </a:prstGeom>
          <a:noFill/>
        </p:spPr>
        <p:txBody>
          <a:bodyPr wrap="square" rtlCol="0">
            <a:spAutoFit/>
          </a:bodyPr>
          <a:lstStyle/>
          <a:p>
            <a:r>
              <a:rPr lang="it-IT" b="1" dirty="0" smtClean="0">
                <a:solidFill>
                  <a:srgbClr val="FF0000"/>
                </a:solidFill>
              </a:rPr>
              <a:t>Improve Performance</a:t>
            </a:r>
            <a:endParaRPr lang="it-IT" b="1" dirty="0">
              <a:solidFill>
                <a:srgbClr val="FF0000"/>
              </a:solidFill>
            </a:endParaRPr>
          </a:p>
        </p:txBody>
      </p:sp>
      <p:sp>
        <p:nvSpPr>
          <p:cNvPr id="33" name="TextBox 32"/>
          <p:cNvSpPr txBox="1"/>
          <p:nvPr/>
        </p:nvSpPr>
        <p:spPr>
          <a:xfrm>
            <a:off x="593509" y="6454954"/>
            <a:ext cx="2365401" cy="369332"/>
          </a:xfrm>
          <a:prstGeom prst="rect">
            <a:avLst/>
          </a:prstGeom>
          <a:noFill/>
        </p:spPr>
        <p:txBody>
          <a:bodyPr wrap="none" rtlCol="0">
            <a:spAutoFit/>
          </a:bodyPr>
          <a:lstStyle/>
          <a:p>
            <a:r>
              <a:rPr lang="en-US" dirty="0" smtClean="0"/>
              <a:t>Courtesy of Microsoft</a:t>
            </a:r>
            <a:endParaRPr lang="en-US" dirty="0"/>
          </a:p>
        </p:txBody>
      </p:sp>
    </p:spTree>
    <p:extLst>
      <p:ext uri="{BB962C8B-B14F-4D97-AF65-F5344CB8AC3E}">
        <p14:creationId xmlns:p14="http://schemas.microsoft.com/office/powerpoint/2010/main" val="28569051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fade">
                                      <p:cBhvr>
                                        <p:cTn id="1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51"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smtClean="0"/>
              <a:t>Dynamic Provisioning</a:t>
            </a:r>
            <a:endParaRPr lang="en-US" dirty="0"/>
          </a:p>
        </p:txBody>
      </p:sp>
      <p:sp>
        <p:nvSpPr>
          <p:cNvPr id="3" name="Content Placeholder 2"/>
          <p:cNvSpPr>
            <a:spLocks noGrp="1"/>
          </p:cNvSpPr>
          <p:nvPr>
            <p:ph idx="1"/>
          </p:nvPr>
        </p:nvSpPr>
        <p:spPr>
          <a:xfrm>
            <a:off x="457200" y="1600201"/>
            <a:ext cx="8229600" cy="1219200"/>
          </a:xfrm>
        </p:spPr>
        <p:txBody>
          <a:bodyPr/>
          <a:lstStyle/>
          <a:p>
            <a:r>
              <a:rPr lang="en-US" dirty="0" smtClean="0"/>
              <a:t>In traditional computing model, two common problems :</a:t>
            </a:r>
          </a:p>
          <a:p>
            <a:pPr lvl="1"/>
            <a:r>
              <a:rPr lang="en-US" dirty="0" smtClean="0"/>
              <a:t>Underestimate system utilization which result in under provision</a:t>
            </a:r>
          </a:p>
        </p:txBody>
      </p:sp>
      <p:sp>
        <p:nvSpPr>
          <p:cNvPr id="7" name="Up Arrow 6"/>
          <p:cNvSpPr/>
          <p:nvPr/>
        </p:nvSpPr>
        <p:spPr>
          <a:xfrm rot="3513410">
            <a:off x="3958544" y="3566450"/>
            <a:ext cx="762000" cy="954087"/>
          </a:xfrm>
          <a:prstGeom prst="upArrow">
            <a:avLst/>
          </a:prstGeom>
          <a:ln/>
        </p:spPr>
        <p:style>
          <a:lnRef idx="0">
            <a:schemeClr val="accent1"/>
          </a:lnRef>
          <a:fillRef idx="3">
            <a:schemeClr val="accent1"/>
          </a:fillRef>
          <a:effectRef idx="3">
            <a:schemeClr val="accent1"/>
          </a:effectRef>
          <a:fontRef idx="minor">
            <a:schemeClr val="lt1"/>
          </a:fontRef>
        </p:style>
        <p:txBody>
          <a:bodyPr anchor="ctr"/>
          <a:lstStyle/>
          <a:p>
            <a:pPr algn="ctr"/>
            <a:endParaRPr lang="en-US">
              <a:solidFill>
                <a:srgbClr val="000000"/>
              </a:solidFill>
              <a:ea typeface="ＭＳ Ｐゴシック" pitchFamily="34" charset="-128"/>
            </a:endParaRPr>
          </a:p>
        </p:txBody>
      </p:sp>
      <p:sp>
        <p:nvSpPr>
          <p:cNvPr id="8" name="Up Arrow 7"/>
          <p:cNvSpPr/>
          <p:nvPr/>
        </p:nvSpPr>
        <p:spPr>
          <a:xfrm rot="6949103">
            <a:off x="3976641" y="4687225"/>
            <a:ext cx="762000" cy="954088"/>
          </a:xfrm>
          <a:prstGeom prst="upArrow">
            <a:avLst/>
          </a:prstGeom>
          <a:ln/>
        </p:spPr>
        <p:style>
          <a:lnRef idx="0">
            <a:schemeClr val="accent1"/>
          </a:lnRef>
          <a:fillRef idx="3">
            <a:schemeClr val="accent1"/>
          </a:fillRef>
          <a:effectRef idx="3">
            <a:schemeClr val="accent1"/>
          </a:effectRef>
          <a:fontRef idx="minor">
            <a:schemeClr val="lt1"/>
          </a:fontRef>
        </p:style>
        <p:txBody>
          <a:bodyPr anchor="ctr"/>
          <a:lstStyle/>
          <a:p>
            <a:pPr algn="ctr"/>
            <a:endParaRPr lang="en-US">
              <a:solidFill>
                <a:srgbClr val="000000"/>
              </a:solidFill>
              <a:ea typeface="ＭＳ Ｐゴシック" pitchFamily="34" charset="-128"/>
            </a:endParaRPr>
          </a:p>
        </p:txBody>
      </p:sp>
      <p:grpSp>
        <p:nvGrpSpPr>
          <p:cNvPr id="9" name="Group 62"/>
          <p:cNvGrpSpPr>
            <a:grpSpLocks/>
          </p:cNvGrpSpPr>
          <p:nvPr/>
        </p:nvGrpSpPr>
        <p:grpSpPr bwMode="auto">
          <a:xfrm>
            <a:off x="4800600" y="4712017"/>
            <a:ext cx="3810000" cy="1688783"/>
            <a:chOff x="1143000" y="2362201"/>
            <a:chExt cx="5715989" cy="2571064"/>
          </a:xfrm>
        </p:grpSpPr>
        <p:sp>
          <p:nvSpPr>
            <p:cNvPr id="10" name="Freeform 9"/>
            <p:cNvSpPr/>
            <p:nvPr/>
          </p:nvSpPr>
          <p:spPr>
            <a:xfrm>
              <a:off x="1663352" y="2909041"/>
              <a:ext cx="4581984" cy="1370711"/>
            </a:xfrm>
            <a:custGeom>
              <a:avLst/>
              <a:gdLst>
                <a:gd name="connsiteX0" fmla="*/ 0 w 4800600"/>
                <a:gd name="connsiteY0" fmla="*/ 1746955 h 1761066"/>
                <a:gd name="connsiteX1" fmla="*/ 7027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2477"/>
                <a:gd name="connsiteX1" fmla="*/ 778934 w 4800600"/>
                <a:gd name="connsiteY1" fmla="*/ 104422 h 1762477"/>
                <a:gd name="connsiteX2" fmla="*/ 1608667 w 4800600"/>
                <a:gd name="connsiteY2" fmla="*/ 1738488 h 1762477"/>
                <a:gd name="connsiteX3" fmla="*/ 2404940 w 4800600"/>
                <a:gd name="connsiteY3" fmla="*/ 95954 h 1762477"/>
                <a:gd name="connsiteX4" fmla="*/ 3200400 w 4800600"/>
                <a:gd name="connsiteY4" fmla="*/ 1746955 h 1762477"/>
                <a:gd name="connsiteX5" fmla="*/ 4030134 w 4800600"/>
                <a:gd name="connsiteY5" fmla="*/ 2822 h 1762477"/>
                <a:gd name="connsiteX6" fmla="*/ 4800600 w 4800600"/>
                <a:gd name="connsiteY6" fmla="*/ 1730022 h 1762477"/>
                <a:gd name="connsiteX0" fmla="*/ 0 w 4800600"/>
                <a:gd name="connsiteY0" fmla="*/ 1670755 h 1673577"/>
                <a:gd name="connsiteX1" fmla="*/ 778934 w 4800600"/>
                <a:gd name="connsiteY1" fmla="*/ 28222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78934 w 4800600"/>
                <a:gd name="connsiteY1" fmla="*/ 28222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78934 w 4800600"/>
                <a:gd name="connsiteY1" fmla="*/ 48926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28221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28221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28221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28221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13813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13813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04939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04939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1851"/>
                <a:gd name="connsiteX1" fmla="*/ 796681 w 4800600"/>
                <a:gd name="connsiteY1" fmla="*/ 7517 h 1671851"/>
                <a:gd name="connsiteX2" fmla="*/ 1608667 w 4800600"/>
                <a:gd name="connsiteY2" fmla="*/ 1662288 h 1671851"/>
                <a:gd name="connsiteX3" fmla="*/ 2387192 w 4800600"/>
                <a:gd name="connsiteY3" fmla="*/ 9401 h 1671851"/>
                <a:gd name="connsiteX4" fmla="*/ 3200400 w 4800600"/>
                <a:gd name="connsiteY4" fmla="*/ 1670755 h 1671851"/>
                <a:gd name="connsiteX5" fmla="*/ 4030134 w 4800600"/>
                <a:gd name="connsiteY5" fmla="*/ 2822 h 1671851"/>
                <a:gd name="connsiteX6" fmla="*/ 4800600 w 4800600"/>
                <a:gd name="connsiteY6" fmla="*/ 1653822 h 1671851"/>
                <a:gd name="connsiteX0" fmla="*/ 0 w 4800600"/>
                <a:gd name="connsiteY0" fmla="*/ 1670755 h 1671851"/>
                <a:gd name="connsiteX1" fmla="*/ 796681 w 4800600"/>
                <a:gd name="connsiteY1" fmla="*/ 7517 h 1671851"/>
                <a:gd name="connsiteX2" fmla="*/ 1608667 w 4800600"/>
                <a:gd name="connsiteY2" fmla="*/ 1662288 h 1671851"/>
                <a:gd name="connsiteX3" fmla="*/ 2413813 w 4800600"/>
                <a:gd name="connsiteY3" fmla="*/ 9400 h 1671851"/>
                <a:gd name="connsiteX4" fmla="*/ 3200400 w 4800600"/>
                <a:gd name="connsiteY4" fmla="*/ 1670755 h 1671851"/>
                <a:gd name="connsiteX5" fmla="*/ 4030134 w 4800600"/>
                <a:gd name="connsiteY5" fmla="*/ 2822 h 1671851"/>
                <a:gd name="connsiteX6" fmla="*/ 4800600 w 4800600"/>
                <a:gd name="connsiteY6" fmla="*/ 1653822 h 1671851"/>
                <a:gd name="connsiteX0" fmla="*/ 0 w 4800600"/>
                <a:gd name="connsiteY0" fmla="*/ 1670755 h 1671851"/>
                <a:gd name="connsiteX1" fmla="*/ 796681 w 4800600"/>
                <a:gd name="connsiteY1" fmla="*/ 7517 h 1671851"/>
                <a:gd name="connsiteX2" fmla="*/ 1608667 w 4800600"/>
                <a:gd name="connsiteY2" fmla="*/ 1662288 h 1671851"/>
                <a:gd name="connsiteX3" fmla="*/ 2413813 w 4800600"/>
                <a:gd name="connsiteY3" fmla="*/ 9400 h 1671851"/>
                <a:gd name="connsiteX4" fmla="*/ 3200400 w 4800600"/>
                <a:gd name="connsiteY4" fmla="*/ 1670755 h 1671851"/>
                <a:gd name="connsiteX5" fmla="*/ 4030134 w 4800600"/>
                <a:gd name="connsiteY5" fmla="*/ 2822 h 1671851"/>
                <a:gd name="connsiteX6" fmla="*/ 4800600 w 4800600"/>
                <a:gd name="connsiteY6" fmla="*/ 1653822 h 167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0600" h="1671851">
                  <a:moveTo>
                    <a:pt x="0" y="1670755"/>
                  </a:moveTo>
                  <a:cubicBezTo>
                    <a:pt x="410902" y="1340416"/>
                    <a:pt x="528570" y="8928"/>
                    <a:pt x="796681" y="7517"/>
                  </a:cubicBezTo>
                  <a:cubicBezTo>
                    <a:pt x="1064792" y="6106"/>
                    <a:pt x="1339145" y="1661974"/>
                    <a:pt x="1608667" y="1662288"/>
                  </a:cubicBezTo>
                  <a:cubicBezTo>
                    <a:pt x="1878189" y="1662602"/>
                    <a:pt x="2148524" y="7989"/>
                    <a:pt x="2413813" y="9400"/>
                  </a:cubicBezTo>
                  <a:cubicBezTo>
                    <a:pt x="2679102" y="10811"/>
                    <a:pt x="2931013" y="1671851"/>
                    <a:pt x="3200400" y="1670755"/>
                  </a:cubicBezTo>
                  <a:cubicBezTo>
                    <a:pt x="3469787" y="1669659"/>
                    <a:pt x="3763434" y="5644"/>
                    <a:pt x="4030134" y="2822"/>
                  </a:cubicBezTo>
                  <a:cubicBezTo>
                    <a:pt x="4296834" y="0"/>
                    <a:pt x="4501610" y="1417669"/>
                    <a:pt x="4800600" y="1653822"/>
                  </a:cubicBezTo>
                </a:path>
              </a:pathLst>
            </a:custGeom>
            <a:solidFill>
              <a:srgbClr val="FFFFFF"/>
            </a:solidFill>
            <a:ln w="12700" cap="flat" cmpd="sng" algn="ctr">
              <a:solidFill>
                <a:schemeClr val="accent4">
                  <a:shade val="95000"/>
                  <a:satMod val="105000"/>
                </a:schemeClr>
              </a:solidFill>
              <a:prstDash val="dash"/>
              <a:round/>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anchor="ctr"/>
            <a:lstStyle/>
            <a:p>
              <a:pPr algn="ctr"/>
              <a:endParaRPr lang="en-US">
                <a:solidFill>
                  <a:srgbClr val="000000"/>
                </a:solidFill>
                <a:ea typeface="ＭＳ Ｐゴシック" pitchFamily="34" charset="-128"/>
              </a:endParaRPr>
            </a:p>
          </p:txBody>
        </p:sp>
        <p:cxnSp>
          <p:nvCxnSpPr>
            <p:cNvPr id="11" name="Straight Arrow Connector 10"/>
            <p:cNvCxnSpPr/>
            <p:nvPr/>
          </p:nvCxnSpPr>
          <p:spPr bwMode="auto">
            <a:xfrm>
              <a:off x="1627217" y="4568831"/>
              <a:ext cx="4801206" cy="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12" name="TextBox 11"/>
            <p:cNvSpPr txBox="1"/>
            <p:nvPr/>
          </p:nvSpPr>
          <p:spPr bwMode="auto">
            <a:xfrm>
              <a:off x="1143000" y="2754607"/>
              <a:ext cx="676383" cy="1515336"/>
            </a:xfrm>
            <a:prstGeom prst="rect">
              <a:avLst/>
            </a:prstGeom>
            <a:noFill/>
          </p:spPr>
          <p:txBody>
            <a:bodyPr vert="vert270" wrap="none">
              <a:spAutoFit/>
            </a:bodyPr>
            <a:lstStyle/>
            <a:p>
              <a:pPr algn="ctr">
                <a:defRPr/>
              </a:pPr>
              <a:r>
                <a:rPr lang="en-US" sz="1500" b="1" dirty="0">
                  <a:latin typeface="Cambria" pitchFamily="18" charset="0"/>
                  <a:ea typeface="ＭＳ Ｐゴシック" pitchFamily="-65" charset="-128"/>
                  <a:cs typeface="ＭＳ Ｐゴシック" pitchFamily="-65" charset="-128"/>
                </a:rPr>
                <a:t>Resources</a:t>
              </a:r>
            </a:p>
          </p:txBody>
        </p:sp>
        <p:cxnSp>
          <p:nvCxnSpPr>
            <p:cNvPr id="13" name="Straight Arrow Connector 12"/>
            <p:cNvCxnSpPr/>
            <p:nvPr/>
          </p:nvCxnSpPr>
          <p:spPr bwMode="auto">
            <a:xfrm rot="5400000" flipH="1" flipV="1">
              <a:off x="521492" y="3465516"/>
              <a:ext cx="2209039" cy="241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14" name="TextBox 22"/>
            <p:cNvSpPr txBox="1">
              <a:spLocks noChangeArrowheads="1"/>
            </p:cNvSpPr>
            <p:nvPr/>
          </p:nvSpPr>
          <p:spPr bwMode="auto">
            <a:xfrm>
              <a:off x="5917708" y="4120398"/>
              <a:ext cx="911746" cy="323165"/>
            </a:xfrm>
            <a:prstGeom prst="rect">
              <a:avLst/>
            </a:prstGeom>
            <a:noFill/>
            <a:ln w="9525">
              <a:noFill/>
              <a:miter lim="800000"/>
              <a:headEnd/>
              <a:tailEnd/>
            </a:ln>
          </p:spPr>
          <p:txBody>
            <a:bodyPr wrap="none">
              <a:spAutoFit/>
            </a:bodyPr>
            <a:lstStyle/>
            <a:p>
              <a:pPr algn="ctr"/>
              <a:r>
                <a:rPr lang="en-US" sz="1500" dirty="0"/>
                <a:t>Demand</a:t>
              </a:r>
            </a:p>
          </p:txBody>
        </p:sp>
        <p:sp>
          <p:nvSpPr>
            <p:cNvPr id="15" name="TextBox 22"/>
            <p:cNvSpPr txBox="1">
              <a:spLocks noChangeArrowheads="1"/>
            </p:cNvSpPr>
            <p:nvPr/>
          </p:nvSpPr>
          <p:spPr bwMode="auto">
            <a:xfrm>
              <a:off x="5917707" y="2940357"/>
              <a:ext cx="941282" cy="323165"/>
            </a:xfrm>
            <a:prstGeom prst="rect">
              <a:avLst/>
            </a:prstGeom>
            <a:noFill/>
            <a:ln w="9525">
              <a:noFill/>
              <a:miter lim="800000"/>
              <a:headEnd/>
              <a:tailEnd/>
            </a:ln>
          </p:spPr>
          <p:txBody>
            <a:bodyPr wrap="none">
              <a:spAutoFit/>
            </a:bodyPr>
            <a:lstStyle/>
            <a:p>
              <a:pPr algn="ctr"/>
              <a:r>
                <a:rPr lang="en-US" sz="1500" dirty="0">
                  <a:solidFill>
                    <a:srgbClr val="FF0000"/>
                  </a:solidFill>
                </a:rPr>
                <a:t>Capacity</a:t>
              </a:r>
            </a:p>
          </p:txBody>
        </p:sp>
        <p:pic>
          <p:nvPicPr>
            <p:cNvPr id="16" name="Picture 52" descr="temp-1.png"/>
            <p:cNvPicPr>
              <a:picLocks noChangeAspect="1"/>
            </p:cNvPicPr>
            <p:nvPr/>
          </p:nvPicPr>
          <p:blipFill>
            <a:blip r:embed="rId3" cstate="print"/>
            <a:srcRect b="61111"/>
            <a:stretch>
              <a:fillRect/>
            </a:stretch>
          </p:blipFill>
          <p:spPr bwMode="auto">
            <a:xfrm>
              <a:off x="1647824" y="2895601"/>
              <a:ext cx="4600576" cy="533399"/>
            </a:xfrm>
            <a:prstGeom prst="rect">
              <a:avLst/>
            </a:prstGeom>
            <a:noFill/>
            <a:ln w="9525">
              <a:noFill/>
              <a:miter lim="800000"/>
              <a:headEnd/>
              <a:tailEnd/>
            </a:ln>
          </p:spPr>
        </p:pic>
        <p:pic>
          <p:nvPicPr>
            <p:cNvPr id="17" name="Picture 53" descr="temp-4.png"/>
            <p:cNvPicPr>
              <a:picLocks noChangeAspect="1"/>
            </p:cNvPicPr>
            <p:nvPr/>
          </p:nvPicPr>
          <p:blipFill>
            <a:blip r:embed="rId4" cstate="print"/>
            <a:srcRect t="38773"/>
            <a:stretch>
              <a:fillRect/>
            </a:stretch>
          </p:blipFill>
          <p:spPr bwMode="auto">
            <a:xfrm>
              <a:off x="1635124" y="3440112"/>
              <a:ext cx="4600576" cy="839789"/>
            </a:xfrm>
            <a:prstGeom prst="rect">
              <a:avLst/>
            </a:prstGeom>
            <a:noFill/>
            <a:ln w="9525">
              <a:noFill/>
              <a:miter lim="800000"/>
              <a:headEnd/>
              <a:tailEnd/>
            </a:ln>
          </p:spPr>
        </p:pic>
        <p:cxnSp>
          <p:nvCxnSpPr>
            <p:cNvPr id="18" name="Straight Arrow Connector 17"/>
            <p:cNvCxnSpPr/>
            <p:nvPr/>
          </p:nvCxnSpPr>
          <p:spPr bwMode="auto">
            <a:xfrm>
              <a:off x="1627217" y="3426972"/>
              <a:ext cx="4601256" cy="2410"/>
            </a:xfrm>
            <a:prstGeom prst="straightConnector1">
              <a:avLst/>
            </a:prstGeom>
            <a:ln w="19050" cap="flat" cmpd="sng" algn="ctr">
              <a:solidFill>
                <a:srgbClr val="FF000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0" name="Straight Arrow Connector 19"/>
            <p:cNvCxnSpPr/>
            <p:nvPr/>
          </p:nvCxnSpPr>
          <p:spPr bwMode="auto">
            <a:xfrm rot="5400000" flipH="1" flipV="1">
              <a:off x="3138887" y="4610987"/>
              <a:ext cx="91541" cy="7228"/>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1" name="Straight Arrow Connector 20"/>
            <p:cNvCxnSpPr/>
            <p:nvPr/>
          </p:nvCxnSpPr>
          <p:spPr bwMode="auto">
            <a:xfrm rot="5400000" flipH="1" flipV="1">
              <a:off x="4657782" y="4609784"/>
              <a:ext cx="81905" cy="0"/>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2" name="Straight Arrow Connector 21"/>
            <p:cNvCxnSpPr/>
            <p:nvPr/>
          </p:nvCxnSpPr>
          <p:spPr bwMode="auto">
            <a:xfrm rot="5400000" flipH="1" flipV="1">
              <a:off x="6185110" y="4609784"/>
              <a:ext cx="74679" cy="2410"/>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23" name="TextBox 22"/>
            <p:cNvSpPr txBox="1">
              <a:spLocks noChangeArrowheads="1"/>
            </p:cNvSpPr>
            <p:nvPr/>
          </p:nvSpPr>
          <p:spPr bwMode="auto">
            <a:xfrm>
              <a:off x="2978150" y="4610100"/>
              <a:ext cx="367848" cy="323165"/>
            </a:xfrm>
            <a:prstGeom prst="rect">
              <a:avLst/>
            </a:prstGeom>
            <a:noFill/>
            <a:ln w="9525">
              <a:noFill/>
              <a:miter lim="800000"/>
              <a:headEnd/>
              <a:tailEnd/>
            </a:ln>
          </p:spPr>
          <p:txBody>
            <a:bodyPr>
              <a:spAutoFit/>
            </a:bodyPr>
            <a:lstStyle/>
            <a:p>
              <a:pPr algn="ctr"/>
              <a:r>
                <a:rPr lang="en-US" sz="1500"/>
                <a:t>1</a:t>
              </a:r>
            </a:p>
          </p:txBody>
        </p:sp>
        <p:sp>
          <p:nvSpPr>
            <p:cNvPr id="24" name="TextBox 60"/>
            <p:cNvSpPr txBox="1">
              <a:spLocks noChangeArrowheads="1"/>
            </p:cNvSpPr>
            <p:nvPr/>
          </p:nvSpPr>
          <p:spPr bwMode="auto">
            <a:xfrm>
              <a:off x="4552017" y="4572000"/>
              <a:ext cx="331133" cy="323165"/>
            </a:xfrm>
            <a:prstGeom prst="rect">
              <a:avLst/>
            </a:prstGeom>
            <a:noFill/>
            <a:ln w="9525">
              <a:noFill/>
              <a:miter lim="800000"/>
              <a:headEnd/>
              <a:tailEnd/>
            </a:ln>
          </p:spPr>
          <p:txBody>
            <a:bodyPr>
              <a:spAutoFit/>
            </a:bodyPr>
            <a:lstStyle/>
            <a:p>
              <a:pPr algn="ctr"/>
              <a:r>
                <a:rPr lang="en-US" sz="1500"/>
                <a:t>2</a:t>
              </a:r>
            </a:p>
          </p:txBody>
        </p:sp>
        <p:sp>
          <p:nvSpPr>
            <p:cNvPr id="25" name="TextBox 22"/>
            <p:cNvSpPr txBox="1">
              <a:spLocks noChangeArrowheads="1"/>
            </p:cNvSpPr>
            <p:nvPr/>
          </p:nvSpPr>
          <p:spPr bwMode="auto">
            <a:xfrm>
              <a:off x="6026150" y="4572000"/>
              <a:ext cx="381000" cy="323165"/>
            </a:xfrm>
            <a:prstGeom prst="rect">
              <a:avLst/>
            </a:prstGeom>
            <a:noFill/>
            <a:ln w="9525">
              <a:noFill/>
              <a:miter lim="800000"/>
              <a:headEnd/>
              <a:tailEnd/>
            </a:ln>
          </p:spPr>
          <p:txBody>
            <a:bodyPr>
              <a:spAutoFit/>
            </a:bodyPr>
            <a:lstStyle/>
            <a:p>
              <a:pPr algn="ctr"/>
              <a:r>
                <a:rPr lang="en-US" sz="1500"/>
                <a:t>3</a:t>
              </a:r>
            </a:p>
          </p:txBody>
        </p:sp>
      </p:grpSp>
      <p:grpSp>
        <p:nvGrpSpPr>
          <p:cNvPr id="26" name="Group 99"/>
          <p:cNvGrpSpPr>
            <a:grpSpLocks/>
          </p:cNvGrpSpPr>
          <p:nvPr/>
        </p:nvGrpSpPr>
        <p:grpSpPr bwMode="auto">
          <a:xfrm>
            <a:off x="4800600" y="2823448"/>
            <a:ext cx="3813048" cy="1596152"/>
            <a:chOff x="1143000" y="2362201"/>
            <a:chExt cx="5747961" cy="2571064"/>
          </a:xfrm>
        </p:grpSpPr>
        <p:cxnSp>
          <p:nvCxnSpPr>
            <p:cNvPr id="27" name="Straight Arrow Connector 26"/>
            <p:cNvCxnSpPr/>
            <p:nvPr/>
          </p:nvCxnSpPr>
          <p:spPr bwMode="auto">
            <a:xfrm>
              <a:off x="1628012" y="4567682"/>
              <a:ext cx="4799439" cy="2414"/>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28" name="TextBox 27"/>
            <p:cNvSpPr txBox="1"/>
            <p:nvPr/>
          </p:nvSpPr>
          <p:spPr bwMode="auto">
            <a:xfrm>
              <a:off x="1143000" y="2755820"/>
              <a:ext cx="631555" cy="1512910"/>
            </a:xfrm>
            <a:prstGeom prst="rect">
              <a:avLst/>
            </a:prstGeom>
            <a:noFill/>
          </p:spPr>
          <p:txBody>
            <a:bodyPr vert="vert270" wrap="none">
              <a:spAutoFit/>
            </a:bodyPr>
            <a:lstStyle/>
            <a:p>
              <a:pPr algn="ctr">
                <a:defRPr/>
              </a:pPr>
              <a:r>
                <a:rPr lang="en-US" sz="1500" b="1" dirty="0">
                  <a:latin typeface="Cambria" pitchFamily="18" charset="0"/>
                  <a:ea typeface="ＭＳ Ｐゴシック" pitchFamily="-65" charset="-128"/>
                  <a:cs typeface="ＭＳ Ｐゴシック" pitchFamily="-65" charset="-128"/>
                </a:rPr>
                <a:t>Resources</a:t>
              </a:r>
            </a:p>
          </p:txBody>
        </p:sp>
        <p:cxnSp>
          <p:nvCxnSpPr>
            <p:cNvPr id="29" name="Straight Arrow Connector 28"/>
            <p:cNvCxnSpPr/>
            <p:nvPr/>
          </p:nvCxnSpPr>
          <p:spPr bwMode="auto">
            <a:xfrm rot="5400000" flipH="1" flipV="1">
              <a:off x="521652" y="3466148"/>
              <a:ext cx="2210307" cy="2414"/>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pic>
          <p:nvPicPr>
            <p:cNvPr id="30" name="Picture 71" descr="temp-3.png"/>
            <p:cNvPicPr>
              <a:picLocks noChangeAspect="1"/>
            </p:cNvPicPr>
            <p:nvPr/>
          </p:nvPicPr>
          <p:blipFill>
            <a:blip r:embed="rId5" cstate="print"/>
            <a:srcRect t="38773"/>
            <a:stretch>
              <a:fillRect/>
            </a:stretch>
          </p:blipFill>
          <p:spPr bwMode="auto">
            <a:xfrm>
              <a:off x="1625600" y="3429000"/>
              <a:ext cx="4600575" cy="839789"/>
            </a:xfrm>
            <a:prstGeom prst="rect">
              <a:avLst/>
            </a:prstGeom>
            <a:noFill/>
            <a:ln w="9525">
              <a:noFill/>
              <a:miter lim="800000"/>
              <a:headEnd/>
              <a:tailEnd/>
            </a:ln>
          </p:spPr>
        </p:pic>
        <p:sp>
          <p:nvSpPr>
            <p:cNvPr id="31" name="TextBox 22"/>
            <p:cNvSpPr txBox="1">
              <a:spLocks noChangeArrowheads="1"/>
            </p:cNvSpPr>
            <p:nvPr/>
          </p:nvSpPr>
          <p:spPr bwMode="auto">
            <a:xfrm>
              <a:off x="5949678" y="4038599"/>
              <a:ext cx="911747" cy="323166"/>
            </a:xfrm>
            <a:prstGeom prst="rect">
              <a:avLst/>
            </a:prstGeom>
            <a:noFill/>
            <a:ln w="9525">
              <a:noFill/>
              <a:miter lim="800000"/>
              <a:headEnd/>
              <a:tailEnd/>
            </a:ln>
          </p:spPr>
          <p:txBody>
            <a:bodyPr wrap="none">
              <a:spAutoFit/>
            </a:bodyPr>
            <a:lstStyle/>
            <a:p>
              <a:pPr algn="ctr"/>
              <a:r>
                <a:rPr lang="en-US" sz="1500" dirty="0"/>
                <a:t>Demand</a:t>
              </a:r>
            </a:p>
          </p:txBody>
        </p:sp>
        <p:sp>
          <p:nvSpPr>
            <p:cNvPr id="32" name="TextBox 22"/>
            <p:cNvSpPr txBox="1">
              <a:spLocks noChangeArrowheads="1"/>
            </p:cNvSpPr>
            <p:nvPr/>
          </p:nvSpPr>
          <p:spPr bwMode="auto">
            <a:xfrm>
              <a:off x="5949679" y="2941321"/>
              <a:ext cx="941282" cy="323166"/>
            </a:xfrm>
            <a:prstGeom prst="rect">
              <a:avLst/>
            </a:prstGeom>
            <a:noFill/>
            <a:ln w="9525">
              <a:noFill/>
              <a:miter lim="800000"/>
              <a:headEnd/>
              <a:tailEnd/>
            </a:ln>
          </p:spPr>
          <p:txBody>
            <a:bodyPr wrap="none">
              <a:spAutoFit/>
            </a:bodyPr>
            <a:lstStyle/>
            <a:p>
              <a:pPr algn="ctr"/>
              <a:r>
                <a:rPr lang="en-US" sz="1500" dirty="0">
                  <a:solidFill>
                    <a:srgbClr val="FF0000"/>
                  </a:solidFill>
                </a:rPr>
                <a:t>Capacity</a:t>
              </a:r>
            </a:p>
          </p:txBody>
        </p:sp>
        <p:pic>
          <p:nvPicPr>
            <p:cNvPr id="33" name="Picture 80" descr="temp-2.png"/>
            <p:cNvPicPr>
              <a:picLocks noChangeAspect="1"/>
            </p:cNvPicPr>
            <p:nvPr/>
          </p:nvPicPr>
          <p:blipFill>
            <a:blip r:embed="rId6" cstate="print"/>
            <a:srcRect b="61227"/>
            <a:stretch>
              <a:fillRect/>
            </a:stretch>
          </p:blipFill>
          <p:spPr bwMode="auto">
            <a:xfrm>
              <a:off x="1616663" y="2895600"/>
              <a:ext cx="4600575" cy="531812"/>
            </a:xfrm>
            <a:prstGeom prst="rect">
              <a:avLst/>
            </a:prstGeom>
            <a:noFill/>
            <a:ln w="9525">
              <a:noFill/>
              <a:miter lim="800000"/>
              <a:headEnd/>
              <a:tailEnd/>
            </a:ln>
          </p:spPr>
        </p:pic>
        <p:cxnSp>
          <p:nvCxnSpPr>
            <p:cNvPr id="34" name="Straight Arrow Connector 33"/>
            <p:cNvCxnSpPr/>
            <p:nvPr/>
          </p:nvCxnSpPr>
          <p:spPr bwMode="auto">
            <a:xfrm>
              <a:off x="1628012" y="3426334"/>
              <a:ext cx="4599162" cy="2412"/>
            </a:xfrm>
            <a:prstGeom prst="straightConnector1">
              <a:avLst/>
            </a:prstGeom>
            <a:ln w="19050" cap="flat" cmpd="sng" algn="ctr">
              <a:solidFill>
                <a:srgbClr val="FF000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6" name="Straight Arrow Connector 35"/>
            <p:cNvCxnSpPr/>
            <p:nvPr/>
          </p:nvCxnSpPr>
          <p:spPr bwMode="auto">
            <a:xfrm rot="5400000" flipH="1" flipV="1">
              <a:off x="3137338" y="4612323"/>
              <a:ext cx="94108" cy="4826"/>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7" name="Straight Arrow Connector 36"/>
            <p:cNvCxnSpPr/>
            <p:nvPr/>
          </p:nvCxnSpPr>
          <p:spPr bwMode="auto">
            <a:xfrm rot="5400000" flipH="1" flipV="1">
              <a:off x="4657522" y="4607497"/>
              <a:ext cx="82042" cy="2412"/>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8" name="Straight Arrow Connector 37"/>
            <p:cNvCxnSpPr/>
            <p:nvPr/>
          </p:nvCxnSpPr>
          <p:spPr bwMode="auto">
            <a:xfrm rot="5400000" flipH="1" flipV="1">
              <a:off x="6184947" y="4609909"/>
              <a:ext cx="77216" cy="2412"/>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39" name="TextBox 22"/>
            <p:cNvSpPr txBox="1">
              <a:spLocks noChangeArrowheads="1"/>
            </p:cNvSpPr>
            <p:nvPr/>
          </p:nvSpPr>
          <p:spPr bwMode="auto">
            <a:xfrm>
              <a:off x="2978150" y="4610100"/>
              <a:ext cx="367848" cy="323165"/>
            </a:xfrm>
            <a:prstGeom prst="rect">
              <a:avLst/>
            </a:prstGeom>
            <a:noFill/>
            <a:ln w="9525">
              <a:noFill/>
              <a:miter lim="800000"/>
              <a:headEnd/>
              <a:tailEnd/>
            </a:ln>
          </p:spPr>
          <p:txBody>
            <a:bodyPr>
              <a:spAutoFit/>
            </a:bodyPr>
            <a:lstStyle/>
            <a:p>
              <a:pPr algn="ctr"/>
              <a:r>
                <a:rPr lang="en-US" sz="1500"/>
                <a:t>1</a:t>
              </a:r>
            </a:p>
          </p:txBody>
        </p:sp>
        <p:sp>
          <p:nvSpPr>
            <p:cNvPr id="40" name="TextBox 22"/>
            <p:cNvSpPr txBox="1">
              <a:spLocks noChangeArrowheads="1"/>
            </p:cNvSpPr>
            <p:nvPr/>
          </p:nvSpPr>
          <p:spPr bwMode="auto">
            <a:xfrm>
              <a:off x="4552017" y="4572000"/>
              <a:ext cx="331133" cy="323165"/>
            </a:xfrm>
            <a:prstGeom prst="rect">
              <a:avLst/>
            </a:prstGeom>
            <a:noFill/>
            <a:ln w="9525">
              <a:noFill/>
              <a:miter lim="800000"/>
              <a:headEnd/>
              <a:tailEnd/>
            </a:ln>
          </p:spPr>
          <p:txBody>
            <a:bodyPr>
              <a:spAutoFit/>
            </a:bodyPr>
            <a:lstStyle/>
            <a:p>
              <a:pPr algn="ctr"/>
              <a:r>
                <a:rPr lang="en-US" sz="1500"/>
                <a:t>2</a:t>
              </a:r>
            </a:p>
          </p:txBody>
        </p:sp>
        <p:sp>
          <p:nvSpPr>
            <p:cNvPr id="41" name="TextBox 95"/>
            <p:cNvSpPr txBox="1">
              <a:spLocks noChangeArrowheads="1"/>
            </p:cNvSpPr>
            <p:nvPr/>
          </p:nvSpPr>
          <p:spPr bwMode="auto">
            <a:xfrm>
              <a:off x="6026150" y="4572000"/>
              <a:ext cx="381000" cy="323165"/>
            </a:xfrm>
            <a:prstGeom prst="rect">
              <a:avLst/>
            </a:prstGeom>
            <a:noFill/>
            <a:ln w="9525">
              <a:noFill/>
              <a:miter lim="800000"/>
              <a:headEnd/>
              <a:tailEnd/>
            </a:ln>
          </p:spPr>
          <p:txBody>
            <a:bodyPr>
              <a:spAutoFit/>
            </a:bodyPr>
            <a:lstStyle/>
            <a:p>
              <a:pPr algn="ctr"/>
              <a:r>
                <a:rPr lang="en-US" sz="1500"/>
                <a:t>3</a:t>
              </a:r>
            </a:p>
          </p:txBody>
        </p:sp>
      </p:grpSp>
      <p:grpSp>
        <p:nvGrpSpPr>
          <p:cNvPr id="42" name="Group 100"/>
          <p:cNvGrpSpPr>
            <a:grpSpLocks/>
          </p:cNvGrpSpPr>
          <p:nvPr/>
        </p:nvGrpSpPr>
        <p:grpSpPr bwMode="auto">
          <a:xfrm>
            <a:off x="152400" y="3733800"/>
            <a:ext cx="3514866" cy="1905000"/>
            <a:chOff x="1090563" y="2362201"/>
            <a:chExt cx="5742501" cy="3063644"/>
          </a:xfrm>
        </p:grpSpPr>
        <p:cxnSp>
          <p:nvCxnSpPr>
            <p:cNvPr id="43" name="Straight Arrow Connector 42"/>
            <p:cNvCxnSpPr/>
            <p:nvPr/>
          </p:nvCxnSpPr>
          <p:spPr bwMode="auto">
            <a:xfrm>
              <a:off x="1628014" y="4567682"/>
              <a:ext cx="4799454" cy="2414"/>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44" name="TextBox 43"/>
            <p:cNvSpPr txBox="1"/>
            <p:nvPr/>
          </p:nvSpPr>
          <p:spPr bwMode="auto">
            <a:xfrm>
              <a:off x="1090563" y="2780129"/>
              <a:ext cx="631556" cy="1512912"/>
            </a:xfrm>
            <a:prstGeom prst="rect">
              <a:avLst/>
            </a:prstGeom>
            <a:noFill/>
          </p:spPr>
          <p:txBody>
            <a:bodyPr vert="vert270" wrap="none">
              <a:spAutoFit/>
            </a:bodyPr>
            <a:lstStyle/>
            <a:p>
              <a:pPr algn="ctr">
                <a:defRPr/>
              </a:pPr>
              <a:r>
                <a:rPr lang="en-US" sz="1500" b="1" dirty="0">
                  <a:latin typeface="Cambria" pitchFamily="18" charset="0"/>
                  <a:ea typeface="ＭＳ Ｐゴシック" pitchFamily="-65" charset="-128"/>
                  <a:cs typeface="ＭＳ Ｐゴシック" pitchFamily="-65" charset="-128"/>
                </a:rPr>
                <a:t>Resources</a:t>
              </a:r>
            </a:p>
          </p:txBody>
        </p:sp>
        <p:cxnSp>
          <p:nvCxnSpPr>
            <p:cNvPr id="45" name="Straight Arrow Connector 44"/>
            <p:cNvCxnSpPr/>
            <p:nvPr/>
          </p:nvCxnSpPr>
          <p:spPr bwMode="auto">
            <a:xfrm rot="5400000" flipH="1" flipV="1">
              <a:off x="521653" y="3466148"/>
              <a:ext cx="2210307" cy="2414"/>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pic>
          <p:nvPicPr>
            <p:cNvPr id="46" name="Picture 104" descr="temp-3.png"/>
            <p:cNvPicPr>
              <a:picLocks noChangeAspect="1"/>
            </p:cNvPicPr>
            <p:nvPr/>
          </p:nvPicPr>
          <p:blipFill>
            <a:blip r:embed="rId5" cstate="print"/>
            <a:srcRect t="-5228"/>
            <a:stretch>
              <a:fillRect/>
            </a:stretch>
          </p:blipFill>
          <p:spPr bwMode="auto">
            <a:xfrm>
              <a:off x="1625600" y="2825497"/>
              <a:ext cx="4600576" cy="1443293"/>
            </a:xfrm>
            <a:prstGeom prst="rect">
              <a:avLst/>
            </a:prstGeom>
            <a:noFill/>
            <a:ln w="9525">
              <a:noFill/>
              <a:miter lim="800000"/>
              <a:headEnd/>
              <a:tailEnd/>
            </a:ln>
          </p:spPr>
        </p:pic>
        <p:sp>
          <p:nvSpPr>
            <p:cNvPr id="47" name="TextBox 22"/>
            <p:cNvSpPr txBox="1">
              <a:spLocks noChangeArrowheads="1"/>
            </p:cNvSpPr>
            <p:nvPr/>
          </p:nvSpPr>
          <p:spPr bwMode="auto">
            <a:xfrm>
              <a:off x="5891781" y="4038599"/>
              <a:ext cx="911747" cy="323166"/>
            </a:xfrm>
            <a:prstGeom prst="rect">
              <a:avLst/>
            </a:prstGeom>
            <a:noFill/>
            <a:ln w="9525">
              <a:noFill/>
              <a:miter lim="800000"/>
              <a:headEnd/>
              <a:tailEnd/>
            </a:ln>
          </p:spPr>
          <p:txBody>
            <a:bodyPr wrap="none">
              <a:spAutoFit/>
            </a:bodyPr>
            <a:lstStyle/>
            <a:p>
              <a:pPr algn="ctr"/>
              <a:r>
                <a:rPr lang="en-US" sz="1500" dirty="0"/>
                <a:t>Demand</a:t>
              </a:r>
            </a:p>
          </p:txBody>
        </p:sp>
        <p:sp>
          <p:nvSpPr>
            <p:cNvPr id="48" name="TextBox 22"/>
            <p:cNvSpPr txBox="1">
              <a:spLocks noChangeArrowheads="1"/>
            </p:cNvSpPr>
            <p:nvPr/>
          </p:nvSpPr>
          <p:spPr bwMode="auto">
            <a:xfrm>
              <a:off x="5891782" y="2941321"/>
              <a:ext cx="941282" cy="323166"/>
            </a:xfrm>
            <a:prstGeom prst="rect">
              <a:avLst/>
            </a:prstGeom>
            <a:noFill/>
            <a:ln w="9525">
              <a:noFill/>
              <a:miter lim="800000"/>
              <a:headEnd/>
              <a:tailEnd/>
            </a:ln>
          </p:spPr>
          <p:txBody>
            <a:bodyPr wrap="none">
              <a:spAutoFit/>
            </a:bodyPr>
            <a:lstStyle/>
            <a:p>
              <a:pPr algn="ctr"/>
              <a:r>
                <a:rPr lang="en-US" sz="1500" dirty="0">
                  <a:solidFill>
                    <a:srgbClr val="FF0000"/>
                  </a:solidFill>
                </a:rPr>
                <a:t>Capacity</a:t>
              </a:r>
            </a:p>
          </p:txBody>
        </p:sp>
        <p:cxnSp>
          <p:nvCxnSpPr>
            <p:cNvPr id="49" name="Straight Arrow Connector 48"/>
            <p:cNvCxnSpPr/>
            <p:nvPr/>
          </p:nvCxnSpPr>
          <p:spPr bwMode="auto">
            <a:xfrm>
              <a:off x="1628014" y="3426334"/>
              <a:ext cx="4599176" cy="2412"/>
            </a:xfrm>
            <a:prstGeom prst="straightConnector1">
              <a:avLst/>
            </a:prstGeom>
            <a:ln w="19050" cap="flat" cmpd="sng" algn="ctr">
              <a:solidFill>
                <a:srgbClr val="FF000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50" name="TextBox 22"/>
            <p:cNvSpPr txBox="1">
              <a:spLocks noChangeArrowheads="1"/>
            </p:cNvSpPr>
            <p:nvPr/>
          </p:nvSpPr>
          <p:spPr bwMode="auto">
            <a:xfrm>
              <a:off x="3005649" y="4934634"/>
              <a:ext cx="1887167" cy="491211"/>
            </a:xfrm>
            <a:prstGeom prst="rect">
              <a:avLst/>
            </a:prstGeom>
            <a:noFill/>
            <a:ln w="9525">
              <a:noFill/>
              <a:miter lim="800000"/>
              <a:headEnd/>
              <a:tailEnd/>
            </a:ln>
          </p:spPr>
          <p:txBody>
            <a:bodyPr wrap="none">
              <a:spAutoFit/>
            </a:bodyPr>
            <a:lstStyle/>
            <a:p>
              <a:pPr algn="ctr"/>
              <a:r>
                <a:rPr lang="en-US" sz="1500" b="1" dirty="0">
                  <a:latin typeface="Cambria" pitchFamily="18" charset="0"/>
                </a:rPr>
                <a:t>Time (days)</a:t>
              </a:r>
            </a:p>
          </p:txBody>
        </p:sp>
        <p:cxnSp>
          <p:nvCxnSpPr>
            <p:cNvPr id="51" name="Straight Arrow Connector 50"/>
            <p:cNvCxnSpPr/>
            <p:nvPr/>
          </p:nvCxnSpPr>
          <p:spPr bwMode="auto">
            <a:xfrm rot="5400000" flipH="1" flipV="1">
              <a:off x="3137344" y="4612323"/>
              <a:ext cx="94108" cy="4826"/>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52" name="Straight Arrow Connector 51"/>
            <p:cNvCxnSpPr/>
            <p:nvPr/>
          </p:nvCxnSpPr>
          <p:spPr bwMode="auto">
            <a:xfrm rot="5400000" flipH="1" flipV="1">
              <a:off x="4657533" y="4607497"/>
              <a:ext cx="82042" cy="2412"/>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53" name="Straight Arrow Connector 52"/>
            <p:cNvCxnSpPr/>
            <p:nvPr/>
          </p:nvCxnSpPr>
          <p:spPr bwMode="auto">
            <a:xfrm rot="5400000" flipH="1" flipV="1">
              <a:off x="6184962" y="4609909"/>
              <a:ext cx="77216" cy="2412"/>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54" name="TextBox 22"/>
            <p:cNvSpPr txBox="1">
              <a:spLocks noChangeArrowheads="1"/>
            </p:cNvSpPr>
            <p:nvPr/>
          </p:nvSpPr>
          <p:spPr bwMode="auto">
            <a:xfrm>
              <a:off x="2978150" y="4610100"/>
              <a:ext cx="367848" cy="323165"/>
            </a:xfrm>
            <a:prstGeom prst="rect">
              <a:avLst/>
            </a:prstGeom>
            <a:noFill/>
            <a:ln w="9525">
              <a:noFill/>
              <a:miter lim="800000"/>
              <a:headEnd/>
              <a:tailEnd/>
            </a:ln>
          </p:spPr>
          <p:txBody>
            <a:bodyPr>
              <a:spAutoFit/>
            </a:bodyPr>
            <a:lstStyle/>
            <a:p>
              <a:pPr algn="ctr"/>
              <a:r>
                <a:rPr lang="en-US" sz="1500"/>
                <a:t>1</a:t>
              </a:r>
            </a:p>
          </p:txBody>
        </p:sp>
        <p:sp>
          <p:nvSpPr>
            <p:cNvPr id="55" name="TextBox 22"/>
            <p:cNvSpPr txBox="1">
              <a:spLocks noChangeArrowheads="1"/>
            </p:cNvSpPr>
            <p:nvPr/>
          </p:nvSpPr>
          <p:spPr bwMode="auto">
            <a:xfrm>
              <a:off x="4552017" y="4572000"/>
              <a:ext cx="331133" cy="323165"/>
            </a:xfrm>
            <a:prstGeom prst="rect">
              <a:avLst/>
            </a:prstGeom>
            <a:noFill/>
            <a:ln w="9525">
              <a:noFill/>
              <a:miter lim="800000"/>
              <a:headEnd/>
              <a:tailEnd/>
            </a:ln>
          </p:spPr>
          <p:txBody>
            <a:bodyPr>
              <a:spAutoFit/>
            </a:bodyPr>
            <a:lstStyle/>
            <a:p>
              <a:pPr algn="ctr"/>
              <a:r>
                <a:rPr lang="en-US" sz="1500"/>
                <a:t>2</a:t>
              </a:r>
            </a:p>
          </p:txBody>
        </p:sp>
        <p:sp>
          <p:nvSpPr>
            <p:cNvPr id="56" name="TextBox 120"/>
            <p:cNvSpPr txBox="1">
              <a:spLocks noChangeArrowheads="1"/>
            </p:cNvSpPr>
            <p:nvPr/>
          </p:nvSpPr>
          <p:spPr bwMode="auto">
            <a:xfrm>
              <a:off x="6026150" y="4572000"/>
              <a:ext cx="381000" cy="323165"/>
            </a:xfrm>
            <a:prstGeom prst="rect">
              <a:avLst/>
            </a:prstGeom>
            <a:noFill/>
            <a:ln w="9525">
              <a:noFill/>
              <a:miter lim="800000"/>
              <a:headEnd/>
              <a:tailEnd/>
            </a:ln>
          </p:spPr>
          <p:txBody>
            <a:bodyPr>
              <a:spAutoFit/>
            </a:bodyPr>
            <a:lstStyle/>
            <a:p>
              <a:pPr algn="ctr"/>
              <a:r>
                <a:rPr lang="en-US" sz="1500"/>
                <a:t>3</a:t>
              </a:r>
            </a:p>
          </p:txBody>
        </p:sp>
      </p:grpSp>
      <p:sp>
        <p:nvSpPr>
          <p:cNvPr id="57" name="TextBox 56"/>
          <p:cNvSpPr txBox="1"/>
          <p:nvPr/>
        </p:nvSpPr>
        <p:spPr>
          <a:xfrm>
            <a:off x="6077482" y="4724400"/>
            <a:ext cx="1169294" cy="369332"/>
          </a:xfrm>
          <a:prstGeom prst="rect">
            <a:avLst/>
          </a:prstGeom>
          <a:noFill/>
        </p:spPr>
        <p:txBody>
          <a:bodyPr wrap="none" rtlCol="0">
            <a:spAutoFit/>
          </a:bodyPr>
          <a:lstStyle/>
          <a:p>
            <a:r>
              <a:rPr lang="en-US" b="1" i="1" dirty="0" smtClean="0">
                <a:solidFill>
                  <a:schemeClr val="tx2">
                    <a:lumMod val="75000"/>
                  </a:schemeClr>
                </a:solidFill>
              </a:rPr>
              <a:t>Loss Users</a:t>
            </a:r>
            <a:endParaRPr lang="en-US" b="1" i="1" dirty="0">
              <a:solidFill>
                <a:schemeClr val="tx2">
                  <a:lumMod val="75000"/>
                </a:schemeClr>
              </a:solidFill>
            </a:endParaRPr>
          </a:p>
        </p:txBody>
      </p:sp>
      <p:sp>
        <p:nvSpPr>
          <p:cNvPr id="58" name="TextBox 57"/>
          <p:cNvSpPr txBox="1"/>
          <p:nvPr/>
        </p:nvSpPr>
        <p:spPr>
          <a:xfrm>
            <a:off x="5932859" y="2743200"/>
            <a:ext cx="1458541" cy="369332"/>
          </a:xfrm>
          <a:prstGeom prst="rect">
            <a:avLst/>
          </a:prstGeom>
          <a:noFill/>
        </p:spPr>
        <p:txBody>
          <a:bodyPr wrap="none" rtlCol="0">
            <a:spAutoFit/>
          </a:bodyPr>
          <a:lstStyle/>
          <a:p>
            <a:r>
              <a:rPr lang="en-US" b="1" i="1" dirty="0" smtClean="0">
                <a:solidFill>
                  <a:schemeClr val="tx2">
                    <a:lumMod val="75000"/>
                  </a:schemeClr>
                </a:solidFill>
              </a:rPr>
              <a:t>Loss Revenue</a:t>
            </a:r>
            <a:endParaRPr lang="en-US" b="1" i="1" dirty="0">
              <a:solidFill>
                <a:schemeClr val="tx2">
                  <a:lumMod val="75000"/>
                </a:schemeClr>
              </a:solidFill>
            </a:endParaRPr>
          </a:p>
        </p:txBody>
      </p:sp>
    </p:spTree>
    <p:extLst>
      <p:ext uri="{BB962C8B-B14F-4D97-AF65-F5344CB8AC3E}">
        <p14:creationId xmlns:p14="http://schemas.microsoft.com/office/powerpoint/2010/main" val="895000565"/>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Dynamic Provisioning</a:t>
            </a:r>
            <a:endParaRPr lang="en-US" dirty="0"/>
          </a:p>
        </p:txBody>
      </p:sp>
      <p:sp>
        <p:nvSpPr>
          <p:cNvPr id="3" name="Content Placeholder 2"/>
          <p:cNvSpPr>
            <a:spLocks noGrp="1"/>
          </p:cNvSpPr>
          <p:nvPr>
            <p:ph idx="1"/>
          </p:nvPr>
        </p:nvSpPr>
        <p:spPr>
          <a:xfrm>
            <a:off x="457200" y="1600200"/>
            <a:ext cx="8229600" cy="4953000"/>
          </a:xfrm>
        </p:spPr>
        <p:txBody>
          <a:bodyPr/>
          <a:lstStyle/>
          <a:p>
            <a:endParaRPr lang="en-US" dirty="0" smtClean="0"/>
          </a:p>
          <a:p>
            <a:pPr lvl="1"/>
            <a:r>
              <a:rPr lang="en-US" dirty="0" smtClean="0"/>
              <a:t>Overestimate system utilization which result in low utilization</a:t>
            </a:r>
            <a:br>
              <a:rPr lang="en-US" dirty="0" smtClean="0"/>
            </a:br>
            <a:r>
              <a:rPr lang="en-US" dirty="0" smtClean="0">
                <a:latin typeface="Helvetica" charset="0"/>
              </a:rPr>
              <a:t/>
            </a:r>
            <a:br>
              <a:rPr lang="en-US" dirty="0" smtClean="0">
                <a:latin typeface="Helvetica" charset="0"/>
              </a:rPr>
            </a:br>
            <a:r>
              <a:rPr lang="en-US" dirty="0" smtClean="0">
                <a:latin typeface="Helvetica" charset="0"/>
              </a:rPr>
              <a:t/>
            </a:r>
            <a:br>
              <a:rPr lang="en-US" dirty="0" smtClean="0">
                <a:latin typeface="Helvetica" charset="0"/>
              </a:rPr>
            </a:br>
            <a:r>
              <a:rPr lang="en-US" dirty="0" smtClean="0">
                <a:latin typeface="Helvetica" charset="0"/>
              </a:rPr>
              <a:t/>
            </a:r>
            <a:br>
              <a:rPr lang="en-US" dirty="0" smtClean="0">
                <a:latin typeface="Helvetica" charset="0"/>
              </a:rPr>
            </a:br>
            <a:r>
              <a:rPr lang="en-US" dirty="0" smtClean="0">
                <a:latin typeface="Helvetica" charset="0"/>
              </a:rPr>
              <a:t/>
            </a:r>
            <a:br>
              <a:rPr lang="en-US" dirty="0" smtClean="0">
                <a:latin typeface="Helvetica" charset="0"/>
              </a:rPr>
            </a:br>
            <a:r>
              <a:rPr lang="en-US" dirty="0" smtClean="0">
                <a:latin typeface="Helvetica" charset="0"/>
              </a:rPr>
              <a:t/>
            </a:r>
            <a:br>
              <a:rPr lang="en-US" dirty="0" smtClean="0">
                <a:latin typeface="Helvetica" charset="0"/>
              </a:rPr>
            </a:br>
            <a:r>
              <a:rPr lang="en-US" dirty="0" smtClean="0">
                <a:latin typeface="Helvetica" charset="0"/>
              </a:rPr>
              <a:t/>
            </a:r>
            <a:br>
              <a:rPr lang="en-US" dirty="0" smtClean="0">
                <a:latin typeface="Helvetica" charset="0"/>
              </a:rPr>
            </a:br>
            <a:endParaRPr lang="en-US" dirty="0" smtClean="0">
              <a:latin typeface="Helvetica" charset="0"/>
            </a:endParaRPr>
          </a:p>
          <a:p>
            <a:r>
              <a:rPr lang="en-US" dirty="0" smtClean="0"/>
              <a:t>How to solve this problem ??</a:t>
            </a:r>
          </a:p>
          <a:p>
            <a:pPr lvl="1"/>
            <a:r>
              <a:rPr lang="en-US" dirty="0" smtClean="0"/>
              <a:t>Dynamically provision resources</a:t>
            </a:r>
          </a:p>
        </p:txBody>
      </p:sp>
      <p:sp>
        <p:nvSpPr>
          <p:cNvPr id="5" name="Rectangle 4"/>
          <p:cNvSpPr/>
          <p:nvPr/>
        </p:nvSpPr>
        <p:spPr bwMode="auto">
          <a:xfrm>
            <a:off x="1524000" y="2818506"/>
            <a:ext cx="3657600" cy="16303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a typeface="ＭＳ Ｐゴシック" pitchFamily="34" charset="-128"/>
            </a:endParaRPr>
          </a:p>
        </p:txBody>
      </p:sp>
      <p:sp>
        <p:nvSpPr>
          <p:cNvPr id="6" name="TextBox 36"/>
          <p:cNvSpPr txBox="1">
            <a:spLocks noChangeArrowheads="1"/>
          </p:cNvSpPr>
          <p:nvPr/>
        </p:nvSpPr>
        <p:spPr bwMode="auto">
          <a:xfrm>
            <a:off x="6477951" y="3355974"/>
            <a:ext cx="2285049" cy="400110"/>
          </a:xfrm>
          <a:prstGeom prst="rect">
            <a:avLst/>
          </a:prstGeom>
          <a:noFill/>
          <a:ln w="9525">
            <a:noFill/>
            <a:miter lim="800000"/>
            <a:headEnd/>
            <a:tailEnd/>
          </a:ln>
        </p:spPr>
        <p:txBody>
          <a:bodyPr wrap="none">
            <a:spAutoFit/>
          </a:bodyPr>
          <a:lstStyle/>
          <a:p>
            <a:pPr algn="ctr"/>
            <a:r>
              <a:rPr lang="en-US" sz="2000" b="1" dirty="0">
                <a:latin typeface="Cambria" pitchFamily="18" charset="0"/>
              </a:rPr>
              <a:t>Unused resources</a:t>
            </a:r>
          </a:p>
        </p:txBody>
      </p:sp>
      <p:sp>
        <p:nvSpPr>
          <p:cNvPr id="7" name="Rectangle 6"/>
          <p:cNvSpPr>
            <a:spLocks noChangeArrowheads="1"/>
          </p:cNvSpPr>
          <p:nvPr/>
        </p:nvSpPr>
        <p:spPr bwMode="auto">
          <a:xfrm>
            <a:off x="5878513" y="3375084"/>
            <a:ext cx="533400" cy="381000"/>
          </a:xfrm>
          <a:prstGeom prst="rect">
            <a:avLst/>
          </a:prstGeom>
          <a:solidFill>
            <a:srgbClr val="D9D9D9"/>
          </a:solidFill>
          <a:ln w="12700">
            <a:noFill/>
            <a:round/>
            <a:headEnd/>
            <a:tailEnd/>
          </a:ln>
          <a:effectLst>
            <a:outerShdw dist="25401" dir="2700000" rotWithShape="0">
              <a:srgbClr val="161645">
                <a:alpha val="42999"/>
              </a:srgbClr>
            </a:outerShdw>
          </a:effectLst>
        </p:spPr>
        <p:txBody>
          <a:bodyPr anchor="ctr"/>
          <a:lstStyle/>
          <a:p>
            <a:pPr algn="ctr"/>
            <a:endParaRPr lang="en-US">
              <a:solidFill>
                <a:srgbClr val="FFFFFF"/>
              </a:solidFill>
              <a:latin typeface="Helvetica" charset="0"/>
            </a:endParaRPr>
          </a:p>
        </p:txBody>
      </p:sp>
      <p:grpSp>
        <p:nvGrpSpPr>
          <p:cNvPr id="9" name="Group 36"/>
          <p:cNvGrpSpPr>
            <a:grpSpLocks/>
          </p:cNvGrpSpPr>
          <p:nvPr/>
        </p:nvGrpSpPr>
        <p:grpSpPr bwMode="auto">
          <a:xfrm>
            <a:off x="1066800" y="2668548"/>
            <a:ext cx="5105400" cy="2454751"/>
            <a:chOff x="829311" y="3048572"/>
            <a:chExt cx="3666489" cy="2474273"/>
          </a:xfrm>
        </p:grpSpPr>
        <p:cxnSp>
          <p:nvCxnSpPr>
            <p:cNvPr id="10" name="Straight Arrow Connector 9"/>
            <p:cNvCxnSpPr/>
            <p:nvPr/>
          </p:nvCxnSpPr>
          <p:spPr>
            <a:xfrm rot="5400000" flipH="1" flipV="1">
              <a:off x="76178" y="4115046"/>
              <a:ext cx="2134568" cy="1619"/>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cxnSp>
          <p:nvCxnSpPr>
            <p:cNvPr id="11" name="Straight Arrow Connector 10"/>
            <p:cNvCxnSpPr/>
            <p:nvPr/>
          </p:nvCxnSpPr>
          <p:spPr>
            <a:xfrm>
              <a:off x="1142652" y="5181540"/>
              <a:ext cx="3124745" cy="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12" name="Freeform 11"/>
            <p:cNvSpPr/>
            <p:nvPr/>
          </p:nvSpPr>
          <p:spPr>
            <a:xfrm>
              <a:off x="1142652" y="3973087"/>
              <a:ext cx="2667939" cy="990477"/>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ln w="19050" cap="flat" cmpd="sng" algn="ctr">
              <a:solidFill>
                <a:schemeClr val="accent2">
                  <a:lumMod val="75000"/>
                </a:schemeClr>
              </a:solidFill>
              <a:prstDash val="solid"/>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sp>
          <p:nvSpPr>
            <p:cNvPr id="13" name="TextBox 17"/>
            <p:cNvSpPr txBox="1">
              <a:spLocks noChangeArrowheads="1"/>
            </p:cNvSpPr>
            <p:nvPr/>
          </p:nvSpPr>
          <p:spPr bwMode="auto">
            <a:xfrm>
              <a:off x="3781818" y="4753265"/>
              <a:ext cx="713982" cy="372269"/>
            </a:xfrm>
            <a:prstGeom prst="rect">
              <a:avLst/>
            </a:prstGeom>
            <a:noFill/>
            <a:ln w="9525">
              <a:noFill/>
              <a:miter lim="800000"/>
              <a:headEnd/>
              <a:tailEnd/>
            </a:ln>
          </p:spPr>
          <p:txBody>
            <a:bodyPr wrap="none">
              <a:spAutoFit/>
            </a:bodyPr>
            <a:lstStyle/>
            <a:p>
              <a:pPr algn="ctr"/>
              <a:r>
                <a:rPr lang="en-US" dirty="0"/>
                <a:t>Demand</a:t>
              </a:r>
              <a:endParaRPr lang="en-US" sz="1600" dirty="0"/>
            </a:p>
          </p:txBody>
        </p:sp>
        <p:cxnSp>
          <p:nvCxnSpPr>
            <p:cNvPr id="14" name="Straight Arrow Connector 13"/>
            <p:cNvCxnSpPr/>
            <p:nvPr/>
          </p:nvCxnSpPr>
          <p:spPr>
            <a:xfrm>
              <a:off x="1142652" y="3277390"/>
              <a:ext cx="2744074" cy="1600"/>
            </a:xfrm>
            <a:prstGeom prst="straightConnector1">
              <a:avLst/>
            </a:prstGeom>
            <a:ln w="19050" cap="flat" cmpd="sng" algn="ctr">
              <a:solidFill>
                <a:srgbClr val="FF0000"/>
              </a:solidFill>
              <a:prstDash val="dash"/>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15" name="TextBox 19"/>
            <p:cNvSpPr txBox="1">
              <a:spLocks noChangeArrowheads="1"/>
            </p:cNvSpPr>
            <p:nvPr/>
          </p:nvSpPr>
          <p:spPr bwMode="auto">
            <a:xfrm>
              <a:off x="3729668" y="3217144"/>
              <a:ext cx="705922" cy="372269"/>
            </a:xfrm>
            <a:prstGeom prst="rect">
              <a:avLst/>
            </a:prstGeom>
            <a:noFill/>
            <a:ln w="9525">
              <a:noFill/>
              <a:miter lim="800000"/>
              <a:headEnd/>
              <a:tailEnd/>
            </a:ln>
          </p:spPr>
          <p:txBody>
            <a:bodyPr wrap="none">
              <a:spAutoFit/>
            </a:bodyPr>
            <a:lstStyle/>
            <a:p>
              <a:pPr algn="ctr"/>
              <a:r>
                <a:rPr lang="en-US" dirty="0">
                  <a:solidFill>
                    <a:srgbClr val="FF0000"/>
                  </a:solidFill>
                </a:rPr>
                <a:t>Capacity</a:t>
              </a:r>
            </a:p>
          </p:txBody>
        </p:sp>
        <p:sp>
          <p:nvSpPr>
            <p:cNvPr id="16" name="TextBox 22"/>
            <p:cNvSpPr txBox="1">
              <a:spLocks noChangeArrowheads="1"/>
            </p:cNvSpPr>
            <p:nvPr/>
          </p:nvSpPr>
          <p:spPr bwMode="auto">
            <a:xfrm>
              <a:off x="2504213" y="5181599"/>
              <a:ext cx="482589" cy="341246"/>
            </a:xfrm>
            <a:prstGeom prst="rect">
              <a:avLst/>
            </a:prstGeom>
            <a:noFill/>
            <a:ln w="9525">
              <a:noFill/>
              <a:miter lim="800000"/>
              <a:headEnd/>
              <a:tailEnd/>
            </a:ln>
          </p:spPr>
          <p:txBody>
            <a:bodyPr wrap="none">
              <a:spAutoFit/>
            </a:bodyPr>
            <a:lstStyle/>
            <a:p>
              <a:pPr algn="ctr"/>
              <a:r>
                <a:rPr lang="en-US" sz="1600" b="1" dirty="0">
                  <a:latin typeface="Cambria" pitchFamily="18" charset="0"/>
                </a:rPr>
                <a:t>Time</a:t>
              </a:r>
            </a:p>
          </p:txBody>
        </p:sp>
        <p:sp>
          <p:nvSpPr>
            <p:cNvPr id="17" name="TextBox 16"/>
            <p:cNvSpPr txBox="1"/>
            <p:nvPr/>
          </p:nvSpPr>
          <p:spPr>
            <a:xfrm>
              <a:off x="829311" y="3631406"/>
              <a:ext cx="309445" cy="1065751"/>
            </a:xfrm>
            <a:prstGeom prst="rect">
              <a:avLst/>
            </a:prstGeom>
            <a:noFill/>
          </p:spPr>
          <p:txBody>
            <a:bodyPr vert="vert270" wrap="none">
              <a:spAutoFit/>
            </a:bodyPr>
            <a:lstStyle/>
            <a:p>
              <a:pPr algn="ctr">
                <a:defRPr/>
              </a:pPr>
              <a:r>
                <a:rPr lang="en-US" sz="1600" b="1" dirty="0">
                  <a:latin typeface="Cambria" pitchFamily="18" charset="0"/>
                  <a:ea typeface="ＭＳ Ｐゴシック" pitchFamily="-110" charset="-128"/>
                  <a:cs typeface="ＭＳ Ｐゴシック" pitchFamily="-110" charset="-128"/>
                </a:rPr>
                <a:t>Resources</a:t>
              </a:r>
            </a:p>
          </p:txBody>
        </p:sp>
      </p:grpSp>
    </p:spTree>
    <p:extLst>
      <p:ext uri="{BB962C8B-B14F-4D97-AF65-F5344CB8AC3E}">
        <p14:creationId xmlns:p14="http://schemas.microsoft.com/office/powerpoint/2010/main" val="3193189982"/>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Dynamic Provisioning</a:t>
            </a:r>
            <a:endParaRPr lang="en-US" dirty="0"/>
          </a:p>
        </p:txBody>
      </p:sp>
      <p:sp>
        <p:nvSpPr>
          <p:cNvPr id="3" name="Content Placeholder 2"/>
          <p:cNvSpPr>
            <a:spLocks noGrp="1"/>
          </p:cNvSpPr>
          <p:nvPr>
            <p:ph idx="1"/>
          </p:nvPr>
        </p:nvSpPr>
        <p:spPr>
          <a:xfrm>
            <a:off x="457200" y="1600200"/>
            <a:ext cx="8229600" cy="2285999"/>
          </a:xfrm>
        </p:spPr>
        <p:txBody>
          <a:bodyPr/>
          <a:lstStyle/>
          <a:p>
            <a:r>
              <a:rPr lang="en-US" dirty="0" smtClean="0"/>
              <a:t>Cloud resources should be provisioned dynamically</a:t>
            </a:r>
          </a:p>
          <a:p>
            <a:pPr lvl="1"/>
            <a:r>
              <a:rPr lang="en-US" dirty="0" smtClean="0"/>
              <a:t>Meet seasonal demand variations</a:t>
            </a:r>
          </a:p>
          <a:p>
            <a:pPr lvl="1"/>
            <a:r>
              <a:rPr lang="en-US" dirty="0" smtClean="0"/>
              <a:t>Meet demand variations between different industries</a:t>
            </a:r>
          </a:p>
          <a:p>
            <a:pPr lvl="1"/>
            <a:r>
              <a:rPr lang="en-US" dirty="0" smtClean="0"/>
              <a:t>Meet burst demand for some extraordinary events</a:t>
            </a:r>
          </a:p>
        </p:txBody>
      </p:sp>
      <p:grpSp>
        <p:nvGrpSpPr>
          <p:cNvPr id="5" name="Group 37"/>
          <p:cNvGrpSpPr>
            <a:grpSpLocks/>
          </p:cNvGrpSpPr>
          <p:nvPr/>
        </p:nvGrpSpPr>
        <p:grpSpPr bwMode="auto">
          <a:xfrm>
            <a:off x="660400" y="4343400"/>
            <a:ext cx="7213600" cy="1096963"/>
            <a:chOff x="1142999" y="3581400"/>
            <a:chExt cx="7213547" cy="1096963"/>
          </a:xfrm>
        </p:grpSpPr>
        <p:sp>
          <p:nvSpPr>
            <p:cNvPr id="6" name="Rectangle 5"/>
            <p:cNvSpPr/>
            <p:nvPr/>
          </p:nvSpPr>
          <p:spPr>
            <a:xfrm>
              <a:off x="5740365" y="4460875"/>
              <a:ext cx="2613006" cy="21748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a typeface="ＭＳ Ｐゴシック" pitchFamily="34" charset="-128"/>
              </a:endParaRPr>
            </a:p>
          </p:txBody>
        </p:sp>
        <p:sp>
          <p:nvSpPr>
            <p:cNvPr id="7" name="Freeform 6"/>
            <p:cNvSpPr/>
            <p:nvPr/>
          </p:nvSpPr>
          <p:spPr>
            <a:xfrm>
              <a:off x="5740365" y="3581400"/>
              <a:ext cx="2616181" cy="908050"/>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solidFill>
              <a:srgbClr val="D9D9D9"/>
            </a:solidFill>
            <a:ln w="19050" cap="flat" cmpd="sng" algn="ctr">
              <a:noFill/>
              <a:prstDash val="dash"/>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sp>
          <p:nvSpPr>
            <p:cNvPr id="8" name="Rectangle 7"/>
            <p:cNvSpPr/>
            <p:nvPr/>
          </p:nvSpPr>
          <p:spPr>
            <a:xfrm>
              <a:off x="1142999" y="3581400"/>
              <a:ext cx="2613007" cy="10969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a typeface="ＭＳ Ｐゴシック" pitchFamily="34" charset="-128"/>
              </a:endParaRPr>
            </a:p>
          </p:txBody>
        </p:sp>
      </p:grpSp>
      <p:grpSp>
        <p:nvGrpSpPr>
          <p:cNvPr id="11" name="Group 36"/>
          <p:cNvGrpSpPr>
            <a:grpSpLocks/>
          </p:cNvGrpSpPr>
          <p:nvPr/>
        </p:nvGrpSpPr>
        <p:grpSpPr bwMode="auto">
          <a:xfrm>
            <a:off x="228600" y="3582987"/>
            <a:ext cx="3929062" cy="2439333"/>
            <a:chOff x="719863" y="3048794"/>
            <a:chExt cx="4009199" cy="2458512"/>
          </a:xfrm>
        </p:grpSpPr>
        <p:cxnSp>
          <p:nvCxnSpPr>
            <p:cNvPr id="12" name="Straight Arrow Connector 11"/>
            <p:cNvCxnSpPr/>
            <p:nvPr/>
          </p:nvCxnSpPr>
          <p:spPr>
            <a:xfrm rot="5400000" flipH="1" flipV="1">
              <a:off x="76273" y="4115172"/>
              <a:ext cx="2134375" cy="162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cxnSp>
          <p:nvCxnSpPr>
            <p:cNvPr id="13" name="Straight Arrow Connector 12"/>
            <p:cNvCxnSpPr/>
            <p:nvPr/>
          </p:nvCxnSpPr>
          <p:spPr>
            <a:xfrm>
              <a:off x="1142651" y="5181569"/>
              <a:ext cx="3124747" cy="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14" name="Freeform 13"/>
            <p:cNvSpPr/>
            <p:nvPr/>
          </p:nvSpPr>
          <p:spPr>
            <a:xfrm>
              <a:off x="1142651" y="3959061"/>
              <a:ext cx="2667941" cy="990389"/>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ln w="19050" cap="flat" cmpd="sng" algn="ctr">
              <a:solidFill>
                <a:schemeClr val="accent2">
                  <a:lumMod val="75000"/>
                </a:schemeClr>
              </a:solidFill>
              <a:prstDash val="solid"/>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sp>
          <p:nvSpPr>
            <p:cNvPr id="15" name="TextBox 17"/>
            <p:cNvSpPr txBox="1">
              <a:spLocks noChangeArrowheads="1"/>
            </p:cNvSpPr>
            <p:nvPr/>
          </p:nvSpPr>
          <p:spPr bwMode="auto">
            <a:xfrm>
              <a:off x="3743169" y="4779554"/>
              <a:ext cx="908139" cy="341216"/>
            </a:xfrm>
            <a:prstGeom prst="rect">
              <a:avLst/>
            </a:prstGeom>
            <a:noFill/>
            <a:ln w="9525">
              <a:noFill/>
              <a:miter lim="800000"/>
              <a:headEnd/>
              <a:tailEnd/>
            </a:ln>
          </p:spPr>
          <p:txBody>
            <a:bodyPr wrap="none">
              <a:spAutoFit/>
            </a:bodyPr>
            <a:lstStyle/>
            <a:p>
              <a:pPr algn="ctr"/>
              <a:r>
                <a:rPr lang="en-US" sz="1600" dirty="0"/>
                <a:t>Demand</a:t>
              </a:r>
            </a:p>
          </p:txBody>
        </p:sp>
        <p:cxnSp>
          <p:nvCxnSpPr>
            <p:cNvPr id="16" name="Straight Arrow Connector 15"/>
            <p:cNvCxnSpPr/>
            <p:nvPr/>
          </p:nvCxnSpPr>
          <p:spPr>
            <a:xfrm>
              <a:off x="1142651" y="3815185"/>
              <a:ext cx="2744075" cy="1600"/>
            </a:xfrm>
            <a:prstGeom prst="straightConnector1">
              <a:avLst/>
            </a:prstGeom>
            <a:ln w="19050" cap="flat" cmpd="sng" algn="ctr">
              <a:solidFill>
                <a:srgbClr val="FF0000"/>
              </a:solidFill>
              <a:prstDash val="dash"/>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17" name="TextBox 19"/>
            <p:cNvSpPr txBox="1">
              <a:spLocks noChangeArrowheads="1"/>
            </p:cNvSpPr>
            <p:nvPr/>
          </p:nvSpPr>
          <p:spPr bwMode="auto">
            <a:xfrm>
              <a:off x="3746101" y="3630229"/>
              <a:ext cx="982961" cy="338554"/>
            </a:xfrm>
            <a:prstGeom prst="rect">
              <a:avLst/>
            </a:prstGeom>
            <a:noFill/>
            <a:ln w="9525">
              <a:noFill/>
              <a:miter lim="800000"/>
              <a:headEnd/>
              <a:tailEnd/>
            </a:ln>
          </p:spPr>
          <p:txBody>
            <a:bodyPr wrap="none">
              <a:spAutoFit/>
            </a:bodyPr>
            <a:lstStyle/>
            <a:p>
              <a:pPr algn="ctr"/>
              <a:r>
                <a:rPr lang="en-US" sz="1600" dirty="0">
                  <a:solidFill>
                    <a:srgbClr val="FF0000"/>
                  </a:solidFill>
                </a:rPr>
                <a:t>Capacity</a:t>
              </a:r>
            </a:p>
          </p:txBody>
        </p:sp>
        <p:sp>
          <p:nvSpPr>
            <p:cNvPr id="18" name="TextBox 22"/>
            <p:cNvSpPr txBox="1">
              <a:spLocks noChangeArrowheads="1"/>
            </p:cNvSpPr>
            <p:nvPr/>
          </p:nvSpPr>
          <p:spPr bwMode="auto">
            <a:xfrm>
              <a:off x="2417387" y="5181600"/>
              <a:ext cx="656242" cy="325706"/>
            </a:xfrm>
            <a:prstGeom prst="rect">
              <a:avLst/>
            </a:prstGeom>
            <a:noFill/>
            <a:ln w="9525">
              <a:noFill/>
              <a:miter lim="800000"/>
              <a:headEnd/>
              <a:tailEnd/>
            </a:ln>
          </p:spPr>
          <p:txBody>
            <a:bodyPr wrap="none">
              <a:spAutoFit/>
            </a:bodyPr>
            <a:lstStyle/>
            <a:p>
              <a:pPr algn="ctr"/>
              <a:r>
                <a:rPr lang="en-US" sz="1500" b="1" dirty="0">
                  <a:latin typeface="Cambria" pitchFamily="18" charset="0"/>
                </a:rPr>
                <a:t>Time</a:t>
              </a:r>
            </a:p>
          </p:txBody>
        </p:sp>
        <p:sp>
          <p:nvSpPr>
            <p:cNvPr id="19" name="TextBox 18"/>
            <p:cNvSpPr txBox="1"/>
            <p:nvPr/>
          </p:nvSpPr>
          <p:spPr>
            <a:xfrm>
              <a:off x="719863" y="3618211"/>
              <a:ext cx="423972" cy="1003163"/>
            </a:xfrm>
            <a:prstGeom prst="rect">
              <a:avLst/>
            </a:prstGeom>
            <a:noFill/>
          </p:spPr>
          <p:txBody>
            <a:bodyPr vert="vert270" wrap="none">
              <a:spAutoFit/>
            </a:bodyPr>
            <a:lstStyle/>
            <a:p>
              <a:pPr algn="ctr">
                <a:defRPr/>
              </a:pPr>
              <a:r>
                <a:rPr lang="en-US" sz="1500" b="1" dirty="0" smtClean="0">
                  <a:latin typeface="Cambria" pitchFamily="18" charset="0"/>
                </a:rPr>
                <a:t>Resources</a:t>
              </a:r>
              <a:endParaRPr lang="en-US" sz="1500" b="1" dirty="0">
                <a:latin typeface="Cambria" pitchFamily="18" charset="0"/>
              </a:endParaRPr>
            </a:p>
          </p:txBody>
        </p:sp>
      </p:grpSp>
      <p:grpSp>
        <p:nvGrpSpPr>
          <p:cNvPr id="20" name="Group 37"/>
          <p:cNvGrpSpPr>
            <a:grpSpLocks/>
          </p:cNvGrpSpPr>
          <p:nvPr/>
        </p:nvGrpSpPr>
        <p:grpSpPr bwMode="auto">
          <a:xfrm>
            <a:off x="4841875" y="3581400"/>
            <a:ext cx="3921125" cy="2440710"/>
            <a:chOff x="4766102" y="3048003"/>
            <a:chExt cx="3996898" cy="2458296"/>
          </a:xfrm>
        </p:grpSpPr>
        <p:cxnSp>
          <p:nvCxnSpPr>
            <p:cNvPr id="21" name="Straight Arrow Connector 20"/>
            <p:cNvCxnSpPr/>
            <p:nvPr/>
          </p:nvCxnSpPr>
          <p:spPr>
            <a:xfrm rot="16200000" flipV="1">
              <a:off x="4118718" y="4111258"/>
              <a:ext cx="2132983" cy="6473"/>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cxnSp>
          <p:nvCxnSpPr>
            <p:cNvPr id="22" name="Straight Arrow Connector 21"/>
            <p:cNvCxnSpPr/>
            <p:nvPr/>
          </p:nvCxnSpPr>
          <p:spPr>
            <a:xfrm>
              <a:off x="5188447" y="5179387"/>
              <a:ext cx="3124700" cy="1598"/>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23" name="Freeform 22"/>
            <p:cNvSpPr/>
            <p:nvPr/>
          </p:nvSpPr>
          <p:spPr>
            <a:xfrm>
              <a:off x="5188447" y="3960996"/>
              <a:ext cx="2668374" cy="991342"/>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ln w="19050" cap="flat" cmpd="sng" algn="ctr">
              <a:solidFill>
                <a:schemeClr val="accent2">
                  <a:lumMod val="75000"/>
                </a:schemeClr>
              </a:solidFill>
              <a:prstDash val="solid"/>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sp>
          <p:nvSpPr>
            <p:cNvPr id="24" name="TextBox 28"/>
            <p:cNvSpPr txBox="1">
              <a:spLocks noChangeArrowheads="1"/>
            </p:cNvSpPr>
            <p:nvPr/>
          </p:nvSpPr>
          <p:spPr bwMode="auto">
            <a:xfrm>
              <a:off x="7829618" y="4766861"/>
              <a:ext cx="907185" cy="340993"/>
            </a:xfrm>
            <a:prstGeom prst="rect">
              <a:avLst/>
            </a:prstGeom>
            <a:noFill/>
            <a:ln w="9525">
              <a:noFill/>
              <a:miter lim="800000"/>
              <a:headEnd/>
              <a:tailEnd/>
            </a:ln>
          </p:spPr>
          <p:txBody>
            <a:bodyPr wrap="none">
              <a:spAutoFit/>
            </a:bodyPr>
            <a:lstStyle/>
            <a:p>
              <a:pPr algn="ctr"/>
              <a:r>
                <a:rPr lang="en-US" sz="1600" dirty="0"/>
                <a:t>Demand</a:t>
              </a:r>
            </a:p>
          </p:txBody>
        </p:sp>
        <p:sp>
          <p:nvSpPr>
            <p:cNvPr id="25" name="TextBox 30"/>
            <p:cNvSpPr txBox="1">
              <a:spLocks noChangeArrowheads="1"/>
            </p:cNvSpPr>
            <p:nvPr/>
          </p:nvSpPr>
          <p:spPr bwMode="auto">
            <a:xfrm>
              <a:off x="7780039" y="4474676"/>
              <a:ext cx="982961" cy="338554"/>
            </a:xfrm>
            <a:prstGeom prst="rect">
              <a:avLst/>
            </a:prstGeom>
            <a:noFill/>
            <a:ln w="9525">
              <a:noFill/>
              <a:miter lim="800000"/>
              <a:headEnd/>
              <a:tailEnd/>
            </a:ln>
          </p:spPr>
          <p:txBody>
            <a:bodyPr wrap="none">
              <a:spAutoFit/>
            </a:bodyPr>
            <a:lstStyle/>
            <a:p>
              <a:pPr algn="ctr"/>
              <a:r>
                <a:rPr lang="en-US" sz="1600" dirty="0">
                  <a:solidFill>
                    <a:srgbClr val="FF0000"/>
                  </a:solidFill>
                </a:rPr>
                <a:t>Capacity</a:t>
              </a:r>
            </a:p>
          </p:txBody>
        </p:sp>
        <p:sp>
          <p:nvSpPr>
            <p:cNvPr id="26" name="TextBox 31"/>
            <p:cNvSpPr txBox="1">
              <a:spLocks noChangeArrowheads="1"/>
            </p:cNvSpPr>
            <p:nvPr/>
          </p:nvSpPr>
          <p:spPr bwMode="auto">
            <a:xfrm>
              <a:off x="6463971" y="5180806"/>
              <a:ext cx="655553" cy="325493"/>
            </a:xfrm>
            <a:prstGeom prst="rect">
              <a:avLst/>
            </a:prstGeom>
            <a:noFill/>
            <a:ln w="9525">
              <a:noFill/>
              <a:miter lim="800000"/>
              <a:headEnd/>
              <a:tailEnd/>
            </a:ln>
          </p:spPr>
          <p:txBody>
            <a:bodyPr wrap="none">
              <a:spAutoFit/>
            </a:bodyPr>
            <a:lstStyle/>
            <a:p>
              <a:pPr algn="ctr">
                <a:defRPr/>
              </a:pPr>
              <a:r>
                <a:rPr lang="en-US" sz="1500" b="1" dirty="0">
                  <a:latin typeface="Cambria" pitchFamily="18" charset="0"/>
                </a:rPr>
                <a:t>Time</a:t>
              </a:r>
            </a:p>
          </p:txBody>
        </p:sp>
        <p:sp>
          <p:nvSpPr>
            <p:cNvPr id="27" name="TextBox 26"/>
            <p:cNvSpPr txBox="1"/>
            <p:nvPr/>
          </p:nvSpPr>
          <p:spPr>
            <a:xfrm>
              <a:off x="4766102" y="3733973"/>
              <a:ext cx="423527" cy="1002509"/>
            </a:xfrm>
            <a:prstGeom prst="rect">
              <a:avLst/>
            </a:prstGeom>
            <a:noFill/>
          </p:spPr>
          <p:txBody>
            <a:bodyPr vert="vert270" wrap="none">
              <a:spAutoFit/>
            </a:bodyPr>
            <a:lstStyle/>
            <a:p>
              <a:pPr algn="ctr">
                <a:defRPr/>
              </a:pPr>
              <a:r>
                <a:rPr lang="en-US" sz="1500" b="1" dirty="0" smtClean="0">
                  <a:latin typeface="Cambria" pitchFamily="18" charset="0"/>
                </a:rPr>
                <a:t>Resources</a:t>
              </a:r>
              <a:endParaRPr lang="en-US" sz="1500" b="1" dirty="0">
                <a:latin typeface="Cambria" pitchFamily="18" charset="0"/>
              </a:endParaRPr>
            </a:p>
          </p:txBody>
        </p:sp>
        <p:sp>
          <p:nvSpPr>
            <p:cNvPr id="28" name="Freeform 27"/>
            <p:cNvSpPr/>
            <p:nvPr/>
          </p:nvSpPr>
          <p:spPr>
            <a:xfrm>
              <a:off x="5181974" y="3810696"/>
              <a:ext cx="2666756" cy="912993"/>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noFill/>
            <a:ln w="19050" cap="flat" cmpd="sng" algn="ctr">
              <a:solidFill>
                <a:srgbClr val="FF0000"/>
              </a:solidFill>
              <a:prstDash val="dash"/>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grpSp>
      <p:sp>
        <p:nvSpPr>
          <p:cNvPr id="29" name="Right Arrow 28"/>
          <p:cNvSpPr/>
          <p:nvPr/>
        </p:nvSpPr>
        <p:spPr>
          <a:xfrm>
            <a:off x="4114800" y="4571999"/>
            <a:ext cx="762000" cy="53340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458911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6666FF"/>
      </a:hlink>
      <a:folHlink>
        <a:srgbClr val="5F5F5F"/>
      </a:folHlink>
    </a:clrScheme>
    <a:fontScheme name="5.1 - Program design_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76200" cap="flat" cmpd="sng" algn="ctr">
          <a:solidFill>
            <a:schemeClr val="tx1"/>
          </a:solidFill>
          <a:prstDash val="solid"/>
          <a:round/>
          <a:headEnd type="triangl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76200" cap="flat" cmpd="sng" algn="ctr">
          <a:solidFill>
            <a:schemeClr val="tx1"/>
          </a:solidFill>
          <a:prstDash val="solid"/>
          <a:round/>
          <a:headEnd type="triangl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5.1 - Program design_2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5.1 - Program design_2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5.1 - Program design_2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5.1 - Program design_2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5.1 - Program design_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5.1 - Program design_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5.1 - Program design_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SE.thmx</Template>
  <TotalTime>2754</TotalTime>
  <Words>10594</Words>
  <Application>Microsoft Macintosh PowerPoint</Application>
  <PresentationFormat>On-screen Show (4:3)</PresentationFormat>
  <Paragraphs>1883</Paragraphs>
  <Slides>218</Slides>
  <Notes>60</Notes>
  <HiddenSlides>8</HiddenSlides>
  <MMClips>0</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218</vt:i4>
      </vt:variant>
    </vt:vector>
  </HeadingPairs>
  <TitlesOfParts>
    <vt:vector size="222" baseType="lpstr">
      <vt:lpstr>SE</vt:lpstr>
      <vt:lpstr>Clip</vt:lpstr>
      <vt:lpstr>Picture</vt:lpstr>
      <vt:lpstr>Visio</vt:lpstr>
      <vt:lpstr>Foundations of Complex Software Architectures and Styles</vt:lpstr>
      <vt:lpstr>Advanced Software design  and architectures: Architecture Styles</vt:lpstr>
      <vt:lpstr>Architectural styles (1/2)</vt:lpstr>
      <vt:lpstr>Architectural styles (2/2)</vt:lpstr>
      <vt:lpstr>Basic properties of styles</vt:lpstr>
      <vt:lpstr>Benefits of using styles</vt:lpstr>
      <vt:lpstr>Some common styles</vt:lpstr>
      <vt:lpstr>Running example: The lunar lander (LL) game</vt:lpstr>
      <vt:lpstr>Components and connectors Style</vt:lpstr>
      <vt:lpstr>Main program and subroutines Style</vt:lpstr>
      <vt:lpstr>Main program and  subroutines with LL</vt:lpstr>
      <vt:lpstr>Object-oriented style</vt:lpstr>
      <vt:lpstr>Object-orientation with LL</vt:lpstr>
      <vt:lpstr>Client-Server style</vt:lpstr>
      <vt:lpstr>Client/Server</vt:lpstr>
      <vt:lpstr>Client/Server</vt:lpstr>
      <vt:lpstr>C/S: a general scheme</vt:lpstr>
      <vt:lpstr>Client-Server with LL</vt:lpstr>
      <vt:lpstr>Client servers and tiers</vt:lpstr>
      <vt:lpstr>Adding more tiers</vt:lpstr>
      <vt:lpstr>Layered style (1/2)</vt:lpstr>
      <vt:lpstr>Layered style</vt:lpstr>
      <vt:lpstr>Well-known layered systems: An Operating System</vt:lpstr>
      <vt:lpstr>Layered style (2/2)</vt:lpstr>
      <vt:lpstr>Layered style with LL</vt:lpstr>
      <vt:lpstr>Can you make an extremely known example?</vt:lpstr>
      <vt:lpstr>Can you make an extremely known example?</vt:lpstr>
      <vt:lpstr>Well-known layered systems: The OSI and TCP/IP models</vt:lpstr>
      <vt:lpstr>Bored yet?</vt:lpstr>
      <vt:lpstr>Publish-Subscribe (1/2)</vt:lpstr>
      <vt:lpstr>Publish-Subscribe (2/2)</vt:lpstr>
      <vt:lpstr>Publish-Subscribe with LL</vt:lpstr>
      <vt:lpstr>Client-Server vs. Publish/Subscribe</vt:lpstr>
      <vt:lpstr>Event-based style</vt:lpstr>
      <vt:lpstr>Event-based with LL</vt:lpstr>
      <vt:lpstr>Main characteristics</vt:lpstr>
      <vt:lpstr>Features</vt:lpstr>
      <vt:lpstr>Repository-based systems</vt:lpstr>
      <vt:lpstr>Repository-based systems</vt:lpstr>
      <vt:lpstr>Peer-to-Peer style (1/2)</vt:lpstr>
      <vt:lpstr>Peer-to-Peer style (2/2)</vt:lpstr>
      <vt:lpstr>Peer-to-Peer architectures</vt:lpstr>
      <vt:lpstr>Advantages</vt:lpstr>
      <vt:lpstr>Peer-to-Peer with LL</vt:lpstr>
      <vt:lpstr>Gnutella: a P2P middleware</vt:lpstr>
      <vt:lpstr>Gnutella: pure peer-to-peer</vt:lpstr>
      <vt:lpstr>Gnutella: Scalability Barriers</vt:lpstr>
      <vt:lpstr>Gnutella: super peers</vt:lpstr>
      <vt:lpstr>Rule-Based style</vt:lpstr>
      <vt:lpstr>Rule-Based Style (cont’d)</vt:lpstr>
      <vt:lpstr>Rule Based with LL</vt:lpstr>
      <vt:lpstr>Pipe and filter style (1/2)</vt:lpstr>
      <vt:lpstr>Pipe and filter style (2/2)</vt:lpstr>
      <vt:lpstr>Pipe and filter with LL</vt:lpstr>
      <vt:lpstr>Pipes&amp;filter style</vt:lpstr>
      <vt:lpstr>Blackboard Style</vt:lpstr>
      <vt:lpstr>Blackboard LL</vt:lpstr>
      <vt:lpstr>Service-oriented architecture Style (SOA)</vt:lpstr>
      <vt:lpstr>Service-oriented architecture (SOA)</vt:lpstr>
      <vt:lpstr>Service-oriented architecture (SOA)</vt:lpstr>
      <vt:lpstr>Roles and operations  </vt:lpstr>
      <vt:lpstr>Open issues</vt:lpstr>
      <vt:lpstr>Middleware</vt:lpstr>
      <vt:lpstr>CORBA</vt:lpstr>
      <vt:lpstr>Overview of CORBA </vt:lpstr>
      <vt:lpstr>IDL</vt:lpstr>
      <vt:lpstr>Jini</vt:lpstr>
      <vt:lpstr>Shall we go home?</vt:lpstr>
      <vt:lpstr>… (More) Advanced Architectural Styles: Cloud Computing &amp; Cloud Patterns</vt:lpstr>
      <vt:lpstr>Cloud Disclaimers</vt:lpstr>
      <vt:lpstr>Bored yet?</vt:lpstr>
      <vt:lpstr>Cloud Definitions</vt:lpstr>
      <vt:lpstr>Cloud Definitions</vt:lpstr>
      <vt:lpstr>Cloud Definitions</vt:lpstr>
      <vt:lpstr>Cloud Definitions</vt:lpstr>
      <vt:lpstr>Cloud Definitions</vt:lpstr>
      <vt:lpstr>PowerPoint Presentation</vt:lpstr>
      <vt:lpstr>What is Cloud computing ?</vt:lpstr>
      <vt:lpstr>In My Humble Opinion</vt:lpstr>
      <vt:lpstr>Properties and Characteristics</vt:lpstr>
      <vt:lpstr>Central Ideas</vt:lpstr>
      <vt:lpstr>Central Ideas</vt:lpstr>
      <vt:lpstr>Utility Computing</vt:lpstr>
      <vt:lpstr>What Is Service?</vt:lpstr>
      <vt:lpstr>What Is Web Service?</vt:lpstr>
      <vt:lpstr>Service Oriented Architecture (Recall)</vt:lpstr>
      <vt:lpstr>Quality Of Service</vt:lpstr>
      <vt:lpstr>Quality Of Service</vt:lpstr>
      <vt:lpstr>Service Level Agreement</vt:lpstr>
      <vt:lpstr>Scalability &amp; Elasticity</vt:lpstr>
      <vt:lpstr>Scalability &amp; Elasticity</vt:lpstr>
      <vt:lpstr>Dynamic Provisioning</vt:lpstr>
      <vt:lpstr>Over-provisioning – Out of Cloud</vt:lpstr>
      <vt:lpstr>Over-provisioning – Out of Cloud... Btw, who remembers where we have seen this already!?</vt:lpstr>
      <vt:lpstr>Cloud-provisioning</vt:lpstr>
      <vt:lpstr>Cloud-provisioning</vt:lpstr>
      <vt:lpstr>Dynamic Provisioning</vt:lpstr>
      <vt:lpstr>Dynamic Provisioning</vt:lpstr>
      <vt:lpstr>Dynamic Provisioning</vt:lpstr>
      <vt:lpstr>Basic Architecture &amp; Deployment  Principle: Virtualization</vt:lpstr>
      <vt:lpstr>Multi-tenant Design</vt:lpstr>
      <vt:lpstr>Availability &amp; Reliability</vt:lpstr>
      <vt:lpstr>Availability &amp; Reliability</vt:lpstr>
      <vt:lpstr>Fault Tolerance</vt:lpstr>
      <vt:lpstr>Fault Tolerance</vt:lpstr>
      <vt:lpstr>Fault Tolerance</vt:lpstr>
      <vt:lpstr>Fault Tolerance</vt:lpstr>
      <vt:lpstr>System Resilience</vt:lpstr>
      <vt:lpstr>System Resilience</vt:lpstr>
      <vt:lpstr>System Security</vt:lpstr>
      <vt:lpstr>System Security</vt:lpstr>
      <vt:lpstr>Manageability &amp; Interoperability</vt:lpstr>
      <vt:lpstr>Manageability &amp; Interoperability</vt:lpstr>
      <vt:lpstr>System Monitoring</vt:lpstr>
      <vt:lpstr>Billing System</vt:lpstr>
      <vt:lpstr>Load Balancing</vt:lpstr>
      <vt:lpstr>Job Scheduling</vt:lpstr>
      <vt:lpstr>Fancy Title for Cloud Job Scheduling and Management</vt:lpstr>
      <vt:lpstr>Service Model Overview</vt:lpstr>
      <vt:lpstr>Service Models</vt:lpstr>
      <vt:lpstr>Infrastructure as a Service</vt:lpstr>
      <vt:lpstr>Infrastructure as a Service</vt:lpstr>
      <vt:lpstr>Infrastructure as a Service</vt:lpstr>
      <vt:lpstr>Infrastructure as a Service</vt:lpstr>
      <vt:lpstr>Infrastructure as a Service</vt:lpstr>
      <vt:lpstr>Infrastructure as a Service</vt:lpstr>
      <vt:lpstr>IaaS - Summary</vt:lpstr>
      <vt:lpstr>Service Models</vt:lpstr>
      <vt:lpstr>Platform as a Service</vt:lpstr>
      <vt:lpstr>Platform as a Service</vt:lpstr>
      <vt:lpstr>Platform as a Service</vt:lpstr>
      <vt:lpstr>Platform as a Service</vt:lpstr>
      <vt:lpstr>Platform as a Service </vt:lpstr>
      <vt:lpstr>PaaS - Summary</vt:lpstr>
      <vt:lpstr>Service Models</vt:lpstr>
      <vt:lpstr>Software as a Service</vt:lpstr>
      <vt:lpstr>Software as a Service</vt:lpstr>
      <vt:lpstr>Software as a Service</vt:lpstr>
      <vt:lpstr>Software as a Service</vt:lpstr>
      <vt:lpstr>Software as a Service</vt:lpstr>
      <vt:lpstr>SaaS - Summary</vt:lpstr>
      <vt:lpstr>Deployment models</vt:lpstr>
      <vt:lpstr>Deployment Model</vt:lpstr>
      <vt:lpstr>Public Cloud</vt:lpstr>
      <vt:lpstr>Private Cloud</vt:lpstr>
      <vt:lpstr>Public vs. Private</vt:lpstr>
      <vt:lpstr>Community Cloud</vt:lpstr>
      <vt:lpstr>Hybrid Cloud</vt:lpstr>
      <vt:lpstr>Cloud Ecosystem</vt:lpstr>
      <vt:lpstr>Summary </vt:lpstr>
      <vt:lpstr>Summary</vt:lpstr>
      <vt:lpstr>Cloud: Cloud General Characteristics</vt:lpstr>
      <vt:lpstr>Common (wrong) assumptions in distributed computing</vt:lpstr>
      <vt:lpstr>References</vt:lpstr>
      <vt:lpstr>Cloud Service Models</vt:lpstr>
      <vt:lpstr>Cloud Design: Classification of patterns</vt:lpstr>
      <vt:lpstr>Stateless components</vt:lpstr>
      <vt:lpstr>Stateless components</vt:lpstr>
      <vt:lpstr>Elastic component</vt:lpstr>
      <vt:lpstr>Elastic component</vt:lpstr>
      <vt:lpstr>Elastic load balancer</vt:lpstr>
      <vt:lpstr>Elastic load balancer</vt:lpstr>
      <vt:lpstr>Principles of Cloud Orchestration, Containerisation and More!</vt:lpstr>
      <vt:lpstr>Microservices</vt:lpstr>
      <vt:lpstr>Microservices</vt:lpstr>
      <vt:lpstr>Microservices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But what is Docker for, actually?</vt:lpstr>
      <vt:lpstr>DevOps  later in this course...</vt:lpstr>
      <vt:lpstr>Our Focus for The rest of the day</vt:lpstr>
      <vt:lpstr>What’s in the box?</vt:lpstr>
      <vt:lpstr>1. Configuration Management</vt:lpstr>
      <vt:lpstr>2. Server Provisioning</vt:lpstr>
      <vt:lpstr>3. Application Deployment</vt:lpstr>
      <vt:lpstr>Summarising...</vt:lpstr>
      <vt:lpstr>Summarising... cont’d</vt:lpstr>
      <vt:lpstr>What is Infrastructure Automation?</vt:lpstr>
      <vt:lpstr>What is Infrastructure Automation?</vt:lpstr>
      <vt:lpstr>Towards Infrastructure-as-Code</vt:lpstr>
      <vt:lpstr>Towards Infrastructure-as-Code</vt:lpstr>
      <vt:lpstr>Towards Infrastructure-as-Code</vt:lpstr>
      <vt:lpstr>Where Does TOSCA fit into?</vt:lpstr>
      <vt:lpstr>What’s in a TOSCA Topology?</vt:lpstr>
      <vt:lpstr>TOSCA, IasC Standard</vt:lpstr>
      <vt:lpstr>TOSCA Core Ingredients</vt:lpstr>
      <vt:lpstr>Node Type</vt:lpstr>
      <vt:lpstr>Node Type (cont.)</vt:lpstr>
      <vt:lpstr>Digression… What is YAML?</vt:lpstr>
      <vt:lpstr>Node Type (cont.)</vt:lpstr>
      <vt:lpstr>TOSCA Core Ingredients</vt:lpstr>
      <vt:lpstr>Relationship Type</vt:lpstr>
      <vt:lpstr>Relationships (cont.)</vt:lpstr>
      <vt:lpstr>Node Templates</vt:lpstr>
      <vt:lpstr>Node Template (Examples)</vt:lpstr>
      <vt:lpstr>Translated to TOSCA</vt:lpstr>
      <vt:lpstr>Putting it All Together</vt:lpstr>
      <vt:lpstr>TOSCA YAML IasC Example</vt:lpstr>
      <vt:lpstr>PowerPoint Presentation</vt:lpstr>
      <vt:lpstr>PowerPoint Presentation</vt:lpstr>
      <vt:lpstr>PowerPoint Presentation</vt:lpstr>
      <vt:lpstr>PowerPoint Presentation</vt:lpstr>
      <vt:lpstr>Shall we go Home?</vt:lpstr>
      <vt:lpstr>Before we go... Don’t Forget!</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Elisabetta Di Nitto</dc:creator>
  <cp:lastModifiedBy>Damian Andrew Tamburri</cp:lastModifiedBy>
  <cp:revision>203</cp:revision>
  <cp:lastPrinted>2015-11-04T00:01:30Z</cp:lastPrinted>
  <dcterms:created xsi:type="dcterms:W3CDTF">2016-10-18T09:37:06Z</dcterms:created>
  <dcterms:modified xsi:type="dcterms:W3CDTF">2017-10-30T11:55:16Z</dcterms:modified>
</cp:coreProperties>
</file>